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 id="2147483668" r:id="rId4"/>
    <p:sldMasterId id="2147483678" r:id="rId5"/>
    <p:sldMasterId id="2147483688" r:id="rId6"/>
    <p:sldMasterId id="2147483698" r:id="rId7"/>
    <p:sldMasterId id="2147483708" r:id="rId8"/>
    <p:sldMasterId id="2147483718" r:id="rId9"/>
    <p:sldMasterId id="2147483728" r:id="rId10"/>
    <p:sldMasterId id="2147483738" r:id="rId11"/>
    <p:sldMasterId id="2147483748" r:id="rId12"/>
    <p:sldMasterId id="2147483758" r:id="rId13"/>
    <p:sldMasterId id="2147483768" r:id="rId14"/>
    <p:sldMasterId id="2147483778" r:id="rId15"/>
  </p:sldMasterIdLst>
  <p:notesMasterIdLst>
    <p:notesMasterId r:id="rId17"/>
  </p:notesMasterIdLst>
  <p:sldIdLst>
    <p:sldId id="342" r:id="rId16"/>
    <p:sldId id="340" r:id="rId18"/>
    <p:sldId id="291" r:id="rId19"/>
    <p:sldId id="341" r:id="rId20"/>
    <p:sldId id="284" r:id="rId21"/>
    <p:sldId id="525" r:id="rId22"/>
    <p:sldId id="527"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292" r:id="rId38"/>
    <p:sldId id="289" r:id="rId39"/>
    <p:sldId id="287" r:id="rId40"/>
    <p:sldId id="361" r:id="rId41"/>
    <p:sldId id="360" r:id="rId42"/>
    <p:sldId id="363" r:id="rId43"/>
    <p:sldId id="272" r:id="rId44"/>
    <p:sldId id="364" r:id="rId45"/>
    <p:sldId id="366" r:id="rId46"/>
    <p:sldId id="362" r:id="rId47"/>
    <p:sldId id="365" r:id="rId48"/>
    <p:sldId id="473" r:id="rId49"/>
    <p:sldId id="498" r:id="rId50"/>
    <p:sldId id="499" r:id="rId51"/>
    <p:sldId id="500" r:id="rId52"/>
    <p:sldId id="368" r:id="rId53"/>
    <p:sldId id="370" r:id="rId54"/>
    <p:sldId id="371" r:id="rId55"/>
    <p:sldId id="372" r:id="rId56"/>
    <p:sldId id="369" r:id="rId57"/>
    <p:sldId id="373" r:id="rId58"/>
    <p:sldId id="374" r:id="rId59"/>
    <p:sldId id="375" r:id="rId60"/>
    <p:sldId id="376" r:id="rId61"/>
    <p:sldId id="467" r:id="rId62"/>
    <p:sldId id="359" r:id="rId63"/>
    <p:sldId id="472" r:id="rId64"/>
    <p:sldId id="453" r:id="rId65"/>
    <p:sldId id="416" r:id="rId66"/>
    <p:sldId id="458" r:id="rId67"/>
    <p:sldId id="455" r:id="rId68"/>
    <p:sldId id="456" r:id="rId69"/>
    <p:sldId id="457" r:id="rId70"/>
    <p:sldId id="417" r:id="rId71"/>
    <p:sldId id="418" r:id="rId72"/>
    <p:sldId id="419" r:id="rId73"/>
    <p:sldId id="470" r:id="rId74"/>
    <p:sldId id="420" r:id="rId75"/>
    <p:sldId id="301" r:id="rId76"/>
  </p:sldIdLst>
  <p:sldSz cx="12192000" cy="6858000"/>
  <p:notesSz cx="6858000" cy="9144000"/>
  <p:custDataLst>
    <p:tags r:id="rId8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long zhang" initials="yz" lastIdx="1" clrIdx="0"/>
  <p:cmAuthor id="2" name="kf" initials="k" lastIdx="1" clrIdx="1"/>
  <p:cmAuthor id="3" name="秦凡" initials="QinFa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1206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46" autoAdjust="0"/>
    <p:restoredTop sz="94660"/>
  </p:normalViewPr>
  <p:slideViewPr>
    <p:cSldViewPr snapToGrid="0">
      <p:cViewPr varScale="1">
        <p:scale>
          <a:sx n="112" d="100"/>
          <a:sy n="112" d="100"/>
        </p:scale>
        <p:origin x="132" y="168"/>
      </p:cViewPr>
      <p:guideLst>
        <p:guide orient="horz" pos="2199"/>
        <p:guide pos="3894"/>
      </p:guideLst>
    </p:cSldViewPr>
  </p:slideViewPr>
  <p:notesTextViewPr>
    <p:cViewPr>
      <p:scale>
        <a:sx n="1" d="1"/>
        <a:sy n="1" d="1"/>
      </p:scale>
      <p:origin x="0" y="0"/>
    </p:cViewPr>
  </p:notesTextViewPr>
  <p:sorterViewPr>
    <p:cViewPr>
      <p:scale>
        <a:sx n="34" d="100"/>
        <a:sy n="34"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1" Type="http://schemas.openxmlformats.org/officeDocument/2006/relationships/tags" Target="tags/tag70.xml"/><Relationship Id="rId80" Type="http://schemas.openxmlformats.org/officeDocument/2006/relationships/commentAuthors" Target="commentAuthors.xml"/><Relationship Id="rId8" Type="http://schemas.openxmlformats.org/officeDocument/2006/relationships/slideMaster" Target="slideMasters/slideMaster7.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60.xml"/><Relationship Id="rId75" Type="http://schemas.openxmlformats.org/officeDocument/2006/relationships/slide" Target="slides/slide59.xml"/><Relationship Id="rId74" Type="http://schemas.openxmlformats.org/officeDocument/2006/relationships/slide" Target="slides/slide58.xml"/><Relationship Id="rId73" Type="http://schemas.openxmlformats.org/officeDocument/2006/relationships/slide" Target="slides/slide57.xml"/><Relationship Id="rId72" Type="http://schemas.openxmlformats.org/officeDocument/2006/relationships/slide" Target="slides/slide56.xml"/><Relationship Id="rId71" Type="http://schemas.openxmlformats.org/officeDocument/2006/relationships/slide" Target="slides/slide55.xml"/><Relationship Id="rId70" Type="http://schemas.openxmlformats.org/officeDocument/2006/relationships/slide" Target="slides/slide54.xml"/><Relationship Id="rId7" Type="http://schemas.openxmlformats.org/officeDocument/2006/relationships/slideMaster" Target="slideMasters/slideMaster6.xml"/><Relationship Id="rId69" Type="http://schemas.openxmlformats.org/officeDocument/2006/relationships/slide" Target="slides/slide53.xml"/><Relationship Id="rId68" Type="http://schemas.openxmlformats.org/officeDocument/2006/relationships/slide" Target="slides/slide52.xml"/><Relationship Id="rId67" Type="http://schemas.openxmlformats.org/officeDocument/2006/relationships/slide" Target="slides/slide51.xml"/><Relationship Id="rId66" Type="http://schemas.openxmlformats.org/officeDocument/2006/relationships/slide" Target="slides/slide50.xml"/><Relationship Id="rId65" Type="http://schemas.openxmlformats.org/officeDocument/2006/relationships/slide" Target="slides/slide49.xml"/><Relationship Id="rId64" Type="http://schemas.openxmlformats.org/officeDocument/2006/relationships/slide" Target="slides/slide48.xml"/><Relationship Id="rId63" Type="http://schemas.openxmlformats.org/officeDocument/2006/relationships/slide" Target="slides/slide47.xml"/><Relationship Id="rId62" Type="http://schemas.openxmlformats.org/officeDocument/2006/relationships/slide" Target="slides/slide46.xml"/><Relationship Id="rId61" Type="http://schemas.openxmlformats.org/officeDocument/2006/relationships/slide" Target="slides/slide45.xml"/><Relationship Id="rId60" Type="http://schemas.openxmlformats.org/officeDocument/2006/relationships/slide" Target="slides/slide44.xml"/><Relationship Id="rId6" Type="http://schemas.openxmlformats.org/officeDocument/2006/relationships/slideMaster" Target="slideMasters/slideMaster5.xml"/><Relationship Id="rId59" Type="http://schemas.openxmlformats.org/officeDocument/2006/relationships/slide" Target="slides/slide43.xml"/><Relationship Id="rId58" Type="http://schemas.openxmlformats.org/officeDocument/2006/relationships/slide" Target="slides/slide42.xml"/><Relationship Id="rId57" Type="http://schemas.openxmlformats.org/officeDocument/2006/relationships/slide" Target="slides/slide41.xml"/><Relationship Id="rId56" Type="http://schemas.openxmlformats.org/officeDocument/2006/relationships/slide" Target="slides/slide40.xml"/><Relationship Id="rId55" Type="http://schemas.openxmlformats.org/officeDocument/2006/relationships/slide" Target="slides/slide39.xml"/><Relationship Id="rId54" Type="http://schemas.openxmlformats.org/officeDocument/2006/relationships/slide" Target="slides/slide38.xml"/><Relationship Id="rId53" Type="http://schemas.openxmlformats.org/officeDocument/2006/relationships/slide" Target="slides/slide37.xml"/><Relationship Id="rId52" Type="http://schemas.openxmlformats.org/officeDocument/2006/relationships/slide" Target="slides/slide36.xml"/><Relationship Id="rId51" Type="http://schemas.openxmlformats.org/officeDocument/2006/relationships/slide" Target="slides/slide35.xml"/><Relationship Id="rId50" Type="http://schemas.openxmlformats.org/officeDocument/2006/relationships/slide" Target="slides/slide34.xml"/><Relationship Id="rId5" Type="http://schemas.openxmlformats.org/officeDocument/2006/relationships/slideMaster" Target="slideMasters/slideMaster4.xml"/><Relationship Id="rId49" Type="http://schemas.openxmlformats.org/officeDocument/2006/relationships/slide" Target="slides/slide33.xml"/><Relationship Id="rId48" Type="http://schemas.openxmlformats.org/officeDocument/2006/relationships/slide" Target="slides/slide32.xml"/><Relationship Id="rId47" Type="http://schemas.openxmlformats.org/officeDocument/2006/relationships/slide" Target="slides/slide31.xml"/><Relationship Id="rId46" Type="http://schemas.openxmlformats.org/officeDocument/2006/relationships/slide" Target="slides/slide30.xml"/><Relationship Id="rId45" Type="http://schemas.openxmlformats.org/officeDocument/2006/relationships/slide" Target="slides/slide29.xml"/><Relationship Id="rId44" Type="http://schemas.openxmlformats.org/officeDocument/2006/relationships/slide" Target="slides/slide28.xml"/><Relationship Id="rId43" Type="http://schemas.openxmlformats.org/officeDocument/2006/relationships/slide" Target="slides/slide27.xml"/><Relationship Id="rId42" Type="http://schemas.openxmlformats.org/officeDocument/2006/relationships/slide" Target="slides/slide26.xml"/><Relationship Id="rId41" Type="http://schemas.openxmlformats.org/officeDocument/2006/relationships/slide" Target="slides/slide25.xml"/><Relationship Id="rId40" Type="http://schemas.openxmlformats.org/officeDocument/2006/relationships/slide" Target="slides/slide24.xml"/><Relationship Id="rId4" Type="http://schemas.openxmlformats.org/officeDocument/2006/relationships/slideMaster" Target="slideMasters/slideMaster3.xml"/><Relationship Id="rId39" Type="http://schemas.openxmlformats.org/officeDocument/2006/relationships/slide" Target="slides/slide23.xml"/><Relationship Id="rId38" Type="http://schemas.openxmlformats.org/officeDocument/2006/relationships/slide" Target="slides/slide22.xml"/><Relationship Id="rId37" Type="http://schemas.openxmlformats.org/officeDocument/2006/relationships/slide" Target="slides/slide21.xml"/><Relationship Id="rId36" Type="http://schemas.openxmlformats.org/officeDocument/2006/relationships/slide" Target="slides/slide20.xml"/><Relationship Id="rId35" Type="http://schemas.openxmlformats.org/officeDocument/2006/relationships/slide" Target="slides/slide19.xml"/><Relationship Id="rId34" Type="http://schemas.openxmlformats.org/officeDocument/2006/relationships/slide" Target="slides/slide18.xml"/><Relationship Id="rId33" Type="http://schemas.openxmlformats.org/officeDocument/2006/relationships/slide" Target="slides/slide17.xml"/><Relationship Id="rId32" Type="http://schemas.openxmlformats.org/officeDocument/2006/relationships/slide" Target="slides/slide16.xml"/><Relationship Id="rId31" Type="http://schemas.openxmlformats.org/officeDocument/2006/relationships/slide" Target="slides/slide15.xml"/><Relationship Id="rId30" Type="http://schemas.openxmlformats.org/officeDocument/2006/relationships/slide" Target="slides/slide14.xml"/><Relationship Id="rId3" Type="http://schemas.openxmlformats.org/officeDocument/2006/relationships/slideMaster" Target="slideMasters/slideMaster2.xml"/><Relationship Id="rId29" Type="http://schemas.openxmlformats.org/officeDocument/2006/relationships/slide" Target="slides/slide13.xml"/><Relationship Id="rId28" Type="http://schemas.openxmlformats.org/officeDocument/2006/relationships/slide" Target="slides/slide12.xml"/><Relationship Id="rId27" Type="http://schemas.openxmlformats.org/officeDocument/2006/relationships/slide" Target="slides/slide11.xml"/><Relationship Id="rId26" Type="http://schemas.openxmlformats.org/officeDocument/2006/relationships/slide" Target="slides/slide10.xml"/><Relationship Id="rId25" Type="http://schemas.openxmlformats.org/officeDocument/2006/relationships/slide" Target="slides/slide9.xml"/><Relationship Id="rId24" Type="http://schemas.openxmlformats.org/officeDocument/2006/relationships/slide" Target="slides/slide8.xml"/><Relationship Id="rId23" Type="http://schemas.openxmlformats.org/officeDocument/2006/relationships/slide" Target="slides/slide7.xml"/><Relationship Id="rId22" Type="http://schemas.openxmlformats.org/officeDocument/2006/relationships/slide" Target="slides/slide6.xml"/><Relationship Id="rId21" Type="http://schemas.openxmlformats.org/officeDocument/2006/relationships/slide" Target="slides/slide5.xml"/><Relationship Id="rId20" Type="http://schemas.openxmlformats.org/officeDocument/2006/relationships/slide" Target="slides/slide4.xml"/><Relationship Id="rId2" Type="http://schemas.openxmlformats.org/officeDocument/2006/relationships/theme" Target="theme/theme1.xml"/><Relationship Id="rId19" Type="http://schemas.openxmlformats.org/officeDocument/2006/relationships/slide" Target="slides/slide3.xml"/><Relationship Id="rId18" Type="http://schemas.openxmlformats.org/officeDocument/2006/relationships/slide" Target="slides/slide2.xml"/><Relationship Id="rId17" Type="http://schemas.openxmlformats.org/officeDocument/2006/relationships/notesMaster" Target="notesMasters/notesMaster1.xml"/><Relationship Id="rId16" Type="http://schemas.openxmlformats.org/officeDocument/2006/relationships/slide" Target="slides/slide1.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450A9AC-6DEC-4B52-80DC-1BF5C1B426FB}" type="doc">
      <dgm:prSet loTypeId="urn:microsoft.com/office/officeart/2005/8/layout/cycle4#1" loCatId="cycle" qsTypeId="urn:microsoft.com/office/officeart/2005/8/quickstyle/simple1#2" qsCatId="simple" csTypeId="urn:microsoft.com/office/officeart/2005/8/colors/colorful5#1" csCatId="colorful" phldr="1"/>
      <dgm:spPr/>
      <dgm:t>
        <a:bodyPr/>
        <a:lstStyle/>
        <a:p>
          <a:endParaRPr lang="zh-CN" altLang="en-US"/>
        </a:p>
      </dgm:t>
    </dgm:pt>
    <dgm:pt modelId="{B4B38D98-427E-4284-8427-8FA5DB3F38BB}">
      <dgm:prSet phldrT="[文本]"/>
      <dgm:spPr>
        <a:xfrm>
          <a:off x="1271501" y="248026"/>
          <a:ext cx="1884129" cy="1884129"/>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zh-CN" altLang="en-US" dirty="0">
              <a:solidFill>
                <a:sysClr val="window" lastClr="FFFFFF"/>
              </a:solidFill>
              <a:latin typeface="Calibri" panose="020F0502020204030204"/>
              <a:ea typeface="宋体" panose="02010600030101010101" pitchFamily="2" charset="-122"/>
              <a:cs typeface="+mn-cs"/>
            </a:rPr>
            <a:t>病案质控</a:t>
          </a:r>
        </a:p>
      </dgm:t>
    </dgm:pt>
    <dgm:pt modelId="{EFDB8667-725E-4D5B-9B5C-4AE77E3FDF94}" cxnId="{F89B2547-A001-4CF4-9745-DED292E0ECA4}" type="parTrans">
      <dgm:prSet/>
      <dgm:spPr/>
      <dgm:t>
        <a:bodyPr/>
        <a:lstStyle/>
        <a:p>
          <a:endParaRPr lang="zh-CN" altLang="en-US"/>
        </a:p>
      </dgm:t>
    </dgm:pt>
    <dgm:pt modelId="{E4576E54-EAA5-4492-8F45-3A13EC1C3E30}" cxnId="{F89B2547-A001-4CF4-9745-DED292E0ECA4}" type="sibTrans">
      <dgm:prSet/>
      <dgm:spPr/>
      <dgm:t>
        <a:bodyPr/>
        <a:lstStyle/>
        <a:p>
          <a:endParaRPr lang="zh-CN" altLang="en-US"/>
        </a:p>
      </dgm:t>
    </dgm:pt>
    <dgm:pt modelId="{4316B7EB-2C80-4801-A965-DB7666923673}">
      <dgm:prSet phldrT="[文本]" custT="1"/>
      <dgm:spPr>
        <a:xfrm>
          <a:off x="370774" y="0"/>
          <a:ext cx="2149560" cy="1392428"/>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ln>
        <a:effectLst/>
      </dgm:spPr>
      <dgm:t>
        <a:bodyPr/>
        <a:lstStyle/>
        <a:p>
          <a:r>
            <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rPr>
            <a:t>主要诊断选择</a:t>
          </a:r>
        </a:p>
      </dgm:t>
    </dgm:pt>
    <dgm:pt modelId="{C3401C57-1BF7-434C-A330-352D1B92C182}" cxnId="{7EBC67EC-EAC2-4307-A557-5CE886F85C59}" type="parTrans">
      <dgm:prSet/>
      <dgm:spPr/>
      <dgm:t>
        <a:bodyPr/>
        <a:lstStyle/>
        <a:p>
          <a:endParaRPr lang="zh-CN" altLang="en-US"/>
        </a:p>
      </dgm:t>
    </dgm:pt>
    <dgm:pt modelId="{D8B48CD3-8D0F-4801-95DB-39AADFD702EE}" cxnId="{7EBC67EC-EAC2-4307-A557-5CE886F85C59}" type="sibTrans">
      <dgm:prSet/>
      <dgm:spPr/>
      <dgm:t>
        <a:bodyPr/>
        <a:lstStyle/>
        <a:p>
          <a:endParaRPr lang="zh-CN" altLang="en-US"/>
        </a:p>
      </dgm:t>
    </dgm:pt>
    <dgm:pt modelId="{AD4B0D67-CF68-4C8A-A89F-B9055490F4B8}">
      <dgm:prSet phldrT="[文本]" custT="1"/>
      <dgm:spPr>
        <a:xfrm>
          <a:off x="370774" y="0"/>
          <a:ext cx="2149560" cy="1392428"/>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ln>
        <a:effectLst/>
      </dgm:spPr>
      <dgm:t>
        <a:bodyPr/>
        <a:lstStyle/>
        <a:p>
          <a:r>
            <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rPr>
            <a:t>次要诊断选择</a:t>
          </a:r>
        </a:p>
      </dgm:t>
    </dgm:pt>
    <dgm:pt modelId="{F146A4EF-023A-404A-82CF-57237BE24961}" cxnId="{A3CC77A2-F052-4C21-892E-7C39092C3CCA}" type="parTrans">
      <dgm:prSet/>
      <dgm:spPr/>
      <dgm:t>
        <a:bodyPr/>
        <a:lstStyle/>
        <a:p>
          <a:endParaRPr lang="zh-CN" altLang="en-US"/>
        </a:p>
      </dgm:t>
    </dgm:pt>
    <dgm:pt modelId="{E08AFE4A-D883-4EBA-B102-E54F9F22D879}" cxnId="{A3CC77A2-F052-4C21-892E-7C39092C3CCA}" type="sibTrans">
      <dgm:prSet/>
      <dgm:spPr/>
      <dgm:t>
        <a:bodyPr/>
        <a:lstStyle/>
        <a:p>
          <a:endParaRPr lang="zh-CN" altLang="en-US"/>
        </a:p>
      </dgm:t>
    </dgm:pt>
    <dgm:pt modelId="{82992E31-E8CF-446C-8FDC-D182DB6AE5B8}">
      <dgm:prSet phldrT="[文本]" custT="1"/>
      <dgm:spPr>
        <a:xfrm>
          <a:off x="370774" y="0"/>
          <a:ext cx="2149560" cy="1392428"/>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ln>
        <a:effectLst/>
      </dgm:spPr>
      <dgm:t>
        <a:bodyPr/>
        <a:lstStyle/>
        <a:p>
          <a:r>
            <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rPr>
            <a:t>首页信息完整</a:t>
          </a:r>
        </a:p>
      </dgm:t>
    </dgm:pt>
    <dgm:pt modelId="{BA2EB833-12BD-4DCB-8197-A212C186D491}" cxnId="{FC832F6A-980D-450B-B62D-3F273F886EE4}" type="parTrans">
      <dgm:prSet/>
      <dgm:spPr/>
      <dgm:t>
        <a:bodyPr/>
        <a:lstStyle/>
        <a:p>
          <a:endParaRPr lang="zh-CN" altLang="en-US"/>
        </a:p>
      </dgm:t>
    </dgm:pt>
    <dgm:pt modelId="{9E461F4F-4DA8-4FA6-80EA-B48713DAA9BD}" cxnId="{FC832F6A-980D-450B-B62D-3F273F886EE4}" type="sibTrans">
      <dgm:prSet/>
      <dgm:spPr/>
      <dgm:t>
        <a:bodyPr/>
        <a:lstStyle/>
        <a:p>
          <a:endParaRPr lang="zh-CN" altLang="en-US"/>
        </a:p>
      </dgm:t>
    </dgm:pt>
    <dgm:pt modelId="{E77E6B72-04CD-499A-AAAC-C9547D5AA2FA}">
      <dgm:prSet phldrT="[文本]" custT="1"/>
      <dgm:spPr>
        <a:xfrm>
          <a:off x="370774" y="0"/>
          <a:ext cx="2149560" cy="1392428"/>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ln>
        <a:effectLst/>
      </dgm:spPr>
      <dgm:t>
        <a:bodyPr/>
        <a:lstStyle/>
        <a:p>
          <a:r>
            <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rPr>
            <a:t>费用信息准确</a:t>
          </a:r>
        </a:p>
      </dgm:t>
    </dgm:pt>
    <dgm:pt modelId="{3239F737-6ECE-47C7-A172-9E963939545C}" cxnId="{AFFA71D8-667D-4904-884D-C4DB95DA6DE8}" type="parTrans">
      <dgm:prSet/>
      <dgm:spPr/>
      <dgm:t>
        <a:bodyPr/>
        <a:lstStyle/>
        <a:p>
          <a:endParaRPr lang="zh-CN" altLang="en-US"/>
        </a:p>
      </dgm:t>
    </dgm:pt>
    <dgm:pt modelId="{0ACFDAFD-F1A6-4FD3-AE91-1FDB663FDD23}" cxnId="{AFFA71D8-667D-4904-884D-C4DB95DA6DE8}" type="sibTrans">
      <dgm:prSet/>
      <dgm:spPr/>
      <dgm:t>
        <a:bodyPr/>
        <a:lstStyle/>
        <a:p>
          <a:endParaRPr lang="zh-CN" altLang="en-US"/>
        </a:p>
      </dgm:t>
    </dgm:pt>
    <dgm:pt modelId="{2C2FAC6C-357E-4E03-A78E-A577FC86F967}">
      <dgm:prSet/>
      <dgm:spPr>
        <a:xfrm rot="5400000">
          <a:off x="3242657" y="248026"/>
          <a:ext cx="1884129" cy="1884129"/>
        </a:xfrm>
        <a:solidFill>
          <a:srgbClr val="4472C4">
            <a:hueOff val="-2451115"/>
            <a:satOff val="-3379"/>
            <a:lumOff val="-1277"/>
            <a:alphaOff val="0"/>
          </a:srgbClr>
        </a:solidFill>
        <a:ln w="12700" cap="flat" cmpd="sng" algn="ctr">
          <a:solidFill>
            <a:sysClr val="window" lastClr="FFFFFF">
              <a:hueOff val="0"/>
              <a:satOff val="0"/>
              <a:lumOff val="0"/>
              <a:alphaOff val="0"/>
            </a:sysClr>
          </a:solidFill>
          <a:prstDash val="solid"/>
        </a:ln>
        <a:effectLst/>
      </dgm:spPr>
      <dgm:t>
        <a:bodyPr/>
        <a:lstStyle/>
        <a:p>
          <a:r>
            <a:rPr lang="zh-CN" altLang="en-US" dirty="0">
              <a:solidFill>
                <a:sysClr val="window" lastClr="FFFFFF"/>
              </a:solidFill>
              <a:latin typeface="Calibri" panose="020F0502020204030204"/>
              <a:ea typeface="宋体" panose="02010600030101010101" pitchFamily="2" charset="-122"/>
              <a:cs typeface="+mn-cs"/>
            </a:rPr>
            <a:t>诊疗规范</a:t>
          </a:r>
        </a:p>
      </dgm:t>
    </dgm:pt>
    <dgm:pt modelId="{E99FD807-E699-4484-A0D7-DE1DEE502343}" cxnId="{7B1DDAB3-A5D4-433E-85F9-766EBED4BB8D}" type="parTrans">
      <dgm:prSet/>
      <dgm:spPr/>
      <dgm:t>
        <a:bodyPr/>
        <a:lstStyle/>
        <a:p>
          <a:endParaRPr lang="zh-CN" altLang="en-US"/>
        </a:p>
      </dgm:t>
    </dgm:pt>
    <dgm:pt modelId="{51299C7C-3D8D-42D7-991E-2AADD5CEDA71}" cxnId="{7B1DDAB3-A5D4-433E-85F9-766EBED4BB8D}" type="sibTrans">
      <dgm:prSet/>
      <dgm:spPr/>
      <dgm:t>
        <a:bodyPr/>
        <a:lstStyle/>
        <a:p>
          <a:endParaRPr lang="zh-CN" altLang="en-US"/>
        </a:p>
      </dgm:t>
    </dgm:pt>
    <dgm:pt modelId="{03E90BAE-B2A4-400F-8FBE-CB7D275B0242}">
      <dgm:prSet/>
      <dgm:spPr>
        <a:xfrm>
          <a:off x="3877952" y="0"/>
          <a:ext cx="2149560" cy="1392428"/>
        </a:xfrm>
        <a:solidFill>
          <a:sysClr val="window" lastClr="FFFFFF">
            <a:alpha val="90000"/>
            <a:hueOff val="0"/>
            <a:satOff val="0"/>
            <a:lumOff val="0"/>
            <a:alphaOff val="0"/>
          </a:sysClr>
        </a:solidFill>
        <a:ln w="12700" cap="flat" cmpd="sng" algn="ctr">
          <a:solidFill>
            <a:srgbClr val="4472C4">
              <a:hueOff val="-2451115"/>
              <a:satOff val="-3379"/>
              <a:lumOff val="-1277"/>
              <a:alphaOff val="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开发临床路径</a:t>
          </a:r>
        </a:p>
      </dgm:t>
    </dgm:pt>
    <dgm:pt modelId="{43BD630C-D52A-4930-B70F-25BF39280615}" cxnId="{9D1406AE-5BCF-4B2C-A7C9-D93FC90E7444}" type="parTrans">
      <dgm:prSet/>
      <dgm:spPr/>
      <dgm:t>
        <a:bodyPr/>
        <a:lstStyle/>
        <a:p>
          <a:endParaRPr lang="zh-CN" altLang="en-US"/>
        </a:p>
      </dgm:t>
    </dgm:pt>
    <dgm:pt modelId="{9F7AE319-4071-4B1F-A703-F83D1AE99E6F}" cxnId="{9D1406AE-5BCF-4B2C-A7C9-D93FC90E7444}" type="sibTrans">
      <dgm:prSet/>
      <dgm:spPr/>
      <dgm:t>
        <a:bodyPr/>
        <a:lstStyle/>
        <a:p>
          <a:endParaRPr lang="zh-CN" altLang="en-US"/>
        </a:p>
      </dgm:t>
    </dgm:pt>
    <dgm:pt modelId="{742812C8-B3D8-4DE5-90E3-FF3D3F8755E7}">
      <dgm:prSet/>
      <dgm:spPr>
        <a:xfrm>
          <a:off x="3877952" y="0"/>
          <a:ext cx="2149560" cy="1392428"/>
        </a:xfrm>
        <a:solidFill>
          <a:sysClr val="window" lastClr="FFFFFF">
            <a:alpha val="90000"/>
            <a:hueOff val="0"/>
            <a:satOff val="0"/>
            <a:lumOff val="0"/>
            <a:alphaOff val="0"/>
          </a:sysClr>
        </a:solidFill>
        <a:ln w="12700" cap="flat" cmpd="sng" algn="ctr">
          <a:solidFill>
            <a:srgbClr val="4472C4">
              <a:hueOff val="-2451115"/>
              <a:satOff val="-3379"/>
              <a:lumOff val="-1277"/>
              <a:alphaOff val="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统一诊疗规范</a:t>
          </a:r>
        </a:p>
      </dgm:t>
    </dgm:pt>
    <dgm:pt modelId="{490CE81B-B059-4B54-80C3-8BFBB8D6E733}" cxnId="{8998FD14-C2D5-464A-91CF-FD116A8AC57F}" type="parTrans">
      <dgm:prSet/>
      <dgm:spPr/>
      <dgm:t>
        <a:bodyPr/>
        <a:lstStyle/>
        <a:p>
          <a:endParaRPr lang="zh-CN" altLang="en-US"/>
        </a:p>
      </dgm:t>
    </dgm:pt>
    <dgm:pt modelId="{0FEDA53A-C87D-4E7E-A8F7-7D4C52EBE186}" cxnId="{8998FD14-C2D5-464A-91CF-FD116A8AC57F}" type="sibTrans">
      <dgm:prSet/>
      <dgm:spPr/>
      <dgm:t>
        <a:bodyPr/>
        <a:lstStyle/>
        <a:p>
          <a:endParaRPr lang="zh-CN" altLang="en-US"/>
        </a:p>
      </dgm:t>
    </dgm:pt>
    <dgm:pt modelId="{1297091A-0EEC-4122-99A1-9B0D4E757825}">
      <dgm:prSet/>
      <dgm:spPr>
        <a:xfrm rot="10800000">
          <a:off x="3242657" y="2219182"/>
          <a:ext cx="1884129" cy="1884129"/>
        </a:xfrm>
        <a:solidFill>
          <a:srgbClr val="4472C4">
            <a:hueOff val="-4902230"/>
            <a:satOff val="-6789"/>
            <a:lumOff val="-2585"/>
            <a:alphaOff val="0"/>
          </a:srgbClr>
        </a:solidFill>
        <a:ln w="12700" cap="flat" cmpd="sng" algn="ctr">
          <a:solidFill>
            <a:sysClr val="window" lastClr="FFFFFF">
              <a:hueOff val="0"/>
              <a:satOff val="0"/>
              <a:lumOff val="0"/>
              <a:alphaOff val="0"/>
            </a:sysClr>
          </a:solidFill>
          <a:prstDash val="solid"/>
        </a:ln>
        <a:effectLst/>
      </dgm:spPr>
      <dgm:t>
        <a:bodyPr/>
        <a:lstStyle/>
        <a:p>
          <a:r>
            <a:rPr lang="zh-CN" altLang="en-US" dirty="0">
              <a:solidFill>
                <a:sysClr val="window" lastClr="FFFFFF"/>
              </a:solidFill>
              <a:latin typeface="Calibri" panose="020F0502020204030204"/>
              <a:ea typeface="宋体" panose="02010600030101010101" pitchFamily="2" charset="-122"/>
              <a:cs typeface="+mn-cs"/>
            </a:rPr>
            <a:t>成本核算</a:t>
          </a:r>
        </a:p>
      </dgm:t>
    </dgm:pt>
    <dgm:pt modelId="{6D2D0B16-1E89-4805-9DB4-D419051D4970}" cxnId="{94AE0711-03FC-4DDB-86B5-B233741807ED}" type="parTrans">
      <dgm:prSet/>
      <dgm:spPr/>
      <dgm:t>
        <a:bodyPr/>
        <a:lstStyle/>
        <a:p>
          <a:endParaRPr lang="zh-CN" altLang="en-US"/>
        </a:p>
      </dgm:t>
    </dgm:pt>
    <dgm:pt modelId="{4A921E61-A2E5-47D5-BB63-7FD5B4CA9B35}" cxnId="{94AE0711-03FC-4DDB-86B5-B233741807ED}" type="sibTrans">
      <dgm:prSet/>
      <dgm:spPr/>
      <dgm:t>
        <a:bodyPr/>
        <a:lstStyle/>
        <a:p>
          <a:endParaRPr lang="zh-CN" altLang="en-US"/>
        </a:p>
      </dgm:t>
    </dgm:pt>
    <dgm:pt modelId="{C73EC12A-8A80-450B-9A07-C7391BC30521}">
      <dgm:prSet/>
      <dgm:spPr>
        <a:xfrm>
          <a:off x="3877952" y="2958909"/>
          <a:ext cx="2149560" cy="1392428"/>
        </a:xfrm>
        <a:solidFill>
          <a:sysClr val="window" lastClr="FFFFFF">
            <a:alpha val="90000"/>
            <a:hueOff val="0"/>
            <a:satOff val="0"/>
            <a:lumOff val="0"/>
            <a:alphaOff val="0"/>
          </a:sysClr>
        </a:solidFill>
        <a:ln w="12700" cap="flat" cmpd="sng" algn="ctr">
          <a:solidFill>
            <a:srgbClr val="4472C4">
              <a:hueOff val="-4902230"/>
              <a:satOff val="-6789"/>
              <a:lumOff val="-2585"/>
              <a:alphaOff val="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项目成本</a:t>
          </a:r>
        </a:p>
      </dgm:t>
    </dgm:pt>
    <dgm:pt modelId="{2AE8BCCF-27C8-4778-B6C9-F5BB192C44F5}" cxnId="{E95CCADC-5B9E-41C6-B504-FB5184E3E3B8}" type="parTrans">
      <dgm:prSet/>
      <dgm:spPr/>
      <dgm:t>
        <a:bodyPr/>
        <a:lstStyle/>
        <a:p>
          <a:endParaRPr lang="zh-CN" altLang="en-US"/>
        </a:p>
      </dgm:t>
    </dgm:pt>
    <dgm:pt modelId="{3E2A6E12-9C32-4967-937C-CDEB34BFB958}" cxnId="{E95CCADC-5B9E-41C6-B504-FB5184E3E3B8}" type="sibTrans">
      <dgm:prSet/>
      <dgm:spPr/>
      <dgm:t>
        <a:bodyPr/>
        <a:lstStyle/>
        <a:p>
          <a:endParaRPr lang="zh-CN" altLang="en-US"/>
        </a:p>
      </dgm:t>
    </dgm:pt>
    <dgm:pt modelId="{9AD65C08-7810-4DAE-8D5B-546FFB6F26B9}">
      <dgm:prSet/>
      <dgm:spPr>
        <a:xfrm>
          <a:off x="3877952" y="2958909"/>
          <a:ext cx="2149560" cy="1392428"/>
        </a:xfrm>
        <a:solidFill>
          <a:sysClr val="window" lastClr="FFFFFF">
            <a:alpha val="90000"/>
            <a:hueOff val="0"/>
            <a:satOff val="0"/>
            <a:lumOff val="0"/>
            <a:alphaOff val="0"/>
          </a:sysClr>
        </a:solidFill>
        <a:ln w="12700" cap="flat" cmpd="sng" algn="ctr">
          <a:solidFill>
            <a:srgbClr val="4472C4">
              <a:hueOff val="-4902230"/>
              <a:satOff val="-6789"/>
              <a:lumOff val="-2585"/>
              <a:alphaOff val="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病种成本</a:t>
          </a:r>
        </a:p>
      </dgm:t>
    </dgm:pt>
    <dgm:pt modelId="{D207B2BA-D3B5-41FB-9F51-1C94C118CC0E}" cxnId="{E6E6617F-E015-4960-9B83-EC5C78C63944}" type="parTrans">
      <dgm:prSet/>
      <dgm:spPr/>
      <dgm:t>
        <a:bodyPr/>
        <a:lstStyle/>
        <a:p>
          <a:endParaRPr lang="zh-CN" altLang="en-US"/>
        </a:p>
      </dgm:t>
    </dgm:pt>
    <dgm:pt modelId="{20A5C04F-6FB3-4265-9691-B3933958E6F3}" cxnId="{E6E6617F-E015-4960-9B83-EC5C78C63944}" type="sibTrans">
      <dgm:prSet/>
      <dgm:spPr/>
      <dgm:t>
        <a:bodyPr/>
        <a:lstStyle/>
        <a:p>
          <a:endParaRPr lang="zh-CN" altLang="en-US"/>
        </a:p>
      </dgm:t>
    </dgm:pt>
    <dgm:pt modelId="{34347751-EA29-4D9C-84E4-F782A12D77E3}">
      <dgm:prSet/>
      <dgm:spPr>
        <a:xfrm>
          <a:off x="3877952" y="2958909"/>
          <a:ext cx="2149560" cy="1392428"/>
        </a:xfrm>
        <a:solidFill>
          <a:sysClr val="window" lastClr="FFFFFF">
            <a:alpha val="90000"/>
            <a:hueOff val="0"/>
            <a:satOff val="0"/>
            <a:lumOff val="0"/>
            <a:alphaOff val="0"/>
          </a:sysClr>
        </a:solidFill>
        <a:ln w="12700" cap="flat" cmpd="sng" algn="ctr">
          <a:solidFill>
            <a:srgbClr val="4472C4">
              <a:hueOff val="-4902230"/>
              <a:satOff val="-6789"/>
              <a:lumOff val="-2585"/>
              <a:alphaOff val="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科室成本</a:t>
          </a:r>
        </a:p>
      </dgm:t>
    </dgm:pt>
    <dgm:pt modelId="{ABBAF67C-B2D8-4098-A90F-CE48E8FB51D7}" cxnId="{CC304268-4D5E-49CF-84A9-F0CCCB9DF147}" type="parTrans">
      <dgm:prSet/>
      <dgm:spPr/>
      <dgm:t>
        <a:bodyPr/>
        <a:lstStyle/>
        <a:p>
          <a:endParaRPr lang="zh-CN" altLang="en-US"/>
        </a:p>
      </dgm:t>
    </dgm:pt>
    <dgm:pt modelId="{0E025CCC-B18D-44CA-8D4B-1A76F2826731}" cxnId="{CC304268-4D5E-49CF-84A9-F0CCCB9DF147}" type="sibTrans">
      <dgm:prSet/>
      <dgm:spPr/>
      <dgm:t>
        <a:bodyPr/>
        <a:lstStyle/>
        <a:p>
          <a:endParaRPr lang="zh-CN" altLang="en-US"/>
        </a:p>
      </dgm:t>
    </dgm:pt>
    <dgm:pt modelId="{A8EA3A6D-4A9C-4419-8B83-6F7B120DE6C9}">
      <dgm:prSet/>
      <dgm:spPr>
        <a:xfrm rot="16200000">
          <a:off x="1271501" y="2219182"/>
          <a:ext cx="1884129" cy="1884129"/>
        </a:xfrm>
        <a:solidFill>
          <a:srgbClr val="4472C4">
            <a:hueOff val="-7353344"/>
            <a:satOff val="-10198"/>
            <a:lumOff val="-3892"/>
            <a:alphaOff val="0"/>
          </a:srgbClr>
        </a:solidFill>
        <a:ln w="12700" cap="flat" cmpd="sng" algn="ctr">
          <a:solidFill>
            <a:sysClr val="window" lastClr="FFFFFF">
              <a:hueOff val="0"/>
              <a:satOff val="0"/>
              <a:lumOff val="0"/>
              <a:alphaOff val="0"/>
            </a:sysClr>
          </a:solidFill>
          <a:prstDash val="solid"/>
        </a:ln>
        <a:effectLst/>
      </dgm:spPr>
      <dgm:t>
        <a:bodyPr/>
        <a:lstStyle/>
        <a:p>
          <a:r>
            <a:rPr lang="zh-CN" altLang="en-US" dirty="0">
              <a:solidFill>
                <a:sysClr val="window" lastClr="FFFFFF"/>
              </a:solidFill>
              <a:latin typeface="Calibri" panose="020F0502020204030204"/>
              <a:ea typeface="宋体" panose="02010600030101010101" pitchFamily="2" charset="-122"/>
              <a:cs typeface="+mn-cs"/>
            </a:rPr>
            <a:t>绩效分配</a:t>
          </a:r>
        </a:p>
      </dgm:t>
    </dgm:pt>
    <dgm:pt modelId="{76D3EE79-E5BE-4ABF-A6D4-4D2AC025A901}" cxnId="{BE74B986-F02B-485F-9A6A-A0BC8D328DC4}" type="parTrans">
      <dgm:prSet/>
      <dgm:spPr/>
      <dgm:t>
        <a:bodyPr/>
        <a:lstStyle/>
        <a:p>
          <a:endParaRPr lang="zh-CN" altLang="en-US"/>
        </a:p>
      </dgm:t>
    </dgm:pt>
    <dgm:pt modelId="{2A7B1C93-BB60-4E16-93E1-B2945004C9CD}" cxnId="{BE74B986-F02B-485F-9A6A-A0BC8D328DC4}" type="sibTrans">
      <dgm:prSet/>
      <dgm:spPr/>
      <dgm:t>
        <a:bodyPr/>
        <a:lstStyle/>
        <a:p>
          <a:endParaRPr lang="zh-CN" altLang="en-US"/>
        </a:p>
      </dgm:t>
    </dgm:pt>
    <dgm:pt modelId="{61B9301B-3C0F-47E5-B56C-18C227B13E99}">
      <dgm:prSet/>
      <dgm:spPr>
        <a:xfrm>
          <a:off x="370774" y="2958909"/>
          <a:ext cx="2149560" cy="1392428"/>
        </a:xfrm>
        <a:solidFill>
          <a:sysClr val="window" lastClr="FFFFFF">
            <a:alpha val="90000"/>
            <a:hueOff val="0"/>
            <a:satOff val="0"/>
            <a:lumOff val="0"/>
            <a:alphaOff val="0"/>
          </a:sysClr>
        </a:solidFill>
        <a:ln w="12700" cap="flat" cmpd="sng" algn="ctr">
          <a:solidFill>
            <a:srgbClr val="4472C4">
              <a:hueOff val="-7353344"/>
              <a:satOff val="-10198"/>
              <a:lumOff val="-3892"/>
              <a:alphaOff val="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绩效评价</a:t>
          </a:r>
        </a:p>
      </dgm:t>
    </dgm:pt>
    <dgm:pt modelId="{564BF6A1-7E3D-4F56-A3AD-4370CCE0DD4B}" cxnId="{110E37A6-4268-4A83-9A89-3AAB9C1E6AAF}" type="parTrans">
      <dgm:prSet/>
      <dgm:spPr/>
      <dgm:t>
        <a:bodyPr/>
        <a:lstStyle/>
        <a:p>
          <a:endParaRPr lang="zh-CN" altLang="en-US"/>
        </a:p>
      </dgm:t>
    </dgm:pt>
    <dgm:pt modelId="{2D1BCDCE-EF77-4605-AD97-11BED746180E}" cxnId="{110E37A6-4268-4A83-9A89-3AAB9C1E6AAF}" type="sibTrans">
      <dgm:prSet/>
      <dgm:spPr/>
      <dgm:t>
        <a:bodyPr/>
        <a:lstStyle/>
        <a:p>
          <a:endParaRPr lang="zh-CN" altLang="en-US"/>
        </a:p>
      </dgm:t>
    </dgm:pt>
    <dgm:pt modelId="{0111D02E-673A-4F63-9477-82C8D905570B}">
      <dgm:prSet/>
      <dgm:spPr>
        <a:xfrm>
          <a:off x="3877952" y="0"/>
          <a:ext cx="2149560" cy="1392428"/>
        </a:xfrm>
        <a:solidFill>
          <a:sysClr val="window" lastClr="FFFFFF">
            <a:alpha val="90000"/>
            <a:hueOff val="0"/>
            <a:satOff val="0"/>
            <a:lumOff val="0"/>
            <a:alphaOff val="0"/>
          </a:sysClr>
        </a:solidFill>
        <a:ln w="12700" cap="flat" cmpd="sng" algn="ctr">
          <a:solidFill>
            <a:srgbClr val="4472C4">
              <a:hueOff val="-2451115"/>
              <a:satOff val="-3379"/>
              <a:lumOff val="-1277"/>
              <a:alphaOff val="0"/>
            </a:srgbClr>
          </a:solidFill>
          <a:prstDash val="solid"/>
        </a:ln>
        <a:effectLst/>
      </dgm:spPr>
      <dgm:t>
        <a:bodyPr/>
        <a:lstStyle/>
        <a:p>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dgm:t>
    </dgm:pt>
    <dgm:pt modelId="{ADE9FA7E-3F79-4F0A-A593-0F3092D24DE7}" cxnId="{59BA9D6B-B256-4C08-B90B-E7D412771B18}" type="parTrans">
      <dgm:prSet/>
      <dgm:spPr/>
      <dgm:t>
        <a:bodyPr/>
        <a:lstStyle/>
        <a:p>
          <a:endParaRPr lang="zh-CN" altLang="en-US"/>
        </a:p>
      </dgm:t>
    </dgm:pt>
    <dgm:pt modelId="{31B6C6B7-8A99-46B0-92CD-2F22A043868E}" cxnId="{59BA9D6B-B256-4C08-B90B-E7D412771B18}" type="sibTrans">
      <dgm:prSet/>
      <dgm:spPr/>
      <dgm:t>
        <a:bodyPr/>
        <a:lstStyle/>
        <a:p>
          <a:endParaRPr lang="zh-CN" altLang="en-US"/>
        </a:p>
      </dgm:t>
    </dgm:pt>
    <dgm:pt modelId="{9DDB8D82-E838-44AC-BFBD-F77256135B3D}">
      <dgm:prSet/>
      <dgm:spPr>
        <a:xfrm>
          <a:off x="370774" y="2958909"/>
          <a:ext cx="2149560" cy="1392428"/>
        </a:xfrm>
        <a:solidFill>
          <a:sysClr val="window" lastClr="FFFFFF">
            <a:alpha val="90000"/>
            <a:hueOff val="0"/>
            <a:satOff val="0"/>
            <a:lumOff val="0"/>
            <a:alphaOff val="0"/>
          </a:sysClr>
        </a:solidFill>
        <a:ln w="12700" cap="flat" cmpd="sng" algn="ctr">
          <a:solidFill>
            <a:srgbClr val="4472C4">
              <a:hueOff val="-7353344"/>
              <a:satOff val="-10198"/>
              <a:lumOff val="-3892"/>
              <a:alphaOff val="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运行分析</a:t>
          </a:r>
        </a:p>
      </dgm:t>
    </dgm:pt>
    <dgm:pt modelId="{03A7E9CF-CD77-4C0D-BB43-58331D3B6B75}" cxnId="{6D38AF7A-9296-4F46-B58D-FFBCEC7D10FD}" type="parTrans">
      <dgm:prSet/>
      <dgm:spPr/>
      <dgm:t>
        <a:bodyPr/>
        <a:lstStyle/>
        <a:p>
          <a:endParaRPr lang="zh-CN" altLang="en-US"/>
        </a:p>
      </dgm:t>
    </dgm:pt>
    <dgm:pt modelId="{7E13271B-BD29-4801-A95E-3BE86238B2A1}" cxnId="{6D38AF7A-9296-4F46-B58D-FFBCEC7D10FD}" type="sibTrans">
      <dgm:prSet/>
      <dgm:spPr/>
      <dgm:t>
        <a:bodyPr/>
        <a:lstStyle/>
        <a:p>
          <a:endParaRPr lang="zh-CN" altLang="en-US"/>
        </a:p>
      </dgm:t>
    </dgm:pt>
    <dgm:pt modelId="{41866BF0-03E4-4650-A309-6F1F8CAF58B0}">
      <dgm:prSet/>
      <dgm:spPr>
        <a:xfrm>
          <a:off x="370774" y="2958909"/>
          <a:ext cx="2149560" cy="1392428"/>
        </a:xfrm>
        <a:solidFill>
          <a:sysClr val="window" lastClr="FFFFFF">
            <a:alpha val="90000"/>
            <a:hueOff val="0"/>
            <a:satOff val="0"/>
            <a:lumOff val="0"/>
            <a:alphaOff val="0"/>
          </a:sysClr>
        </a:solidFill>
        <a:ln w="12700" cap="flat" cmpd="sng" algn="ctr">
          <a:solidFill>
            <a:srgbClr val="4472C4">
              <a:hueOff val="-7353344"/>
              <a:satOff val="-10198"/>
              <a:lumOff val="-3892"/>
              <a:alphaOff val="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收入分配</a:t>
          </a:r>
        </a:p>
      </dgm:t>
    </dgm:pt>
    <dgm:pt modelId="{B8A1511B-B0F0-4A62-A4C0-A5FF0912CA96}" cxnId="{70ED98CA-90D7-4C16-B2AE-1B1854BC815C}" type="parTrans">
      <dgm:prSet/>
      <dgm:spPr/>
      <dgm:t>
        <a:bodyPr/>
        <a:lstStyle/>
        <a:p>
          <a:endParaRPr lang="zh-CN" altLang="en-US"/>
        </a:p>
      </dgm:t>
    </dgm:pt>
    <dgm:pt modelId="{C7024BA6-15DB-46D9-B3A4-F2BEF7530C50}" cxnId="{70ED98CA-90D7-4C16-B2AE-1B1854BC815C}" type="sibTrans">
      <dgm:prSet/>
      <dgm:spPr/>
      <dgm:t>
        <a:bodyPr/>
        <a:lstStyle/>
        <a:p>
          <a:endParaRPr lang="zh-CN" altLang="en-US"/>
        </a:p>
      </dgm:t>
    </dgm:pt>
    <dgm:pt modelId="{82A1B9DB-1FBF-41D9-AFF0-C4445D86D28E}" type="pres">
      <dgm:prSet presAssocID="{0450A9AC-6DEC-4B52-80DC-1BF5C1B426FB}" presName="cycleMatrixDiagram" presStyleCnt="0">
        <dgm:presLayoutVars>
          <dgm:chMax val="1"/>
          <dgm:dir/>
          <dgm:animLvl val="lvl"/>
          <dgm:resizeHandles val="exact"/>
        </dgm:presLayoutVars>
      </dgm:prSet>
      <dgm:spPr/>
      <dgm:t>
        <a:bodyPr/>
        <a:lstStyle/>
        <a:p>
          <a:endParaRPr lang="zh-CN" altLang="en-US"/>
        </a:p>
      </dgm:t>
    </dgm:pt>
    <dgm:pt modelId="{ED0CEEE5-3201-444E-B9F6-CC5E367F8C47}" type="pres">
      <dgm:prSet presAssocID="{0450A9AC-6DEC-4B52-80DC-1BF5C1B426FB}" presName="children" presStyleCnt="0"/>
      <dgm:spPr/>
    </dgm:pt>
    <dgm:pt modelId="{978AF8F2-07A2-4FA9-A7F0-BB9073D852F7}" type="pres">
      <dgm:prSet presAssocID="{0450A9AC-6DEC-4B52-80DC-1BF5C1B426FB}" presName="child1group" presStyleCnt="0"/>
      <dgm:spPr/>
    </dgm:pt>
    <dgm:pt modelId="{F8E8FBE1-9835-4CFA-9128-32D90354E5EB}" type="pres">
      <dgm:prSet presAssocID="{0450A9AC-6DEC-4B52-80DC-1BF5C1B426FB}" presName="child1" presStyleLbl="bgAcc1" presStyleIdx="0" presStyleCnt="4"/>
      <dgm:spPr>
        <a:prstGeom prst="roundRect">
          <a:avLst>
            <a:gd name="adj" fmla="val 10000"/>
          </a:avLst>
        </a:prstGeom>
      </dgm:spPr>
      <dgm:t>
        <a:bodyPr/>
        <a:lstStyle/>
        <a:p>
          <a:endParaRPr lang="zh-CN" altLang="en-US"/>
        </a:p>
      </dgm:t>
    </dgm:pt>
    <dgm:pt modelId="{48E3BB46-7728-4881-9BE8-1100B2980EA3}" type="pres">
      <dgm:prSet presAssocID="{0450A9AC-6DEC-4B52-80DC-1BF5C1B426FB}" presName="child1Text" presStyleLbl="bgAcc1" presStyleIdx="0" presStyleCnt="4">
        <dgm:presLayoutVars>
          <dgm:bulletEnabled val="1"/>
        </dgm:presLayoutVars>
      </dgm:prSet>
      <dgm:spPr/>
      <dgm:t>
        <a:bodyPr/>
        <a:lstStyle/>
        <a:p>
          <a:endParaRPr lang="zh-CN" altLang="en-US"/>
        </a:p>
      </dgm:t>
    </dgm:pt>
    <dgm:pt modelId="{3A55A1F1-858D-4E5B-B55A-3221E2403B91}" type="pres">
      <dgm:prSet presAssocID="{0450A9AC-6DEC-4B52-80DC-1BF5C1B426FB}" presName="child2group" presStyleCnt="0"/>
      <dgm:spPr/>
    </dgm:pt>
    <dgm:pt modelId="{6C14C368-866F-42BB-8429-D37363686701}" type="pres">
      <dgm:prSet presAssocID="{0450A9AC-6DEC-4B52-80DC-1BF5C1B426FB}" presName="child2" presStyleLbl="bgAcc1" presStyleIdx="1" presStyleCnt="4"/>
      <dgm:spPr>
        <a:prstGeom prst="roundRect">
          <a:avLst>
            <a:gd name="adj" fmla="val 10000"/>
          </a:avLst>
        </a:prstGeom>
      </dgm:spPr>
      <dgm:t>
        <a:bodyPr/>
        <a:lstStyle/>
        <a:p>
          <a:endParaRPr lang="zh-CN" altLang="en-US"/>
        </a:p>
      </dgm:t>
    </dgm:pt>
    <dgm:pt modelId="{BF74A872-5ABF-4ABA-BAF8-66ACB1E7B981}" type="pres">
      <dgm:prSet presAssocID="{0450A9AC-6DEC-4B52-80DC-1BF5C1B426FB}" presName="child2Text" presStyleLbl="bgAcc1" presStyleIdx="1" presStyleCnt="4">
        <dgm:presLayoutVars>
          <dgm:bulletEnabled val="1"/>
        </dgm:presLayoutVars>
      </dgm:prSet>
      <dgm:spPr/>
      <dgm:t>
        <a:bodyPr/>
        <a:lstStyle/>
        <a:p>
          <a:endParaRPr lang="zh-CN" altLang="en-US"/>
        </a:p>
      </dgm:t>
    </dgm:pt>
    <dgm:pt modelId="{F8033C5F-EC9E-46E7-9AAD-9609C56F25B2}" type="pres">
      <dgm:prSet presAssocID="{0450A9AC-6DEC-4B52-80DC-1BF5C1B426FB}" presName="child3group" presStyleCnt="0"/>
      <dgm:spPr/>
    </dgm:pt>
    <dgm:pt modelId="{258C66E5-3B27-49A8-804D-2D5BA5633644}" type="pres">
      <dgm:prSet presAssocID="{0450A9AC-6DEC-4B52-80DC-1BF5C1B426FB}" presName="child3" presStyleLbl="bgAcc1" presStyleIdx="2" presStyleCnt="4"/>
      <dgm:spPr>
        <a:prstGeom prst="roundRect">
          <a:avLst>
            <a:gd name="adj" fmla="val 10000"/>
          </a:avLst>
        </a:prstGeom>
      </dgm:spPr>
      <dgm:t>
        <a:bodyPr/>
        <a:lstStyle/>
        <a:p>
          <a:endParaRPr lang="zh-CN" altLang="en-US"/>
        </a:p>
      </dgm:t>
    </dgm:pt>
    <dgm:pt modelId="{35A4F5A1-ACE8-43AD-B827-5EF6999F641B}" type="pres">
      <dgm:prSet presAssocID="{0450A9AC-6DEC-4B52-80DC-1BF5C1B426FB}" presName="child3Text" presStyleLbl="bgAcc1" presStyleIdx="2" presStyleCnt="4">
        <dgm:presLayoutVars>
          <dgm:bulletEnabled val="1"/>
        </dgm:presLayoutVars>
      </dgm:prSet>
      <dgm:spPr/>
      <dgm:t>
        <a:bodyPr/>
        <a:lstStyle/>
        <a:p>
          <a:endParaRPr lang="zh-CN" altLang="en-US"/>
        </a:p>
      </dgm:t>
    </dgm:pt>
    <dgm:pt modelId="{C52829E8-25C7-4A39-A5A8-A521081FBC07}" type="pres">
      <dgm:prSet presAssocID="{0450A9AC-6DEC-4B52-80DC-1BF5C1B426FB}" presName="child4group" presStyleCnt="0"/>
      <dgm:spPr/>
    </dgm:pt>
    <dgm:pt modelId="{A1EBEA48-D673-41B8-ACA0-EE6CB57D6B78}" type="pres">
      <dgm:prSet presAssocID="{0450A9AC-6DEC-4B52-80DC-1BF5C1B426FB}" presName="child4" presStyleLbl="bgAcc1" presStyleIdx="3" presStyleCnt="4"/>
      <dgm:spPr>
        <a:prstGeom prst="roundRect">
          <a:avLst>
            <a:gd name="adj" fmla="val 10000"/>
          </a:avLst>
        </a:prstGeom>
      </dgm:spPr>
      <dgm:t>
        <a:bodyPr/>
        <a:lstStyle/>
        <a:p>
          <a:endParaRPr lang="zh-CN" altLang="en-US"/>
        </a:p>
      </dgm:t>
    </dgm:pt>
    <dgm:pt modelId="{76863E14-B6A9-4B39-8B85-3034526E4C07}" type="pres">
      <dgm:prSet presAssocID="{0450A9AC-6DEC-4B52-80DC-1BF5C1B426FB}" presName="child4Text" presStyleLbl="bgAcc1" presStyleIdx="3" presStyleCnt="4">
        <dgm:presLayoutVars>
          <dgm:bulletEnabled val="1"/>
        </dgm:presLayoutVars>
      </dgm:prSet>
      <dgm:spPr/>
      <dgm:t>
        <a:bodyPr/>
        <a:lstStyle/>
        <a:p>
          <a:endParaRPr lang="zh-CN" altLang="en-US"/>
        </a:p>
      </dgm:t>
    </dgm:pt>
    <dgm:pt modelId="{021AF10B-4A0F-4168-9A0E-0677E82C4765}" type="pres">
      <dgm:prSet presAssocID="{0450A9AC-6DEC-4B52-80DC-1BF5C1B426FB}" presName="childPlaceholder" presStyleCnt="0"/>
      <dgm:spPr/>
    </dgm:pt>
    <dgm:pt modelId="{1837EA65-79E4-47B9-9906-42F40A30C4D5}" type="pres">
      <dgm:prSet presAssocID="{0450A9AC-6DEC-4B52-80DC-1BF5C1B426FB}" presName="circle" presStyleCnt="0"/>
      <dgm:spPr/>
    </dgm:pt>
    <dgm:pt modelId="{1AFEACD0-C330-4981-92C0-B51781EE2015}" type="pres">
      <dgm:prSet presAssocID="{0450A9AC-6DEC-4B52-80DC-1BF5C1B426FB}" presName="quadrant1" presStyleLbl="node1" presStyleIdx="0" presStyleCnt="4">
        <dgm:presLayoutVars>
          <dgm:chMax val="1"/>
          <dgm:bulletEnabled val="1"/>
        </dgm:presLayoutVars>
      </dgm:prSet>
      <dgm:spPr>
        <a:prstGeom prst="pieWedge">
          <a:avLst/>
        </a:prstGeom>
      </dgm:spPr>
      <dgm:t>
        <a:bodyPr/>
        <a:lstStyle/>
        <a:p>
          <a:endParaRPr lang="zh-CN" altLang="en-US"/>
        </a:p>
      </dgm:t>
    </dgm:pt>
    <dgm:pt modelId="{87EF9AC5-5038-4A9E-A149-B3D46FDEAD45}" type="pres">
      <dgm:prSet presAssocID="{0450A9AC-6DEC-4B52-80DC-1BF5C1B426FB}" presName="quadrant2" presStyleLbl="node1" presStyleIdx="1" presStyleCnt="4">
        <dgm:presLayoutVars>
          <dgm:chMax val="1"/>
          <dgm:bulletEnabled val="1"/>
        </dgm:presLayoutVars>
      </dgm:prSet>
      <dgm:spPr>
        <a:prstGeom prst="pieWedge">
          <a:avLst/>
        </a:prstGeom>
      </dgm:spPr>
      <dgm:t>
        <a:bodyPr/>
        <a:lstStyle/>
        <a:p>
          <a:endParaRPr lang="zh-CN" altLang="en-US"/>
        </a:p>
      </dgm:t>
    </dgm:pt>
    <dgm:pt modelId="{C368BBE3-F1DF-4AB6-B037-DC5939AC519F}" type="pres">
      <dgm:prSet presAssocID="{0450A9AC-6DEC-4B52-80DC-1BF5C1B426FB}" presName="quadrant3" presStyleLbl="node1" presStyleIdx="2" presStyleCnt="4">
        <dgm:presLayoutVars>
          <dgm:chMax val="1"/>
          <dgm:bulletEnabled val="1"/>
        </dgm:presLayoutVars>
      </dgm:prSet>
      <dgm:spPr>
        <a:prstGeom prst="pieWedge">
          <a:avLst/>
        </a:prstGeom>
      </dgm:spPr>
      <dgm:t>
        <a:bodyPr/>
        <a:lstStyle/>
        <a:p>
          <a:endParaRPr lang="zh-CN" altLang="en-US"/>
        </a:p>
      </dgm:t>
    </dgm:pt>
    <dgm:pt modelId="{2B57667E-ECDD-4B3A-93A3-65453E7F17EE}" type="pres">
      <dgm:prSet presAssocID="{0450A9AC-6DEC-4B52-80DC-1BF5C1B426FB}" presName="quadrant4" presStyleLbl="node1" presStyleIdx="3" presStyleCnt="4">
        <dgm:presLayoutVars>
          <dgm:chMax val="1"/>
          <dgm:bulletEnabled val="1"/>
        </dgm:presLayoutVars>
      </dgm:prSet>
      <dgm:spPr>
        <a:prstGeom prst="pieWedge">
          <a:avLst/>
        </a:prstGeom>
      </dgm:spPr>
      <dgm:t>
        <a:bodyPr/>
        <a:lstStyle/>
        <a:p>
          <a:endParaRPr lang="zh-CN" altLang="en-US"/>
        </a:p>
      </dgm:t>
    </dgm:pt>
    <dgm:pt modelId="{8B079113-3AFE-4500-B6DF-ABF372D30C2B}" type="pres">
      <dgm:prSet presAssocID="{0450A9AC-6DEC-4B52-80DC-1BF5C1B426FB}" presName="quadrantPlaceholder" presStyleCnt="0"/>
      <dgm:spPr/>
    </dgm:pt>
    <dgm:pt modelId="{6BDBF115-F872-4CF4-85F7-546D7DDA3A6D}" type="pres">
      <dgm:prSet presAssocID="{0450A9AC-6DEC-4B52-80DC-1BF5C1B426FB}" presName="center1" presStyleLbl="fgShp" presStyleIdx="0" presStyleCnt="2"/>
      <dgm:spPr>
        <a:xfrm>
          <a:off x="2873881" y="1784048"/>
          <a:ext cx="650525" cy="565673"/>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ln>
        <a:effectLst/>
      </dgm:spPr>
    </dgm:pt>
    <dgm:pt modelId="{174D32C8-C378-497A-A697-BB759BED7283}" type="pres">
      <dgm:prSet presAssocID="{0450A9AC-6DEC-4B52-80DC-1BF5C1B426FB}" presName="center2" presStyleLbl="fgShp" presStyleIdx="1" presStyleCnt="2"/>
      <dgm:spPr>
        <a:xfrm rot="10800000">
          <a:off x="2873881" y="2001615"/>
          <a:ext cx="650525" cy="565673"/>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ln>
        <a:effectLst/>
      </dgm:spPr>
    </dgm:pt>
  </dgm:ptLst>
  <dgm:cxnLst>
    <dgm:cxn modelId="{F19B42B2-EA3B-44CF-B5AE-D71CE7B849C8}" type="presOf" srcId="{0450A9AC-6DEC-4B52-80DC-1BF5C1B426FB}" destId="{82A1B9DB-1FBF-41D9-AFF0-C4445D86D28E}" srcOrd="0" destOrd="0" presId="urn:microsoft.com/office/officeart/2005/8/layout/cycle4#1"/>
    <dgm:cxn modelId="{B14A7743-F297-405D-B1C2-6A323036C9C0}" type="presOf" srcId="{E77E6B72-04CD-499A-AAAC-C9547D5AA2FA}" destId="{F8E8FBE1-9835-4CFA-9128-32D90354E5EB}" srcOrd="0" destOrd="3" presId="urn:microsoft.com/office/officeart/2005/8/layout/cycle4#1"/>
    <dgm:cxn modelId="{CC304268-4D5E-49CF-84A9-F0CCCB9DF147}" srcId="{1297091A-0EEC-4122-99A1-9B0D4E757825}" destId="{34347751-EA29-4D9C-84E4-F782A12D77E3}" srcOrd="1" destOrd="0" parTransId="{ABBAF67C-B2D8-4098-A90F-CE48E8FB51D7}" sibTransId="{0E025CCC-B18D-44CA-8D4B-1A76F2826731}"/>
    <dgm:cxn modelId="{2535E080-B0B7-4E5E-A2AC-188745E6E2AD}" type="presOf" srcId="{4316B7EB-2C80-4801-A965-DB7666923673}" destId="{F8E8FBE1-9835-4CFA-9128-32D90354E5EB}" srcOrd="0" destOrd="0" presId="urn:microsoft.com/office/officeart/2005/8/layout/cycle4#1"/>
    <dgm:cxn modelId="{E0EF9526-378D-427B-B703-FA5C11BB091D}" type="presOf" srcId="{03E90BAE-B2A4-400F-8FBE-CB7D275B0242}" destId="{6C14C368-866F-42BB-8429-D37363686701}" srcOrd="0" destOrd="0" presId="urn:microsoft.com/office/officeart/2005/8/layout/cycle4#1"/>
    <dgm:cxn modelId="{66C965C6-1465-4461-B046-E0DD0416DF79}" type="presOf" srcId="{9AD65C08-7810-4DAE-8D5B-546FFB6F26B9}" destId="{35A4F5A1-ACE8-43AD-B827-5EF6999F641B}" srcOrd="1" destOrd="2" presId="urn:microsoft.com/office/officeart/2005/8/layout/cycle4#1"/>
    <dgm:cxn modelId="{80662C49-968E-4885-A236-74142078EA3C}" type="presOf" srcId="{A8EA3A6D-4A9C-4419-8B83-6F7B120DE6C9}" destId="{2B57667E-ECDD-4B3A-93A3-65453E7F17EE}" srcOrd="0" destOrd="0" presId="urn:microsoft.com/office/officeart/2005/8/layout/cycle4#1"/>
    <dgm:cxn modelId="{59C1AC21-D4D0-46CB-A03E-F49E5A32575A}" type="presOf" srcId="{AD4B0D67-CF68-4C8A-A89F-B9055490F4B8}" destId="{F8E8FBE1-9835-4CFA-9128-32D90354E5EB}" srcOrd="0" destOrd="1" presId="urn:microsoft.com/office/officeart/2005/8/layout/cycle4#1"/>
    <dgm:cxn modelId="{0F515C41-A8AC-4BCF-B01D-932D1851402C}" type="presOf" srcId="{9DDB8D82-E838-44AC-BFBD-F77256135B3D}" destId="{76863E14-B6A9-4B39-8B85-3034526E4C07}" srcOrd="1" destOrd="0" presId="urn:microsoft.com/office/officeart/2005/8/layout/cycle4#1"/>
    <dgm:cxn modelId="{9D1406AE-5BCF-4B2C-A7C9-D93FC90E7444}" srcId="{2C2FAC6C-357E-4E03-A78E-A577FC86F967}" destId="{03E90BAE-B2A4-400F-8FBE-CB7D275B0242}" srcOrd="0" destOrd="0" parTransId="{43BD630C-D52A-4930-B70F-25BF39280615}" sibTransId="{9F7AE319-4071-4B1F-A703-F83D1AE99E6F}"/>
    <dgm:cxn modelId="{52555A66-7875-4CF3-9FD0-2ADD845ED292}" type="presOf" srcId="{03E90BAE-B2A4-400F-8FBE-CB7D275B0242}" destId="{BF74A872-5ABF-4ABA-BAF8-66ACB1E7B981}" srcOrd="1" destOrd="0" presId="urn:microsoft.com/office/officeart/2005/8/layout/cycle4#1"/>
    <dgm:cxn modelId="{61526B3F-B44E-423A-AA6F-6B5AA6E9FEFD}" type="presOf" srcId="{9DDB8D82-E838-44AC-BFBD-F77256135B3D}" destId="{A1EBEA48-D673-41B8-ACA0-EE6CB57D6B78}" srcOrd="0" destOrd="0" presId="urn:microsoft.com/office/officeart/2005/8/layout/cycle4#1"/>
    <dgm:cxn modelId="{94AE0711-03FC-4DDB-86B5-B233741807ED}" srcId="{0450A9AC-6DEC-4B52-80DC-1BF5C1B426FB}" destId="{1297091A-0EEC-4122-99A1-9B0D4E757825}" srcOrd="2" destOrd="0" parTransId="{6D2D0B16-1E89-4805-9DB4-D419051D4970}" sibTransId="{4A921E61-A2E5-47D5-BB63-7FD5B4CA9B35}"/>
    <dgm:cxn modelId="{1F4975EB-9F5E-4589-B6A9-7310739F2B99}" type="presOf" srcId="{61B9301B-3C0F-47E5-B56C-18C227B13E99}" destId="{A1EBEA48-D673-41B8-ACA0-EE6CB57D6B78}" srcOrd="0" destOrd="1" presId="urn:microsoft.com/office/officeart/2005/8/layout/cycle4#1"/>
    <dgm:cxn modelId="{BE74B986-F02B-485F-9A6A-A0BC8D328DC4}" srcId="{0450A9AC-6DEC-4B52-80DC-1BF5C1B426FB}" destId="{A8EA3A6D-4A9C-4419-8B83-6F7B120DE6C9}" srcOrd="3" destOrd="0" parTransId="{76D3EE79-E5BE-4ABF-A6D4-4D2AC025A901}" sibTransId="{2A7B1C93-BB60-4E16-93E1-B2945004C9CD}"/>
    <dgm:cxn modelId="{09AC0E40-EBE0-42B5-A36B-C5F838252557}" type="presOf" srcId="{34347751-EA29-4D9C-84E4-F782A12D77E3}" destId="{35A4F5A1-ACE8-43AD-B827-5EF6999F641B}" srcOrd="1" destOrd="1" presId="urn:microsoft.com/office/officeart/2005/8/layout/cycle4#1"/>
    <dgm:cxn modelId="{A3CC77A2-F052-4C21-892E-7C39092C3CCA}" srcId="{B4B38D98-427E-4284-8427-8FA5DB3F38BB}" destId="{AD4B0D67-CF68-4C8A-A89F-B9055490F4B8}" srcOrd="1" destOrd="0" parTransId="{F146A4EF-023A-404A-82CF-57237BE24961}" sibTransId="{E08AFE4A-D883-4EBA-B102-E54F9F22D879}"/>
    <dgm:cxn modelId="{84B84D9F-B984-4C05-984E-22DDF0D61636}" type="presOf" srcId="{61B9301B-3C0F-47E5-B56C-18C227B13E99}" destId="{76863E14-B6A9-4B39-8B85-3034526E4C07}" srcOrd="1" destOrd="1" presId="urn:microsoft.com/office/officeart/2005/8/layout/cycle4#1"/>
    <dgm:cxn modelId="{A2A9530D-FB14-440A-BA1F-ABE8AB7427FE}" type="presOf" srcId="{B4B38D98-427E-4284-8427-8FA5DB3F38BB}" destId="{1AFEACD0-C330-4981-92C0-B51781EE2015}" srcOrd="0" destOrd="0" presId="urn:microsoft.com/office/officeart/2005/8/layout/cycle4#1"/>
    <dgm:cxn modelId="{6B82BBCA-4DD6-4EC8-9A4D-72F3A3DA9997}" type="presOf" srcId="{E77E6B72-04CD-499A-AAAC-C9547D5AA2FA}" destId="{48E3BB46-7728-4881-9BE8-1100B2980EA3}" srcOrd="1" destOrd="3" presId="urn:microsoft.com/office/officeart/2005/8/layout/cycle4#1"/>
    <dgm:cxn modelId="{6D40A5C1-21DC-4F8D-A288-AE60F8C5F04B}" type="presOf" srcId="{41866BF0-03E4-4650-A309-6F1F8CAF58B0}" destId="{76863E14-B6A9-4B39-8B85-3034526E4C07}" srcOrd="1" destOrd="2" presId="urn:microsoft.com/office/officeart/2005/8/layout/cycle4#1"/>
    <dgm:cxn modelId="{F89B2547-A001-4CF4-9745-DED292E0ECA4}" srcId="{0450A9AC-6DEC-4B52-80DC-1BF5C1B426FB}" destId="{B4B38D98-427E-4284-8427-8FA5DB3F38BB}" srcOrd="0" destOrd="0" parTransId="{EFDB8667-725E-4D5B-9B5C-4AE77E3FDF94}" sibTransId="{E4576E54-EAA5-4492-8F45-3A13EC1C3E30}"/>
    <dgm:cxn modelId="{F9E02DA9-FAAE-41AD-8B56-4CAC74D2E38F}" type="presOf" srcId="{0111D02E-673A-4F63-9477-82C8D905570B}" destId="{6C14C368-866F-42BB-8429-D37363686701}" srcOrd="0" destOrd="2" presId="urn:microsoft.com/office/officeart/2005/8/layout/cycle4#1"/>
    <dgm:cxn modelId="{C28509AE-BABA-4EA7-96BE-2DB4A826DADA}" type="presOf" srcId="{C73EC12A-8A80-450B-9A07-C7391BC30521}" destId="{35A4F5A1-ACE8-43AD-B827-5EF6999F641B}" srcOrd="1" destOrd="0" presId="urn:microsoft.com/office/officeart/2005/8/layout/cycle4#1"/>
    <dgm:cxn modelId="{E6E6617F-E015-4960-9B83-EC5C78C63944}" srcId="{1297091A-0EEC-4122-99A1-9B0D4E757825}" destId="{9AD65C08-7810-4DAE-8D5B-546FFB6F26B9}" srcOrd="2" destOrd="0" parTransId="{D207B2BA-D3B5-41FB-9F51-1C94C118CC0E}" sibTransId="{20A5C04F-6FB3-4265-9691-B3933958E6F3}"/>
    <dgm:cxn modelId="{59BA9D6B-B256-4C08-B90B-E7D412771B18}" srcId="{2C2FAC6C-357E-4E03-A78E-A577FC86F967}" destId="{0111D02E-673A-4F63-9477-82C8D905570B}" srcOrd="2" destOrd="0" parTransId="{ADE9FA7E-3F79-4F0A-A593-0F3092D24DE7}" sibTransId="{31B6C6B7-8A99-46B0-92CD-2F22A043868E}"/>
    <dgm:cxn modelId="{1CF69C8E-76B7-403F-B538-1C17E5F51C3E}" type="presOf" srcId="{C73EC12A-8A80-450B-9A07-C7391BC30521}" destId="{258C66E5-3B27-49A8-804D-2D5BA5633644}" srcOrd="0" destOrd="0" presId="urn:microsoft.com/office/officeart/2005/8/layout/cycle4#1"/>
    <dgm:cxn modelId="{CC457CA7-FDA6-45D9-8904-949DA05A2BB0}" type="presOf" srcId="{34347751-EA29-4D9C-84E4-F782A12D77E3}" destId="{258C66E5-3B27-49A8-804D-2D5BA5633644}" srcOrd="0" destOrd="1" presId="urn:microsoft.com/office/officeart/2005/8/layout/cycle4#1"/>
    <dgm:cxn modelId="{111F51C3-7CDA-43BC-84B4-0F174668CED9}" type="presOf" srcId="{742812C8-B3D8-4DE5-90E3-FF3D3F8755E7}" destId="{6C14C368-866F-42BB-8429-D37363686701}" srcOrd="0" destOrd="1" presId="urn:microsoft.com/office/officeart/2005/8/layout/cycle4#1"/>
    <dgm:cxn modelId="{364744F3-96EC-4B67-BE3D-F2910B4501AB}" type="presOf" srcId="{AD4B0D67-CF68-4C8A-A89F-B9055490F4B8}" destId="{48E3BB46-7728-4881-9BE8-1100B2980EA3}" srcOrd="1" destOrd="1" presId="urn:microsoft.com/office/officeart/2005/8/layout/cycle4#1"/>
    <dgm:cxn modelId="{8998FD14-C2D5-464A-91CF-FD116A8AC57F}" srcId="{2C2FAC6C-357E-4E03-A78E-A577FC86F967}" destId="{742812C8-B3D8-4DE5-90E3-FF3D3F8755E7}" srcOrd="1" destOrd="0" parTransId="{490CE81B-B059-4B54-80C3-8BFBB8D6E733}" sibTransId="{0FEDA53A-C87D-4E7E-A8F7-7D4C52EBE186}"/>
    <dgm:cxn modelId="{0AF14601-BD44-471B-94BF-3E5ECE509F56}" type="presOf" srcId="{9AD65C08-7810-4DAE-8D5B-546FFB6F26B9}" destId="{258C66E5-3B27-49A8-804D-2D5BA5633644}" srcOrd="0" destOrd="2" presId="urn:microsoft.com/office/officeart/2005/8/layout/cycle4#1"/>
    <dgm:cxn modelId="{FC832F6A-980D-450B-B62D-3F273F886EE4}" srcId="{B4B38D98-427E-4284-8427-8FA5DB3F38BB}" destId="{82992E31-E8CF-446C-8FDC-D182DB6AE5B8}" srcOrd="2" destOrd="0" parTransId="{BA2EB833-12BD-4DCB-8197-A212C186D491}" sibTransId="{9E461F4F-4DA8-4FA6-80EA-B48713DAA9BD}"/>
    <dgm:cxn modelId="{2F4A8F91-BC14-40CE-A45F-FEAC6977CB56}" type="presOf" srcId="{82992E31-E8CF-446C-8FDC-D182DB6AE5B8}" destId="{48E3BB46-7728-4881-9BE8-1100B2980EA3}" srcOrd="1" destOrd="2" presId="urn:microsoft.com/office/officeart/2005/8/layout/cycle4#1"/>
    <dgm:cxn modelId="{64BCCAD6-59C1-4E89-8D53-7BB851E9E8DD}" type="presOf" srcId="{41866BF0-03E4-4650-A309-6F1F8CAF58B0}" destId="{A1EBEA48-D673-41B8-ACA0-EE6CB57D6B78}" srcOrd="0" destOrd="2" presId="urn:microsoft.com/office/officeart/2005/8/layout/cycle4#1"/>
    <dgm:cxn modelId="{70ED98CA-90D7-4C16-B2AE-1B1854BC815C}" srcId="{A8EA3A6D-4A9C-4419-8B83-6F7B120DE6C9}" destId="{41866BF0-03E4-4650-A309-6F1F8CAF58B0}" srcOrd="2" destOrd="0" parTransId="{B8A1511B-B0F0-4A62-A4C0-A5FF0912CA96}" sibTransId="{C7024BA6-15DB-46D9-B3A4-F2BEF7530C50}"/>
    <dgm:cxn modelId="{489262BC-92AD-4B1D-90BB-C95F34107898}" type="presOf" srcId="{82992E31-E8CF-446C-8FDC-D182DB6AE5B8}" destId="{F8E8FBE1-9835-4CFA-9128-32D90354E5EB}" srcOrd="0" destOrd="2" presId="urn:microsoft.com/office/officeart/2005/8/layout/cycle4#1"/>
    <dgm:cxn modelId="{7EBC67EC-EAC2-4307-A557-5CE886F85C59}" srcId="{B4B38D98-427E-4284-8427-8FA5DB3F38BB}" destId="{4316B7EB-2C80-4801-A965-DB7666923673}" srcOrd="0" destOrd="0" parTransId="{C3401C57-1BF7-434C-A330-352D1B92C182}" sibTransId="{D8B48CD3-8D0F-4801-95DB-39AADFD702EE}"/>
    <dgm:cxn modelId="{23B7815C-7133-486C-9350-B9ACC08D0F79}" type="presOf" srcId="{0111D02E-673A-4F63-9477-82C8D905570B}" destId="{BF74A872-5ABF-4ABA-BAF8-66ACB1E7B981}" srcOrd="1" destOrd="2" presId="urn:microsoft.com/office/officeart/2005/8/layout/cycle4#1"/>
    <dgm:cxn modelId="{AFFA71D8-667D-4904-884D-C4DB95DA6DE8}" srcId="{B4B38D98-427E-4284-8427-8FA5DB3F38BB}" destId="{E77E6B72-04CD-499A-AAAC-C9547D5AA2FA}" srcOrd="3" destOrd="0" parTransId="{3239F737-6ECE-47C7-A172-9E963939545C}" sibTransId="{0ACFDAFD-F1A6-4FD3-AE91-1FDB663FDD23}"/>
    <dgm:cxn modelId="{31C77570-B30C-424C-BCA6-C9878DA48D30}" type="presOf" srcId="{4316B7EB-2C80-4801-A965-DB7666923673}" destId="{48E3BB46-7728-4881-9BE8-1100B2980EA3}" srcOrd="1" destOrd="0" presId="urn:microsoft.com/office/officeart/2005/8/layout/cycle4#1"/>
    <dgm:cxn modelId="{8C310460-78D8-4835-A895-800C5F0FADD7}" type="presOf" srcId="{1297091A-0EEC-4122-99A1-9B0D4E757825}" destId="{C368BBE3-F1DF-4AB6-B037-DC5939AC519F}" srcOrd="0" destOrd="0" presId="urn:microsoft.com/office/officeart/2005/8/layout/cycle4#1"/>
    <dgm:cxn modelId="{6D38AF7A-9296-4F46-B58D-FFBCEC7D10FD}" srcId="{A8EA3A6D-4A9C-4419-8B83-6F7B120DE6C9}" destId="{9DDB8D82-E838-44AC-BFBD-F77256135B3D}" srcOrd="0" destOrd="0" parTransId="{03A7E9CF-CD77-4C0D-BB43-58331D3B6B75}" sibTransId="{7E13271B-BD29-4801-A95E-3BE86238B2A1}"/>
    <dgm:cxn modelId="{E95CCADC-5B9E-41C6-B504-FB5184E3E3B8}" srcId="{1297091A-0EEC-4122-99A1-9B0D4E757825}" destId="{C73EC12A-8A80-450B-9A07-C7391BC30521}" srcOrd="0" destOrd="0" parTransId="{2AE8BCCF-27C8-4778-B6C9-F5BB192C44F5}" sibTransId="{3E2A6E12-9C32-4967-937C-CDEB34BFB958}"/>
    <dgm:cxn modelId="{967424B7-B268-44F2-A3B9-63F8F4990AFE}" type="presOf" srcId="{742812C8-B3D8-4DE5-90E3-FF3D3F8755E7}" destId="{BF74A872-5ABF-4ABA-BAF8-66ACB1E7B981}" srcOrd="1" destOrd="1" presId="urn:microsoft.com/office/officeart/2005/8/layout/cycle4#1"/>
    <dgm:cxn modelId="{7B1DDAB3-A5D4-433E-85F9-766EBED4BB8D}" srcId="{0450A9AC-6DEC-4B52-80DC-1BF5C1B426FB}" destId="{2C2FAC6C-357E-4E03-A78E-A577FC86F967}" srcOrd="1" destOrd="0" parTransId="{E99FD807-E699-4484-A0D7-DE1DEE502343}" sibTransId="{51299C7C-3D8D-42D7-991E-2AADD5CEDA71}"/>
    <dgm:cxn modelId="{9EAEA46C-3809-4637-B6ED-AD585406D9F4}" type="presOf" srcId="{2C2FAC6C-357E-4E03-A78E-A577FC86F967}" destId="{87EF9AC5-5038-4A9E-A149-B3D46FDEAD45}" srcOrd="0" destOrd="0" presId="urn:microsoft.com/office/officeart/2005/8/layout/cycle4#1"/>
    <dgm:cxn modelId="{110E37A6-4268-4A83-9A89-3AAB9C1E6AAF}" srcId="{A8EA3A6D-4A9C-4419-8B83-6F7B120DE6C9}" destId="{61B9301B-3C0F-47E5-B56C-18C227B13E99}" srcOrd="1" destOrd="0" parTransId="{564BF6A1-7E3D-4F56-A3AD-4370CCE0DD4B}" sibTransId="{2D1BCDCE-EF77-4605-AD97-11BED746180E}"/>
    <dgm:cxn modelId="{6D6A91C6-D0CF-4C0D-A708-258168F949A4}" type="presParOf" srcId="{82A1B9DB-1FBF-41D9-AFF0-C4445D86D28E}" destId="{ED0CEEE5-3201-444E-B9F6-CC5E367F8C47}" srcOrd="0" destOrd="0" presId="urn:microsoft.com/office/officeart/2005/8/layout/cycle4#1"/>
    <dgm:cxn modelId="{B248E0FF-C3AB-4B40-9CBF-33E346D06CD4}" type="presParOf" srcId="{ED0CEEE5-3201-444E-B9F6-CC5E367F8C47}" destId="{978AF8F2-07A2-4FA9-A7F0-BB9073D852F7}" srcOrd="0" destOrd="0" presId="urn:microsoft.com/office/officeart/2005/8/layout/cycle4#1"/>
    <dgm:cxn modelId="{8A5B1826-AD61-4FD0-8619-8104D46B445D}" type="presParOf" srcId="{978AF8F2-07A2-4FA9-A7F0-BB9073D852F7}" destId="{F8E8FBE1-9835-4CFA-9128-32D90354E5EB}" srcOrd="0" destOrd="0" presId="urn:microsoft.com/office/officeart/2005/8/layout/cycle4#1"/>
    <dgm:cxn modelId="{0EB1DCEE-295E-440D-B62A-2998B5E68289}" type="presParOf" srcId="{978AF8F2-07A2-4FA9-A7F0-BB9073D852F7}" destId="{48E3BB46-7728-4881-9BE8-1100B2980EA3}" srcOrd="1" destOrd="0" presId="urn:microsoft.com/office/officeart/2005/8/layout/cycle4#1"/>
    <dgm:cxn modelId="{699CD3A1-D5A4-4E4A-8559-75A2C1AD4401}" type="presParOf" srcId="{ED0CEEE5-3201-444E-B9F6-CC5E367F8C47}" destId="{3A55A1F1-858D-4E5B-B55A-3221E2403B91}" srcOrd="1" destOrd="0" presId="urn:microsoft.com/office/officeart/2005/8/layout/cycle4#1"/>
    <dgm:cxn modelId="{E4E990F9-F855-4DF2-8F6E-5CEDF269C8E4}" type="presParOf" srcId="{3A55A1F1-858D-4E5B-B55A-3221E2403B91}" destId="{6C14C368-866F-42BB-8429-D37363686701}" srcOrd="0" destOrd="0" presId="urn:microsoft.com/office/officeart/2005/8/layout/cycle4#1"/>
    <dgm:cxn modelId="{77985409-045C-46B3-ABFD-FD74BEEB9129}" type="presParOf" srcId="{3A55A1F1-858D-4E5B-B55A-3221E2403B91}" destId="{BF74A872-5ABF-4ABA-BAF8-66ACB1E7B981}" srcOrd="1" destOrd="0" presId="urn:microsoft.com/office/officeart/2005/8/layout/cycle4#1"/>
    <dgm:cxn modelId="{AC4DA02C-7EA4-4F9A-A713-8A36B88654E3}" type="presParOf" srcId="{ED0CEEE5-3201-444E-B9F6-CC5E367F8C47}" destId="{F8033C5F-EC9E-46E7-9AAD-9609C56F25B2}" srcOrd="2" destOrd="0" presId="urn:microsoft.com/office/officeart/2005/8/layout/cycle4#1"/>
    <dgm:cxn modelId="{99BE3F59-5392-430D-94EE-DA637E61AF22}" type="presParOf" srcId="{F8033C5F-EC9E-46E7-9AAD-9609C56F25B2}" destId="{258C66E5-3B27-49A8-804D-2D5BA5633644}" srcOrd="0" destOrd="0" presId="urn:microsoft.com/office/officeart/2005/8/layout/cycle4#1"/>
    <dgm:cxn modelId="{9528E69A-EAF6-4231-ADD0-3F25203D3B02}" type="presParOf" srcId="{F8033C5F-EC9E-46E7-9AAD-9609C56F25B2}" destId="{35A4F5A1-ACE8-43AD-B827-5EF6999F641B}" srcOrd="1" destOrd="0" presId="urn:microsoft.com/office/officeart/2005/8/layout/cycle4#1"/>
    <dgm:cxn modelId="{BB42E4A8-B13E-4732-A5E7-0CD0C6765C54}" type="presParOf" srcId="{ED0CEEE5-3201-444E-B9F6-CC5E367F8C47}" destId="{C52829E8-25C7-4A39-A5A8-A521081FBC07}" srcOrd="3" destOrd="0" presId="urn:microsoft.com/office/officeart/2005/8/layout/cycle4#1"/>
    <dgm:cxn modelId="{5ACCCC89-3B8A-4EB1-8DF0-5785196D9927}" type="presParOf" srcId="{C52829E8-25C7-4A39-A5A8-A521081FBC07}" destId="{A1EBEA48-D673-41B8-ACA0-EE6CB57D6B78}" srcOrd="0" destOrd="0" presId="urn:microsoft.com/office/officeart/2005/8/layout/cycle4#1"/>
    <dgm:cxn modelId="{B789C821-372F-4A40-AC75-1BD1F4C5FCDA}" type="presParOf" srcId="{C52829E8-25C7-4A39-A5A8-A521081FBC07}" destId="{76863E14-B6A9-4B39-8B85-3034526E4C07}" srcOrd="1" destOrd="0" presId="urn:microsoft.com/office/officeart/2005/8/layout/cycle4#1"/>
    <dgm:cxn modelId="{656D7F82-E5F4-46BE-99FB-27DF955423A8}" type="presParOf" srcId="{ED0CEEE5-3201-444E-B9F6-CC5E367F8C47}" destId="{021AF10B-4A0F-4168-9A0E-0677E82C4765}" srcOrd="4" destOrd="0" presId="urn:microsoft.com/office/officeart/2005/8/layout/cycle4#1"/>
    <dgm:cxn modelId="{32A24426-79EB-4344-A5A4-6F18AF0938DA}" type="presParOf" srcId="{82A1B9DB-1FBF-41D9-AFF0-C4445D86D28E}" destId="{1837EA65-79E4-47B9-9906-42F40A30C4D5}" srcOrd="1" destOrd="0" presId="urn:microsoft.com/office/officeart/2005/8/layout/cycle4#1"/>
    <dgm:cxn modelId="{B0C40806-A7B1-4B5C-8A51-7627C98211CD}" type="presParOf" srcId="{1837EA65-79E4-47B9-9906-42F40A30C4D5}" destId="{1AFEACD0-C330-4981-92C0-B51781EE2015}" srcOrd="0" destOrd="0" presId="urn:microsoft.com/office/officeart/2005/8/layout/cycle4#1"/>
    <dgm:cxn modelId="{17512116-D4BE-4F4E-B6DE-E7E21A096CC1}" type="presParOf" srcId="{1837EA65-79E4-47B9-9906-42F40A30C4D5}" destId="{87EF9AC5-5038-4A9E-A149-B3D46FDEAD45}" srcOrd="1" destOrd="0" presId="urn:microsoft.com/office/officeart/2005/8/layout/cycle4#1"/>
    <dgm:cxn modelId="{499ECD9E-A113-45BA-B6D5-89E36D0F3FB9}" type="presParOf" srcId="{1837EA65-79E4-47B9-9906-42F40A30C4D5}" destId="{C368BBE3-F1DF-4AB6-B037-DC5939AC519F}" srcOrd="2" destOrd="0" presId="urn:microsoft.com/office/officeart/2005/8/layout/cycle4#1"/>
    <dgm:cxn modelId="{D449B9A3-9FA2-4BD4-B827-3ED8E71C6E3B}" type="presParOf" srcId="{1837EA65-79E4-47B9-9906-42F40A30C4D5}" destId="{2B57667E-ECDD-4B3A-93A3-65453E7F17EE}" srcOrd="3" destOrd="0" presId="urn:microsoft.com/office/officeart/2005/8/layout/cycle4#1"/>
    <dgm:cxn modelId="{DAEB5754-94CE-4361-B029-6B13FE451D9F}" type="presParOf" srcId="{1837EA65-79E4-47B9-9906-42F40A30C4D5}" destId="{8B079113-3AFE-4500-B6DF-ABF372D30C2B}" srcOrd="4" destOrd="0" presId="urn:microsoft.com/office/officeart/2005/8/layout/cycle4#1"/>
    <dgm:cxn modelId="{818681BC-7C02-4895-A650-6CFECC369E00}" type="presParOf" srcId="{82A1B9DB-1FBF-41D9-AFF0-C4445D86D28E}" destId="{6BDBF115-F872-4CF4-85F7-546D7DDA3A6D}" srcOrd="2" destOrd="0" presId="urn:microsoft.com/office/officeart/2005/8/layout/cycle4#1"/>
    <dgm:cxn modelId="{25DFFA30-BF8E-4C8E-B47C-132D6DCA05C9}" type="presParOf" srcId="{82A1B9DB-1FBF-41D9-AFF0-C4445D86D28E}" destId="{174D32C8-C378-497A-A697-BB759BED7283}" srcOrd="3" destOrd="0" presId="urn:microsoft.com/office/officeart/2005/8/layout/cycle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56739" cy="4351338"/>
        <a:chOff x="0" y="0"/>
        <a:chExt cx="5656739" cy="4351338"/>
      </a:xfrm>
    </dsp:grpSpPr>
    <dsp:sp modelId="{F8E8FBE1-9835-4CFA-9128-32D90354E5EB}">
      <dsp:nvSpPr>
        <dsp:cNvPr id="3" name="圆角矩形 2"/>
        <dsp:cNvSpPr/>
      </dsp:nvSpPr>
      <dsp:spPr bwMode="white">
        <a:xfrm>
          <a:off x="370774" y="-2176"/>
          <a:ext cx="2149561" cy="139382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ln>
        <a:effectLst/>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57150" tIns="57150" rIns="57150" bIns="57150" anchor="t"/>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marL="114300" lvl="1" indent="-114300">
            <a:lnSpc>
              <a:spcPct val="100000"/>
            </a:lnSpc>
            <a:spcBef>
              <a:spcPct val="0"/>
            </a:spcBef>
            <a:spcAft>
              <a:spcPct val="15000"/>
            </a:spcAft>
            <a:buChar char="•"/>
          </a:pPr>
          <a:r>
            <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rPr>
            <a:t>主要诊断选择</a:t>
          </a:r>
          <a:endPar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a:p>
          <a:pPr marL="114300" lvl="1" indent="-114300">
            <a:lnSpc>
              <a:spcPct val="100000"/>
            </a:lnSpc>
            <a:spcBef>
              <a:spcPct val="0"/>
            </a:spcBef>
            <a:spcAft>
              <a:spcPct val="15000"/>
            </a:spcAft>
            <a:buChar char="•"/>
          </a:pPr>
          <a:r>
            <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rPr>
            <a:t>次要诊断选择</a:t>
          </a:r>
          <a:endPar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a:p>
          <a:pPr marL="114300" lvl="1" indent="-114300">
            <a:lnSpc>
              <a:spcPct val="100000"/>
            </a:lnSpc>
            <a:spcBef>
              <a:spcPct val="0"/>
            </a:spcBef>
            <a:spcAft>
              <a:spcPct val="15000"/>
            </a:spcAft>
            <a:buChar char="•"/>
          </a:pPr>
          <a:r>
            <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rPr>
            <a:t>首页信息完整</a:t>
          </a:r>
          <a:endPar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a:p>
          <a:pPr marL="114300" lvl="1" indent="-114300">
            <a:lnSpc>
              <a:spcPct val="100000"/>
            </a:lnSpc>
            <a:spcBef>
              <a:spcPct val="0"/>
            </a:spcBef>
            <a:spcAft>
              <a:spcPct val="15000"/>
            </a:spcAft>
            <a:buChar char="•"/>
          </a:pPr>
          <a:r>
            <a:rPr lang="zh-CN" altLang="en-US" sz="1500" dirty="0">
              <a:solidFill>
                <a:sysClr val="windowText" lastClr="000000">
                  <a:hueOff val="0"/>
                  <a:satOff val="0"/>
                  <a:lumOff val="0"/>
                  <a:alphaOff val="0"/>
                </a:sysClr>
              </a:solidFill>
              <a:latin typeface="Calibri" panose="020F0502020204030204"/>
              <a:ea typeface="宋体" panose="02010600030101010101" pitchFamily="2" charset="-122"/>
              <a:cs typeface="+mn-cs"/>
            </a:rPr>
            <a:t>费用信息准确</a:t>
          </a:r>
          <a:endParaRPr>
            <a:solidFill>
              <a:schemeClr val="dk1"/>
            </a:solidFill>
          </a:endParaRPr>
        </a:p>
      </dsp:txBody>
      <dsp:txXfrm>
        <a:off x="370774" y="-2176"/>
        <a:ext cx="2149561" cy="1393821"/>
      </dsp:txXfrm>
    </dsp:sp>
    <dsp:sp modelId="{6C14C368-866F-42BB-8429-D37363686701}">
      <dsp:nvSpPr>
        <dsp:cNvPr id="4" name="圆角矩形 3"/>
        <dsp:cNvSpPr/>
      </dsp:nvSpPr>
      <dsp:spPr bwMode="white">
        <a:xfrm>
          <a:off x="3877953" y="-2176"/>
          <a:ext cx="2149561" cy="139382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2451115"/>
              <a:satOff val="-3380"/>
              <a:lumOff val="-1278"/>
              <a:alphaOff val="0"/>
            </a:srgbClr>
          </a:solidFill>
          <a:prstDash val="solid"/>
        </a:ln>
        <a:effectLst/>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t"/>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开发临床路径</a:t>
          </a:r>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a:p>
          <a:pPr lvl="1">
            <a:lnSpc>
              <a:spcPct val="100000"/>
            </a:lnSpc>
            <a:spcBef>
              <a:spcPct val="0"/>
            </a:spcBef>
            <a:spcAft>
              <a:spcPct val="15000"/>
            </a:spcAft>
            <a:buChar char="•"/>
          </a:pP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统一诊疗规范</a:t>
          </a:r>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a:p>
          <a:pPr lvl="1">
            <a:lnSpc>
              <a:spcPct val="100000"/>
            </a:lnSpc>
            <a:spcBef>
              <a:spcPct val="0"/>
            </a:spcBef>
            <a:spcAft>
              <a:spcPct val="15000"/>
            </a:spcAft>
            <a:buChar char="•"/>
          </a:pPr>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dsp:txBody>
      <dsp:txXfrm>
        <a:off x="3877953" y="-2176"/>
        <a:ext cx="2149561" cy="1393821"/>
      </dsp:txXfrm>
    </dsp:sp>
    <dsp:sp modelId="{258C66E5-3B27-49A8-804D-2D5BA5633644}">
      <dsp:nvSpPr>
        <dsp:cNvPr id="5" name="圆角矩形 4"/>
        <dsp:cNvSpPr/>
      </dsp:nvSpPr>
      <dsp:spPr bwMode="white">
        <a:xfrm>
          <a:off x="3877953" y="2959693"/>
          <a:ext cx="2149561" cy="139382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790"/>
              <a:lumOff val="-2586"/>
              <a:alphaOff val="0"/>
            </a:srgbClr>
          </a:solidFill>
          <a:prstDash val="solid"/>
        </a:ln>
        <a:effectLst/>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t"/>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项目成本</a:t>
          </a:r>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a:p>
          <a:pPr lvl="1">
            <a:lnSpc>
              <a:spcPct val="100000"/>
            </a:lnSpc>
            <a:spcBef>
              <a:spcPct val="0"/>
            </a:spcBef>
            <a:spcAft>
              <a:spcPct val="15000"/>
            </a:spcAft>
            <a:buChar char="•"/>
          </a:pP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科室成本</a:t>
          </a:r>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a:p>
          <a:pPr lvl="1">
            <a:lnSpc>
              <a:spcPct val="100000"/>
            </a:lnSpc>
            <a:spcBef>
              <a:spcPct val="0"/>
            </a:spcBef>
            <a:spcAft>
              <a:spcPct val="15000"/>
            </a:spcAft>
            <a:buChar char="•"/>
          </a:pP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病种成本</a:t>
          </a:r>
          <a:endParaRPr>
            <a:solidFill>
              <a:schemeClr val="dk1"/>
            </a:solidFill>
          </a:endParaRPr>
        </a:p>
      </dsp:txBody>
      <dsp:txXfrm>
        <a:off x="3877953" y="2959693"/>
        <a:ext cx="2149561" cy="1393821"/>
      </dsp:txXfrm>
    </dsp:sp>
    <dsp:sp modelId="{A1EBEA48-D673-41B8-ACA0-EE6CB57D6B78}">
      <dsp:nvSpPr>
        <dsp:cNvPr id="6" name="圆角矩形 5"/>
        <dsp:cNvSpPr/>
      </dsp:nvSpPr>
      <dsp:spPr bwMode="white">
        <a:xfrm>
          <a:off x="370774" y="2959693"/>
          <a:ext cx="2149561" cy="139382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7353344"/>
              <a:satOff val="-10199"/>
              <a:lumOff val="-3893"/>
              <a:alphaOff val="0"/>
            </a:srgbClr>
          </a:solidFill>
          <a:prstDash val="solid"/>
        </a:ln>
        <a:effectLst/>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76200" tIns="76200" rIns="76200" bIns="76200" anchor="t"/>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运行分析</a:t>
          </a:r>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a:p>
          <a:pPr lvl="1">
            <a:lnSpc>
              <a:spcPct val="100000"/>
            </a:lnSpc>
            <a:spcBef>
              <a:spcPct val="0"/>
            </a:spcBef>
            <a:spcAft>
              <a:spcPct val="15000"/>
            </a:spcAft>
            <a:buChar char="•"/>
          </a:pP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绩效评价</a:t>
          </a:r>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a:p>
          <a:pPr lvl="1">
            <a:lnSpc>
              <a:spcPct val="100000"/>
            </a:lnSpc>
            <a:spcBef>
              <a:spcPct val="0"/>
            </a:spcBef>
            <a:spcAft>
              <a:spcPct val="15000"/>
            </a:spcAft>
            <a:buChar char="•"/>
          </a:pP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收入分配</a:t>
          </a:r>
          <a:endParaRPr>
            <a:solidFill>
              <a:schemeClr val="dk1"/>
            </a:solidFill>
          </a:endParaRPr>
        </a:p>
      </dsp:txBody>
      <dsp:txXfrm>
        <a:off x="370774" y="2959693"/>
        <a:ext cx="2149561" cy="1393821"/>
      </dsp:txXfrm>
    </dsp:sp>
    <dsp:sp modelId="{1AFEACD0-C330-4981-92C0-B51781EE2015}">
      <dsp:nvSpPr>
        <dsp:cNvPr id="7" name="饼形 6"/>
        <dsp:cNvSpPr/>
      </dsp:nvSpPr>
      <dsp:spPr bwMode="white">
        <a:xfrm>
          <a:off x="1271501" y="248026"/>
          <a:ext cx="1884129" cy="1884129"/>
        </a:xfrm>
        <a:prstGeom prst="pieWedg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206248" tIns="206248" rIns="206248" bIns="206248"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dirty="0">
              <a:solidFill>
                <a:sysClr val="window" lastClr="FFFFFF"/>
              </a:solidFill>
              <a:latin typeface="Calibri" panose="020F0502020204030204"/>
              <a:ea typeface="宋体" panose="02010600030101010101" pitchFamily="2" charset="-122"/>
              <a:cs typeface="+mn-cs"/>
            </a:rPr>
            <a:t>病案质控</a:t>
          </a:r>
        </a:p>
      </dsp:txBody>
      <dsp:txXfrm>
        <a:off x="1271501" y="248026"/>
        <a:ext cx="1884129" cy="1884129"/>
      </dsp:txXfrm>
    </dsp:sp>
    <dsp:sp modelId="{87EF9AC5-5038-4A9E-A149-B3D46FDEAD45}">
      <dsp:nvSpPr>
        <dsp:cNvPr id="8" name="饼形 7"/>
        <dsp:cNvSpPr/>
      </dsp:nvSpPr>
      <dsp:spPr bwMode="white">
        <a:xfrm rot="5400000">
          <a:off x="3242657" y="248026"/>
          <a:ext cx="1884129" cy="1884129"/>
        </a:xfrm>
        <a:prstGeom prst="pieWedge">
          <a:avLst/>
        </a:prstGeom>
        <a:solidFill>
          <a:srgbClr val="4472C4">
            <a:hueOff val="-2451115"/>
            <a:satOff val="-3380"/>
            <a:lumOff val="-1278"/>
            <a:alphaOff val="0"/>
          </a:srgbClr>
        </a:solidFill>
        <a:ln w="12700" cap="flat" cmpd="sng" algn="ctr">
          <a:solidFill>
            <a:sysClr val="window" lastClr="FFFFFF">
              <a:hueOff val="0"/>
              <a:satOff val="0"/>
              <a:lumOff val="0"/>
              <a:alphaOff val="0"/>
            </a:sysClr>
          </a:solidFill>
          <a:prstDash val="solid"/>
        </a:ln>
        <a:effectLst/>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206248" tIns="206248" rIns="206248" bIns="206248"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dirty="0">
              <a:solidFill>
                <a:sysClr val="window" lastClr="FFFFFF"/>
              </a:solidFill>
              <a:latin typeface="Calibri" panose="020F0502020204030204"/>
              <a:ea typeface="宋体" panose="02010600030101010101" pitchFamily="2" charset="-122"/>
              <a:cs typeface="+mn-cs"/>
            </a:rPr>
            <a:t>诊疗规范</a:t>
          </a:r>
        </a:p>
      </dsp:txBody>
      <dsp:txXfrm rot="5400000">
        <a:off x="3242657" y="248026"/>
        <a:ext cx="1884129" cy="1884129"/>
      </dsp:txXfrm>
    </dsp:sp>
    <dsp:sp modelId="{C368BBE3-F1DF-4AB6-B037-DC5939AC519F}">
      <dsp:nvSpPr>
        <dsp:cNvPr id="9" name="饼形 8"/>
        <dsp:cNvSpPr/>
      </dsp:nvSpPr>
      <dsp:spPr bwMode="white">
        <a:xfrm rot="10800000">
          <a:off x="3242657" y="2219182"/>
          <a:ext cx="1884129" cy="1884129"/>
        </a:xfrm>
        <a:prstGeom prst="pieWedge">
          <a:avLst/>
        </a:prstGeom>
        <a:solidFill>
          <a:srgbClr val="4472C4">
            <a:hueOff val="-4902230"/>
            <a:satOff val="-6790"/>
            <a:lumOff val="-2586"/>
            <a:alphaOff val="0"/>
          </a:srgbClr>
        </a:solidFill>
        <a:ln w="12700" cap="flat" cmpd="sng" algn="ctr">
          <a:solidFill>
            <a:sysClr val="window" lastClr="FFFFFF">
              <a:hueOff val="0"/>
              <a:satOff val="0"/>
              <a:lumOff val="0"/>
              <a:alphaOff val="0"/>
            </a:sysClr>
          </a:solidFill>
          <a:prstDash val="solid"/>
        </a:ln>
        <a:effectLst/>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10800000" lIns="206248" tIns="206248" rIns="206248" bIns="206248"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dirty="0">
              <a:solidFill>
                <a:sysClr val="window" lastClr="FFFFFF"/>
              </a:solidFill>
              <a:latin typeface="Calibri" panose="020F0502020204030204"/>
              <a:ea typeface="宋体" panose="02010600030101010101" pitchFamily="2" charset="-122"/>
              <a:cs typeface="+mn-cs"/>
            </a:rPr>
            <a:t>成本核算</a:t>
          </a:r>
        </a:p>
      </dsp:txBody>
      <dsp:txXfrm rot="10800000">
        <a:off x="3242657" y="2219182"/>
        <a:ext cx="1884129" cy="1884129"/>
      </dsp:txXfrm>
    </dsp:sp>
    <dsp:sp modelId="{2B57667E-ECDD-4B3A-93A3-65453E7F17EE}">
      <dsp:nvSpPr>
        <dsp:cNvPr id="10" name="饼形 9"/>
        <dsp:cNvSpPr/>
      </dsp:nvSpPr>
      <dsp:spPr bwMode="white">
        <a:xfrm rot="16200000">
          <a:off x="1271501" y="2219182"/>
          <a:ext cx="1884129" cy="1884129"/>
        </a:xfrm>
        <a:prstGeom prst="pieWedge">
          <a:avLst/>
        </a:prstGeom>
        <a:solidFill>
          <a:srgbClr val="4472C4">
            <a:hueOff val="-7353344"/>
            <a:satOff val="-10199"/>
            <a:lumOff val="-3893"/>
            <a:alphaOff val="0"/>
          </a:srgbClr>
        </a:solidFill>
        <a:ln w="12700" cap="flat" cmpd="sng" algn="ctr">
          <a:solidFill>
            <a:sysClr val="window" lastClr="FFFFFF">
              <a:hueOff val="0"/>
              <a:satOff val="0"/>
              <a:lumOff val="0"/>
              <a:alphaOff val="0"/>
            </a:sysClr>
          </a:solidFill>
          <a:prstDash val="solid"/>
        </a:ln>
        <a:effectLst/>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206248" tIns="206248" rIns="206248" bIns="206248"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dirty="0">
              <a:solidFill>
                <a:sysClr val="window" lastClr="FFFFFF"/>
              </a:solidFill>
              <a:latin typeface="Calibri" panose="020F0502020204030204"/>
              <a:ea typeface="宋体" panose="02010600030101010101" pitchFamily="2" charset="-122"/>
              <a:cs typeface="+mn-cs"/>
            </a:rPr>
            <a:t>绩效分配</a:t>
          </a:r>
        </a:p>
      </dsp:txBody>
      <dsp:txXfrm rot="16200000">
        <a:off x="1271501" y="2219182"/>
        <a:ext cx="1884129" cy="1884129"/>
      </dsp:txXfrm>
    </dsp:sp>
    <dsp:sp modelId="{6BDBF115-F872-4CF4-85F7-546D7DDA3A6D}">
      <dsp:nvSpPr>
        <dsp:cNvPr id="11" name="环形箭头 10"/>
        <dsp:cNvSpPr/>
      </dsp:nvSpPr>
      <dsp:spPr bwMode="white">
        <a:xfrm>
          <a:off x="2873881" y="1784049"/>
          <a:ext cx="650525" cy="565674"/>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hemeClr val="lt1"/>
        </a:lnRef>
        <a:fillRef idx="1">
          <a:schemeClr val="accent5">
            <a:tint val="40000"/>
          </a:schemeClr>
        </a:fillRef>
        <a:effectRef idx="0">
          <a:scrgbClr r="0" g="0" b="0"/>
        </a:effectRef>
        <a:fontRef idx="minor"/>
      </dsp:style>
      <dsp:txXfrm>
        <a:off x="2873881" y="1784049"/>
        <a:ext cx="650525" cy="565674"/>
      </dsp:txXfrm>
    </dsp:sp>
    <dsp:sp modelId="{174D32C8-C378-497A-A697-BB759BED7283}">
      <dsp:nvSpPr>
        <dsp:cNvPr id="12" name="环形箭头 11"/>
        <dsp:cNvSpPr/>
      </dsp:nvSpPr>
      <dsp:spPr bwMode="white">
        <a:xfrm rot="10800000">
          <a:off x="2873881" y="2001615"/>
          <a:ext cx="650525" cy="565674"/>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hemeClr val="lt1"/>
        </a:lnRef>
        <a:fillRef idx="1">
          <a:schemeClr val="accent5">
            <a:tint val="40000"/>
          </a:schemeClr>
        </a:fillRef>
        <a:effectRef idx="0">
          <a:scrgbClr r="0" g="0" b="0"/>
        </a:effectRef>
        <a:fontRef idx="minor"/>
      </dsp:style>
      <dsp:txXfrm rot="10800000">
        <a:off x="2873881" y="2001615"/>
        <a:ext cx="650525" cy="565674"/>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FEE036-A3FA-4F40-9B64-36147370BE0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FEE036-A3FA-4F40-9B64-36147370BE0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以及运行效果评估等服务。保证项目建设达到预期效果。</a:t>
            </a:r>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去年</a:t>
            </a:r>
            <a:r>
              <a:rPr lang="en-US" altLang="zh-CN" dirty="0"/>
              <a:t>2</a:t>
            </a:r>
            <a:r>
              <a:rPr lang="zh-CN" altLang="en-US" dirty="0"/>
              <a:t>月份，国务院</a:t>
            </a:r>
            <a:r>
              <a:rPr lang="en-US" altLang="zh-CN" dirty="0"/>
              <a:t>5</a:t>
            </a:r>
            <a:r>
              <a:rPr lang="zh-CN" altLang="en-US" dirty="0"/>
              <a:t>号文，关于深化医疗</a:t>
            </a:r>
            <a:r>
              <a:rPr lang="zh-CN" altLang="en-US" sz="1200" dirty="0"/>
              <a:t>制度改革的意见</a:t>
            </a:r>
            <a:endParaRPr lang="en-US" altLang="zh-CN" sz="1200" dirty="0"/>
          </a:p>
          <a:p>
            <a:r>
              <a:rPr lang="zh-CN" altLang="en-US" sz="1200" dirty="0"/>
              <a:t>去年</a:t>
            </a:r>
            <a:r>
              <a:rPr lang="en-US" altLang="zh-CN" sz="1200" dirty="0"/>
              <a:t>10</a:t>
            </a:r>
            <a:r>
              <a:rPr lang="zh-CN" altLang="en-US" sz="1200" dirty="0"/>
              <a:t>月份，国家医保局</a:t>
            </a:r>
            <a:r>
              <a:rPr lang="en-US" altLang="zh-CN" sz="1200" dirty="0"/>
              <a:t>45</a:t>
            </a:r>
            <a:r>
              <a:rPr lang="zh-CN" altLang="en-US" sz="1200" dirty="0"/>
              <a:t>号文，印发</a:t>
            </a:r>
            <a:r>
              <a:rPr lang="en-US" altLang="zh-CN" sz="1200" dirty="0"/>
              <a:t>DIP</a:t>
            </a:r>
            <a:r>
              <a:rPr lang="zh-CN" altLang="en-US" sz="1200" dirty="0"/>
              <a:t>试点工作方案</a:t>
            </a:r>
            <a:endParaRPr lang="en-US" altLang="zh-CN" sz="1200" dirty="0"/>
          </a:p>
          <a:p>
            <a:r>
              <a:rPr lang="zh-CN" altLang="en-US" dirty="0"/>
              <a:t>去年</a:t>
            </a:r>
            <a:r>
              <a:rPr lang="en-US" altLang="zh-CN" dirty="0"/>
              <a:t>11</a:t>
            </a:r>
            <a:r>
              <a:rPr lang="zh-CN" altLang="en-US" dirty="0"/>
              <a:t>月</a:t>
            </a:r>
            <a:r>
              <a:rPr lang="en-US" altLang="zh-CN" dirty="0"/>
              <a:t>3</a:t>
            </a:r>
            <a:r>
              <a:rPr lang="zh-CN" altLang="en-US" dirty="0"/>
              <a:t>日，</a:t>
            </a:r>
            <a:r>
              <a:rPr lang="zh-CN" altLang="en-US" sz="1200" dirty="0"/>
              <a:t>国家医保局</a:t>
            </a:r>
            <a:r>
              <a:rPr lang="en-US" altLang="zh-CN" sz="1200" dirty="0"/>
              <a:t>49</a:t>
            </a:r>
            <a:r>
              <a:rPr lang="zh-CN" altLang="en-US" sz="1200" dirty="0"/>
              <a:t>号文，印发</a:t>
            </a:r>
            <a:r>
              <a:rPr lang="en-US" altLang="zh-CN" sz="1200" dirty="0"/>
              <a:t>DIP</a:t>
            </a:r>
            <a:r>
              <a:rPr lang="zh-CN" altLang="en-US" sz="1200" dirty="0"/>
              <a:t>试点城市名单</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去年</a:t>
            </a:r>
            <a:r>
              <a:rPr lang="en-US" altLang="zh-CN" dirty="0"/>
              <a:t>11</a:t>
            </a:r>
            <a:r>
              <a:rPr lang="zh-CN" altLang="en-US" dirty="0"/>
              <a:t>月</a:t>
            </a:r>
            <a:r>
              <a:rPr lang="en-US" altLang="zh-CN" dirty="0"/>
              <a:t>9</a:t>
            </a:r>
            <a:r>
              <a:rPr lang="zh-CN" altLang="en-US" dirty="0"/>
              <a:t>日，</a:t>
            </a:r>
            <a:r>
              <a:rPr lang="zh-CN" altLang="en-US" sz="1200" dirty="0"/>
              <a:t>国家医保局</a:t>
            </a:r>
            <a:r>
              <a:rPr lang="en-US" altLang="zh-CN" sz="1200" dirty="0"/>
              <a:t>50</a:t>
            </a:r>
            <a:r>
              <a:rPr lang="zh-CN" altLang="en-US" sz="1200" dirty="0"/>
              <a:t>号文，印发</a:t>
            </a:r>
            <a:r>
              <a:rPr lang="en-US" altLang="zh-CN" sz="1200" dirty="0"/>
              <a:t>DIP</a:t>
            </a:r>
            <a:r>
              <a:rPr lang="zh-CN" altLang="en-US" sz="1200" dirty="0"/>
              <a:t>技术规范和病种目录库</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t>去年</a:t>
            </a:r>
            <a:r>
              <a:rPr lang="en-US" altLang="zh-CN" sz="1200" dirty="0"/>
              <a:t>12</a:t>
            </a:r>
            <a:r>
              <a:rPr lang="zh-CN" altLang="en-US" sz="1200" dirty="0"/>
              <a:t>月</a:t>
            </a:r>
            <a:r>
              <a:rPr lang="en-US" altLang="zh-CN" sz="1200" dirty="0"/>
              <a:t>9</a:t>
            </a:r>
            <a:r>
              <a:rPr lang="zh-CN" altLang="en-US" sz="1200" dirty="0"/>
              <a:t>日，国家医保局</a:t>
            </a:r>
            <a:r>
              <a:rPr lang="en-US" altLang="zh-CN" sz="1200" dirty="0"/>
              <a:t>54</a:t>
            </a:r>
            <a:r>
              <a:rPr lang="zh-CN" altLang="en-US" sz="1200" dirty="0"/>
              <a:t>号文，建立</a:t>
            </a:r>
            <a:r>
              <a:rPr lang="en-US" altLang="zh-CN" sz="1200" dirty="0"/>
              <a:t>DIP</a:t>
            </a:r>
            <a:r>
              <a:rPr lang="zh-CN" altLang="en-US" sz="1200" dirty="0"/>
              <a:t>专家库</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t>去年</a:t>
            </a:r>
            <a:r>
              <a:rPr lang="en-US" altLang="zh-CN" sz="1200" dirty="0"/>
              <a:t>12</a:t>
            </a:r>
            <a:r>
              <a:rPr lang="zh-CN" altLang="en-US" sz="1200" dirty="0"/>
              <a:t>月</a:t>
            </a:r>
            <a:r>
              <a:rPr lang="en-US" altLang="zh-CN" sz="1200" dirty="0"/>
              <a:t>25</a:t>
            </a:r>
            <a:r>
              <a:rPr lang="zh-CN" altLang="en-US" sz="1200" dirty="0"/>
              <a:t>日，医保研究院完成了第一批城市</a:t>
            </a:r>
            <a:r>
              <a:rPr lang="en-US" altLang="zh-CN" sz="1200" dirty="0"/>
              <a:t>DIP</a:t>
            </a:r>
            <a:r>
              <a:rPr lang="zh-CN" altLang="en-US" sz="1200" dirty="0"/>
              <a:t>预分组</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t>今年</a:t>
            </a:r>
            <a:r>
              <a:rPr lang="en-US" altLang="zh-CN" sz="1200" dirty="0"/>
              <a:t>2</a:t>
            </a:r>
            <a:r>
              <a:rPr lang="zh-CN" altLang="en-US" sz="1200" dirty="0"/>
              <a:t>月份，各试点城市下发了</a:t>
            </a:r>
            <a:r>
              <a:rPr lang="en-US" altLang="zh-CN" sz="1200" dirty="0"/>
              <a:t>DIP</a:t>
            </a:r>
            <a:r>
              <a:rPr lang="zh-CN" altLang="en-US" sz="1200" dirty="0"/>
              <a:t>预分组目录</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p>
          <a:p>
            <a:endParaRPr lang="zh-CN" altLang="en-US" dirty="0"/>
          </a:p>
        </p:txBody>
      </p:sp>
      <p:sp>
        <p:nvSpPr>
          <p:cNvPr id="4" name="灯片编号占位符 3"/>
          <p:cNvSpPr>
            <a:spLocks noGrp="1"/>
          </p:cNvSpPr>
          <p:nvPr>
            <p:ph type="sldNum" sz="quarter" idx="5"/>
          </p:nvPr>
        </p:nvSpPr>
        <p:spPr/>
        <p:txBody>
          <a:bodyPr/>
          <a:lstStyle/>
          <a:p>
            <a:fld id="{2739758E-009D-411F-8F78-60FCBA4B0D8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任意多边形 1"/>
          <p:cNvSpPr/>
          <p:nvPr userDrawn="1"/>
        </p:nvSpPr>
        <p:spPr>
          <a:xfrm>
            <a:off x="-10363" y="6414869"/>
            <a:ext cx="12202682"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570313"/>
            <a:ext cx="9063989" cy="2281257"/>
          </a:xfrm>
        </p:spPr>
        <p:txBody>
          <a:bodyPr/>
          <a:lstStyle/>
          <a:p>
            <a:r>
              <a:rPr lang="en-US" smtClean="0"/>
              <a:t>Title</a:t>
            </a:r>
            <a:endParaRPr lang="en-US"/>
          </a:p>
        </p:txBody>
      </p:sp>
      <p:sp>
        <p:nvSpPr>
          <p:cNvPr id="3" name="Text 2"/>
          <p:cNvSpPr>
            <a:spLocks noGrp="1"/>
          </p:cNvSpPr>
          <p:nvPr>
            <p:ph type="body" idx="1" hasCustomPrompt="1"/>
          </p:nvPr>
        </p:nvSpPr>
        <p:spPr>
          <a:xfrm>
            <a:off x="503555" y="3279309"/>
            <a:ext cx="9063989" cy="9410192"/>
          </a:xfrm>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a:xfrm>
            <a:off x="503555" y="13259816"/>
            <a:ext cx="2316352" cy="712893"/>
          </a:xfrm>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a:xfrm>
            <a:off x="3424173" y="13259816"/>
            <a:ext cx="3222751" cy="712893"/>
          </a:xfrm>
        </p:spPr>
        <p:txBody>
          <a:bodyPr/>
          <a:lstStyle/>
          <a:p>
            <a:endParaRPr lang="en-US"/>
          </a:p>
        </p:txBody>
      </p:sp>
      <p:sp>
        <p:nvSpPr>
          <p:cNvPr id="6" name="Slide number 5"/>
          <p:cNvSpPr>
            <a:spLocks noGrp="1"/>
          </p:cNvSpPr>
          <p:nvPr>
            <p:ph type="sldNum" sz="quarter" idx="12"/>
          </p:nvPr>
        </p:nvSpPr>
        <p:spPr>
          <a:xfrm>
            <a:off x="7251192" y="13259816"/>
            <a:ext cx="2316352" cy="712893"/>
          </a:xfrm>
        </p:spPr>
        <p:txBody>
          <a:bodyPr/>
          <a:lstStyle/>
          <a:p>
            <a:fld id="{80F073CC-40D5-4B23-8DF0-9BD0A0C12F2C}" type="slidenum">
              <a:rPr lang="en-US" smtClean="0"/>
            </a:fld>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思源黑体 CN Normal" panose="020B0400000000000000" charset="-122"/>
                <a:ea typeface="思源黑体 CN Normal" panose="020B0400000000000000" charset="-122"/>
              </a:defRPr>
            </a:lvl1pPr>
            <a:lvl2pPr>
              <a:defRPr>
                <a:latin typeface="思源黑体 CN Normal" panose="020B0400000000000000" charset="-122"/>
                <a:ea typeface="思源黑体 CN Normal" panose="020B0400000000000000" charset="-122"/>
              </a:defRPr>
            </a:lvl2pPr>
            <a:lvl3pPr>
              <a:defRPr>
                <a:latin typeface="思源黑体 CN Normal" panose="020B0400000000000000" charset="-122"/>
                <a:ea typeface="思源黑体 CN Normal" panose="020B0400000000000000" charset="-122"/>
              </a:defRPr>
            </a:lvl3pPr>
            <a:lvl4pPr>
              <a:defRPr>
                <a:latin typeface="思源黑体 CN Normal" panose="020B0400000000000000" charset="-122"/>
                <a:ea typeface="思源黑体 CN Normal" panose="020B0400000000000000" charset="-122"/>
              </a:defRPr>
            </a:lvl4pPr>
            <a:lvl5pPr>
              <a:defRPr>
                <a:latin typeface="思源黑体 CN Normal" panose="020B0400000000000000" charset="-122"/>
                <a:ea typeface="思源黑体 CN Normal" panose="020B0400000000000000"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2850DD9A-D7B3-481A-893D-F0B16C6F9D75}"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sym typeface="+mn-ea"/>
              </a:rPr>
              <a:t>DIP</a:t>
            </a:r>
            <a:r>
              <a:rPr lang="zh-CN" altLang="en-US">
                <a:sym typeface="+mn-ea"/>
              </a:rPr>
              <a:t>支付整体</a:t>
            </a:r>
            <a:r>
              <a:rPr lang="zh-CN" altLang="en-US"/>
              <a:t>解决方案</a:t>
            </a:r>
            <a:endParaRPr lang="zh-CN" altLang="en-US"/>
          </a:p>
        </p:txBody>
      </p:sp>
      <p:sp>
        <p:nvSpPr>
          <p:cNvPr id="2" name="灯片编号占位符 1"/>
          <p:cNvSpPr>
            <a:spLocks noGrp="1"/>
          </p:cNvSpPr>
          <p:nvPr>
            <p:ph type="sldNum" sz="quarter" idx="12"/>
          </p:nvPr>
        </p:nvSpPr>
        <p:spPr>
          <a:xfrm>
            <a:off x="8610600" y="6356350"/>
            <a:ext cx="2743200" cy="365125"/>
          </a:xfrm>
        </p:spPr>
        <p:txBody>
          <a:bodyPr/>
          <a:lstStyle>
            <a:lvl1pPr algn="r">
              <a:defRPr sz="1400">
                <a:solidFill>
                  <a:schemeClr val="bg2">
                    <a:lumMod val="75000"/>
                  </a:schemeClr>
                </a:solidFill>
              </a:defRPr>
            </a:lvl1pPr>
          </a:lstStyle>
          <a:p>
            <a:fld id="{7D9BB5D0-35E4-459D-AEF3-FE4D7C45CC19}" type="slidenum">
              <a:rPr lang="zh-CN" altLang="en-US" smtClean="0"/>
            </a:fld>
            <a:endParaRPr lang="zh-CN" altLang="en-US"/>
          </a:p>
        </p:txBody>
      </p:sp>
      <p:sp>
        <p:nvSpPr>
          <p:cNvPr id="8" name="标题占位符 1"/>
          <p:cNvSpPr>
            <a:spLocks noGrp="1"/>
          </p:cNvSpPr>
          <p:nvPr>
            <p:ph type="title"/>
          </p:nvPr>
        </p:nvSpPr>
        <p:spPr>
          <a:xfrm>
            <a:off x="587853" y="200119"/>
            <a:ext cx="7565547" cy="462748"/>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90.xml"/><Relationship Id="rId8" Type="http://schemas.openxmlformats.org/officeDocument/2006/relationships/slideLayout" Target="../slideLayouts/slideLayout89.xml"/><Relationship Id="rId7" Type="http://schemas.openxmlformats.org/officeDocument/2006/relationships/slideLayout" Target="../slideLayouts/slideLayout88.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3" Type="http://schemas.openxmlformats.org/officeDocument/2006/relationships/slideLayout" Target="../slideLayouts/slideLayout84.xml"/><Relationship Id="rId2" Type="http://schemas.openxmlformats.org/officeDocument/2006/relationships/slideLayout" Target="../slideLayouts/slideLayout83.xml"/><Relationship Id="rId11" Type="http://schemas.openxmlformats.org/officeDocument/2006/relationships/theme" Target="../theme/theme10.xml"/><Relationship Id="rId10" Type="http://schemas.openxmlformats.org/officeDocument/2006/relationships/image" Target="../media/image1.png"/><Relationship Id="rId1"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99.xml"/><Relationship Id="rId8" Type="http://schemas.openxmlformats.org/officeDocument/2006/relationships/slideLayout" Target="../slideLayouts/slideLayout98.xml"/><Relationship Id="rId7" Type="http://schemas.openxmlformats.org/officeDocument/2006/relationships/slideLayout" Target="../slideLayouts/slideLayout97.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3" Type="http://schemas.openxmlformats.org/officeDocument/2006/relationships/slideLayout" Target="../slideLayouts/slideLayout93.xml"/><Relationship Id="rId2" Type="http://schemas.openxmlformats.org/officeDocument/2006/relationships/slideLayout" Target="../slideLayouts/slideLayout92.xml"/><Relationship Id="rId11" Type="http://schemas.openxmlformats.org/officeDocument/2006/relationships/theme" Target="../theme/theme11.xml"/><Relationship Id="rId10" Type="http://schemas.openxmlformats.org/officeDocument/2006/relationships/image" Target="../media/image1.png"/><Relationship Id="rId1" Type="http://schemas.openxmlformats.org/officeDocument/2006/relationships/slideLayout" Target="../slideLayouts/slideLayout9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1" Type="http://schemas.openxmlformats.org/officeDocument/2006/relationships/theme" Target="../theme/theme12.xml"/><Relationship Id="rId10" Type="http://schemas.openxmlformats.org/officeDocument/2006/relationships/image" Target="../media/image1.png"/><Relationship Id="rId1" Type="http://schemas.openxmlformats.org/officeDocument/2006/relationships/slideLayout" Target="../slideLayouts/slideLayout100.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 Type="http://schemas.openxmlformats.org/officeDocument/2006/relationships/slideLayout" Target="../slideLayouts/slideLayout110.xml"/><Relationship Id="rId11" Type="http://schemas.openxmlformats.org/officeDocument/2006/relationships/theme" Target="../theme/theme13.xml"/><Relationship Id="rId10" Type="http://schemas.openxmlformats.org/officeDocument/2006/relationships/image" Target="../media/image1.png"/><Relationship Id="rId1" Type="http://schemas.openxmlformats.org/officeDocument/2006/relationships/slideLayout" Target="../slideLayouts/slideLayout109.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26.xml"/><Relationship Id="rId8" Type="http://schemas.openxmlformats.org/officeDocument/2006/relationships/slideLayout" Target="../slideLayouts/slideLayout125.xml"/><Relationship Id="rId7" Type="http://schemas.openxmlformats.org/officeDocument/2006/relationships/slideLayout" Target="../slideLayouts/slideLayout124.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3" Type="http://schemas.openxmlformats.org/officeDocument/2006/relationships/slideLayout" Target="../slideLayouts/slideLayout120.xml"/><Relationship Id="rId2" Type="http://schemas.openxmlformats.org/officeDocument/2006/relationships/slideLayout" Target="../slideLayouts/slideLayout119.xml"/><Relationship Id="rId11" Type="http://schemas.openxmlformats.org/officeDocument/2006/relationships/theme" Target="../theme/theme14.xml"/><Relationship Id="rId10" Type="http://schemas.openxmlformats.org/officeDocument/2006/relationships/image" Target="../media/image1.png"/><Relationship Id="rId1"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1" Type="http://schemas.openxmlformats.org/officeDocument/2006/relationships/theme" Target="../theme/theme2.xml"/><Relationship Id="rId10" Type="http://schemas.openxmlformats.org/officeDocument/2006/relationships/image" Target="../media/image1.png"/><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1" Type="http://schemas.openxmlformats.org/officeDocument/2006/relationships/theme" Target="../theme/theme3.xml"/><Relationship Id="rId10" Type="http://schemas.openxmlformats.org/officeDocument/2006/relationships/image" Target="../media/image1.png"/><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1" Type="http://schemas.openxmlformats.org/officeDocument/2006/relationships/theme" Target="../theme/theme4.xml"/><Relationship Id="rId10" Type="http://schemas.openxmlformats.org/officeDocument/2006/relationships/image" Target="../media/image1.png"/><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1" Type="http://schemas.openxmlformats.org/officeDocument/2006/relationships/theme" Target="../theme/theme5.xml"/><Relationship Id="rId10" Type="http://schemas.openxmlformats.org/officeDocument/2006/relationships/image" Target="../media/image1.png"/><Relationship Id="rId1"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1" Type="http://schemas.openxmlformats.org/officeDocument/2006/relationships/theme" Target="../theme/theme6.xml"/><Relationship Id="rId10" Type="http://schemas.openxmlformats.org/officeDocument/2006/relationships/image" Target="../media/image1.png"/><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1" Type="http://schemas.openxmlformats.org/officeDocument/2006/relationships/theme" Target="../theme/theme7.xml"/><Relationship Id="rId10" Type="http://schemas.openxmlformats.org/officeDocument/2006/relationships/image" Target="../media/image1.png"/><Relationship Id="rId1"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1" Type="http://schemas.openxmlformats.org/officeDocument/2006/relationships/theme" Target="../theme/theme8.xml"/><Relationship Id="rId10" Type="http://schemas.openxmlformats.org/officeDocument/2006/relationships/image" Target="../media/image1.png"/><Relationship Id="rId1"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1" Type="http://schemas.openxmlformats.org/officeDocument/2006/relationships/theme" Target="../theme/theme9.xml"/><Relationship Id="rId10" Type="http://schemas.openxmlformats.org/officeDocument/2006/relationships/image" Target="../media/image1.png"/><Relationship Id="rId1"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a:extLst>
              <a:ext uri="{28A0092B-C50C-407E-A947-70E740481C1C}">
                <a14:useLocalDpi xmlns:a14="http://schemas.microsoft.com/office/drawing/2010/main" val="0"/>
              </a:ext>
            </a:extLst>
          </a:blip>
          <a:srcRect t="3125" b="3125"/>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rot="5400000">
            <a:off x="4381500" y="-4381500"/>
            <a:ext cx="3428999" cy="12192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4381501" y="-952499"/>
            <a:ext cx="3428999" cy="12192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03200" y="247650"/>
            <a:ext cx="117602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tags" Target="../tags/tag4.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9.xml"/><Relationship Id="rId2" Type="http://schemas.openxmlformats.org/officeDocument/2006/relationships/image" Target="../media/image3.png"/><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tags" Target="../tags/tag9.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0" Type="http://schemas.openxmlformats.org/officeDocument/2006/relationships/notesSlide" Target="../notesSlides/notesSlide30.xml"/><Relationship Id="rId2" Type="http://schemas.openxmlformats.org/officeDocument/2006/relationships/tags" Target="../tags/tag12.xml"/><Relationship Id="rId19" Type="http://schemas.openxmlformats.org/officeDocument/2006/relationships/slideLayout" Target="../slideLayouts/slideLayout7.xml"/><Relationship Id="rId18" Type="http://schemas.openxmlformats.org/officeDocument/2006/relationships/image" Target="../media/image3.png"/><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0" Type="http://schemas.openxmlformats.org/officeDocument/2006/relationships/slideLayout" Target="../slideLayouts/slideLayout107.xml"/><Relationship Id="rId2" Type="http://schemas.openxmlformats.org/officeDocument/2006/relationships/tags" Target="../tags/tag30.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5.xml"/><Relationship Id="rId2" Type="http://schemas.openxmlformats.org/officeDocument/2006/relationships/image" Target="../media/image27.png"/><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vmlDrawing" Target="../drawings/vmlDrawing1.vml"/><Relationship Id="rId4" Type="http://schemas.openxmlformats.org/officeDocument/2006/relationships/slideLayout" Target="../slideLayouts/slideLayout62.xml"/><Relationship Id="rId3"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8.xml"/><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tags" Target="../tags/tag49.xml"/><Relationship Id="rId1"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tags" Target="../tags/tag50.xml"/><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3.png"/><Relationship Id="rId1"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image" Target="../media/image3.png"/><Relationship Id="rId1"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3.png"/><Relationship Id="rId1" Type="http://schemas.openxmlformats.org/officeDocument/2006/relationships/image" Target="../media/image31.png"/></Relationships>
</file>

<file path=ppt/slides/_rels/slide58.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1" Type="http://schemas.openxmlformats.org/officeDocument/2006/relationships/slideLayout" Target="../slideLayouts/slideLayout116.xml"/><Relationship Id="rId20" Type="http://schemas.openxmlformats.org/officeDocument/2006/relationships/tags" Target="../tags/tag69.xml"/><Relationship Id="rId2" Type="http://schemas.openxmlformats.org/officeDocument/2006/relationships/tags" Target="../tags/tag51.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image" Target="../media/image3.pn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6.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3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9408745" y="1269635"/>
            <a:ext cx="1028366" cy="575884"/>
          </a:xfrm>
          <a:custGeom>
            <a:avLst/>
            <a:gdLst>
              <a:gd name="connsiteX0" fmla="*/ 0 w 2253807"/>
              <a:gd name="connsiteY0" fmla="*/ 700070 h 1262130"/>
              <a:gd name="connsiteX1" fmla="*/ 0 w 2253807"/>
              <a:gd name="connsiteY1" fmla="*/ 0 h 1262130"/>
              <a:gd name="connsiteX2" fmla="*/ 2253807 w 2253807"/>
              <a:gd name="connsiteY2" fmla="*/ 0 h 1262130"/>
              <a:gd name="connsiteX3" fmla="*/ 2253807 w 2253807"/>
              <a:gd name="connsiteY3" fmla="*/ 1262130 h 1262130"/>
              <a:gd name="connsiteX4" fmla="*/ 1013277 w 2253807"/>
              <a:gd name="connsiteY4" fmla="*/ 1262130 h 1262130"/>
              <a:gd name="connsiteX5" fmla="*/ 1013277 w 2253807"/>
              <a:gd name="connsiteY5" fmla="*/ 1262130 h 1262130"/>
              <a:gd name="connsiteX6" fmla="*/ 1104717 w 2253807"/>
              <a:gd name="connsiteY6" fmla="*/ 791510 h 126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807" h="1262130">
                <a:moveTo>
                  <a:pt x="0" y="700070"/>
                </a:moveTo>
                <a:lnTo>
                  <a:pt x="0" y="0"/>
                </a:lnTo>
                <a:lnTo>
                  <a:pt x="2253807" y="0"/>
                </a:lnTo>
                <a:lnTo>
                  <a:pt x="2253807" y="1262130"/>
                </a:lnTo>
                <a:lnTo>
                  <a:pt x="1013277" y="1262130"/>
                </a:lnTo>
              </a:path>
            </a:pathLst>
          </a:custGeom>
          <a:solidFill>
            <a:srgbClr val="008CED"/>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5"/>
          <p:cNvSpPr txBox="1"/>
          <p:nvPr/>
        </p:nvSpPr>
        <p:spPr>
          <a:xfrm>
            <a:off x="2423478" y="2452370"/>
            <a:ext cx="7374255" cy="2861310"/>
          </a:xfrm>
          <a:prstGeom prst="rect">
            <a:avLst/>
          </a:prstGeom>
          <a:noFill/>
        </p:spPr>
        <p:txBody>
          <a:bodyPr wrap="square" rtlCol="0" anchor="ctr">
            <a:spAutoFit/>
          </a:bodyPr>
          <a:lstStyle/>
          <a:p>
            <a:pPr algn="ctr" fontAlgn="auto">
              <a:lnSpc>
                <a:spcPct val="150000"/>
              </a:lnSpc>
            </a:pPr>
            <a:r>
              <a:rPr lang="zh-CN" altLang="en-US" sz="4800" b="1" kern="0">
                <a:solidFill>
                  <a:schemeClr val="accent1">
                    <a:lumMod val="75000"/>
                  </a:schemeClr>
                </a:solidFill>
                <a:latin typeface="微软雅黑" panose="020B0503020204020204" pitchFamily="34" charset="-122"/>
                <a:ea typeface="微软雅黑" panose="020B0503020204020204" pitchFamily="34" charset="-122"/>
                <a:sym typeface="方正大黑简体" pitchFamily="65" charset="-122"/>
              </a:rPr>
              <a:t>溆浦县人民医院 </a:t>
            </a:r>
            <a:endParaRPr lang="zh-CN" altLang="en-US" sz="4800" b="1" kern="0">
              <a:solidFill>
                <a:schemeClr val="accent1">
                  <a:lumMod val="75000"/>
                </a:schemeClr>
              </a:solidFill>
              <a:latin typeface="微软雅黑" panose="020B0503020204020204" pitchFamily="34" charset="-122"/>
              <a:ea typeface="微软雅黑" panose="020B0503020204020204" pitchFamily="34" charset="-122"/>
              <a:sym typeface="方正大黑简体" pitchFamily="65" charset="-122"/>
            </a:endParaRPr>
          </a:p>
          <a:p>
            <a:pPr algn="ctr" fontAlgn="auto">
              <a:lnSpc>
                <a:spcPct val="150000"/>
              </a:lnSpc>
            </a:pPr>
            <a:r>
              <a:rPr lang="en-US" altLang="zh-CN" sz="3600" b="1" smtClean="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区域点数法总额预算和按病种分值付费(DIP)工作介绍</a:t>
            </a:r>
            <a:endParaRPr lang="en-US" altLang="zh-CN" sz="3600" b="1" smtClean="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nvSpPr>
        <p:spPr>
          <a:xfrm>
            <a:off x="3216213" y="5805177"/>
            <a:ext cx="2382344" cy="460375"/>
          </a:xfrm>
          <a:prstGeom prst="rect">
            <a:avLst/>
          </a:prstGeom>
          <a:noFill/>
          <a:ln>
            <a:noFill/>
          </a:ln>
        </p:spPr>
        <p:txBody>
          <a:bodyPr wrap="square" rtlCol="0">
            <a:spAutoFit/>
          </a:bodyPr>
          <a:lstStyle/>
          <a:p>
            <a:pPr algn="ctr"/>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rPr>
              <a:t>医保科：王玉兰</a:t>
            </a: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6528118" y="5805170"/>
            <a:ext cx="3727450" cy="460375"/>
          </a:xfrm>
          <a:prstGeom prst="rect">
            <a:avLst/>
          </a:prstGeom>
          <a:noFill/>
          <a:ln>
            <a:noFill/>
          </a:ln>
        </p:spPr>
        <p:txBody>
          <a:bodyPr wrap="square" rtlCol="0">
            <a:spAutoFit/>
          </a:bodyPr>
          <a:lstStyle/>
          <a:p>
            <a:pPr algn="ctr"/>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rPr>
              <a:t>时间：</a:t>
            </a:r>
            <a:r>
              <a:rPr lang="en-US" altLang="zh-CN" sz="2400">
                <a:solidFill>
                  <a:schemeClr val="tx1">
                    <a:lumMod val="50000"/>
                    <a:lumOff val="50000"/>
                  </a:schemeClr>
                </a:solidFill>
                <a:latin typeface="微软雅黑" panose="020B0503020204020204" pitchFamily="34" charset="-122"/>
                <a:ea typeface="微软雅黑" panose="020B0503020204020204" pitchFamily="34" charset="-122"/>
              </a:rPr>
              <a:t>2022</a:t>
            </a:r>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2400">
                <a:solidFill>
                  <a:schemeClr val="tx1">
                    <a:lumMod val="50000"/>
                    <a:lumOff val="50000"/>
                  </a:schemeClr>
                </a:solidFill>
                <a:latin typeface="微软雅黑" panose="020B0503020204020204" pitchFamily="34" charset="-122"/>
                <a:ea typeface="微软雅黑" panose="020B0503020204020204" pitchFamily="34" charset="-122"/>
              </a:rPr>
              <a:t>08</a:t>
            </a:r>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2400">
                <a:solidFill>
                  <a:schemeClr val="tx1">
                    <a:lumMod val="50000"/>
                    <a:lumOff val="50000"/>
                  </a:schemeClr>
                </a:solidFill>
                <a:latin typeface="微软雅黑" panose="020B0503020204020204" pitchFamily="34" charset="-122"/>
                <a:ea typeface="微软雅黑" panose="020B0503020204020204" pitchFamily="34" charset="-122"/>
              </a:rPr>
              <a:t>09</a:t>
            </a:r>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rPr>
              <a:t>日</a:t>
            </a: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952" y="446"/>
            <a:ext cx="12190413" cy="251105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350" fill="hold"/>
                                        <p:tgtEl>
                                          <p:spTgt spid="23"/>
                                        </p:tgtEl>
                                        <p:attrNameLst>
                                          <p:attrName>ppt_w</p:attrName>
                                        </p:attrNameLst>
                                      </p:cBhvr>
                                      <p:tavLst>
                                        <p:tav tm="0">
                                          <p:val>
                                            <p:strVal val="4*#ppt_w"/>
                                          </p:val>
                                        </p:tav>
                                        <p:tav tm="100000">
                                          <p:val>
                                            <p:strVal val="#ppt_w"/>
                                          </p:val>
                                        </p:tav>
                                      </p:tavLst>
                                    </p:anim>
                                    <p:anim calcmode="lin" valueType="num">
                                      <p:cBhvr>
                                        <p:cTn id="8" dur="350" fill="hold"/>
                                        <p:tgtEl>
                                          <p:spTgt spid="2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3333"/>
                                  </p:iterate>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5"/>
                                        </p:tgtEl>
                                        <p:attrNameLst>
                                          <p:attrName>ppt_y</p:attrName>
                                        </p:attrNameLst>
                                      </p:cBhvr>
                                      <p:tavLst>
                                        <p:tav tm="0">
                                          <p:val>
                                            <p:strVal val="#ppt_y"/>
                                          </p:val>
                                        </p:tav>
                                        <p:tav tm="100000">
                                          <p:val>
                                            <p:strVal val="#ppt_y"/>
                                          </p:val>
                                        </p:tav>
                                      </p:tavLst>
                                    </p:anim>
                                    <p:anim calcmode="lin" valueType="num">
                                      <p:cBhvr>
                                        <p:cTn id="14"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5"/>
                                        </p:tgtEl>
                                      </p:cBhvr>
                                    </p:animEffect>
                                  </p:childTnLst>
                                </p:cTn>
                              </p:par>
                            </p:childTnLst>
                          </p:cTn>
                        </p:par>
                        <p:par>
                          <p:cTn id="17" fill="hold">
                            <p:stCondLst>
                              <p:cond delay="3049"/>
                            </p:stCondLst>
                            <p:childTnLst>
                              <p:par>
                                <p:cTn id="18" presetID="37"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anim calcmode="lin" valueType="num">
                                      <p:cBhvr>
                                        <p:cTn id="21" dur="700" fill="hold"/>
                                        <p:tgtEl>
                                          <p:spTgt spid="31"/>
                                        </p:tgtEl>
                                        <p:attrNameLst>
                                          <p:attrName>ppt_x</p:attrName>
                                        </p:attrNameLst>
                                      </p:cBhvr>
                                      <p:tavLst>
                                        <p:tav tm="0">
                                          <p:val>
                                            <p:strVal val="#ppt_x"/>
                                          </p:val>
                                        </p:tav>
                                        <p:tav tm="100000">
                                          <p:val>
                                            <p:strVal val="#ppt_x"/>
                                          </p:val>
                                        </p:tav>
                                      </p:tavLst>
                                    </p:anim>
                                    <p:anim calcmode="lin" valueType="num">
                                      <p:cBhvr>
                                        <p:cTn id="22" dur="630" decel="100000" fill="hold"/>
                                        <p:tgtEl>
                                          <p:spTgt spid="31"/>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31"/>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5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700"/>
                                        <p:tgtEl>
                                          <p:spTgt spid="32"/>
                                        </p:tgtEl>
                                      </p:cBhvr>
                                    </p:animEffect>
                                    <p:anim calcmode="lin" valueType="num">
                                      <p:cBhvr>
                                        <p:cTn id="27" dur="700" fill="hold"/>
                                        <p:tgtEl>
                                          <p:spTgt spid="32"/>
                                        </p:tgtEl>
                                        <p:attrNameLst>
                                          <p:attrName>ppt_x</p:attrName>
                                        </p:attrNameLst>
                                      </p:cBhvr>
                                      <p:tavLst>
                                        <p:tav tm="0">
                                          <p:val>
                                            <p:strVal val="#ppt_x"/>
                                          </p:val>
                                        </p:tav>
                                        <p:tav tm="100000">
                                          <p:val>
                                            <p:strVal val="#ppt_x"/>
                                          </p:val>
                                        </p:tav>
                                      </p:tavLst>
                                    </p:anim>
                                    <p:anim calcmode="lin" valueType="num">
                                      <p:cBhvr>
                                        <p:cTn id="28" dur="630" decel="100000" fill="hold"/>
                                        <p:tgtEl>
                                          <p:spTgt spid="32"/>
                                        </p:tgtEl>
                                        <p:attrNameLst>
                                          <p:attrName>ppt_y</p:attrName>
                                        </p:attrNameLst>
                                      </p:cBhvr>
                                      <p:tavLst>
                                        <p:tav tm="0">
                                          <p:val>
                                            <p:strVal val="#ppt_y+1"/>
                                          </p:val>
                                        </p:tav>
                                        <p:tav tm="100000">
                                          <p:val>
                                            <p:strVal val="#ppt_y-.03"/>
                                          </p:val>
                                        </p:tav>
                                      </p:tavLst>
                                    </p:anim>
                                    <p:anim calcmode="lin" valueType="num">
                                      <p:cBhvr>
                                        <p:cTn id="29" dur="70" accel="100000" fill="hold">
                                          <p:stCondLst>
                                            <p:cond delay="63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5" grpId="0"/>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67675" y="1247710"/>
            <a:ext cx="5786836" cy="2071894"/>
          </a:xfrm>
          <a:prstGeom prst="rect">
            <a:avLst/>
          </a:prstGeom>
        </p:spPr>
      </p:pic>
      <p:sp>
        <p:nvSpPr>
          <p:cNvPr id="3" name="矩形 2"/>
          <p:cNvSpPr/>
          <p:nvPr/>
        </p:nvSpPr>
        <p:spPr>
          <a:xfrm>
            <a:off x="7468235" y="1438478"/>
            <a:ext cx="4723765" cy="1705403"/>
          </a:xfrm>
          <a:prstGeom prst="rect">
            <a:avLst/>
          </a:prstGeom>
        </p:spPr>
        <p:txBody>
          <a:bodyPr wrap="square">
            <a:spAutoFit/>
          </a:bodyPr>
          <a:lstStyle/>
          <a:p>
            <a:pPr indent="575945" fontAlgn="auto">
              <a:lnSpc>
                <a:spcPct val="150000"/>
              </a:lnSpc>
            </a:pPr>
            <a:r>
              <a:rPr lang="zh-CN" altLang="en-US" b="1" spc="-17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《中共中央 国务院 关于深化医疗保障制度改革的意见</a:t>
            </a:r>
            <a:r>
              <a:rPr lang="en-US" altLang="zh-CN" b="1" spc="-17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pc="-3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（中 发</a:t>
            </a:r>
            <a:r>
              <a:rPr lang="en-US" altLang="zh-CN" b="1" spc="-3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〔2020〕5</a:t>
            </a:r>
            <a:r>
              <a:rPr lang="zh-CN" altLang="en-US" b="1" spc="-3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号）</a:t>
            </a:r>
            <a:r>
              <a:rPr lang="zh-CN" altLang="en-US" b="1" spc="-17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，明确了医保制度改革的指导思想、基本原则和改革发展目标。提出了“</a:t>
            </a:r>
            <a:r>
              <a:rPr lang="en-US" altLang="zh-CN" b="1" spc="-17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b="1" spc="-17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4</a:t>
            </a:r>
            <a:r>
              <a:rPr lang="en-US" altLang="zh-CN" b="1" spc="-17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spc="-17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的改革框架。</a:t>
            </a:r>
            <a:endParaRPr lang="en-US" altLang="zh-CN" b="1" spc="-17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圆角矩形 34"/>
          <p:cNvSpPr/>
          <p:nvPr/>
        </p:nvSpPr>
        <p:spPr>
          <a:xfrm>
            <a:off x="487840" y="5999668"/>
            <a:ext cx="1194726" cy="547666"/>
          </a:xfrm>
          <a:prstGeom prst="roundRect">
            <a:avLst>
              <a:gd name="adj" fmla="val 13889"/>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highlight>
                <a:srgbClr val="426399"/>
              </a:highlight>
              <a:uLnTx/>
              <a:uFillTx/>
              <a:latin typeface="字魂35号-经典雅黑" panose="02000000000000000000" pitchFamily="2" charset="-122"/>
              <a:ea typeface="字魂35号-经典雅黑" panose="02000000000000000000" pitchFamily="2" charset="-122"/>
              <a:cs typeface="+mn-cs"/>
            </a:endParaRPr>
          </a:p>
        </p:txBody>
      </p:sp>
      <p:grpSp>
        <p:nvGrpSpPr>
          <p:cNvPr id="5" name="组合 22"/>
          <p:cNvGrpSpPr/>
          <p:nvPr/>
        </p:nvGrpSpPr>
        <p:grpSpPr>
          <a:xfrm>
            <a:off x="470583" y="3527209"/>
            <a:ext cx="1025740" cy="693277"/>
            <a:chOff x="3415246" y="1092325"/>
            <a:chExt cx="910466" cy="1073003"/>
          </a:xfrm>
        </p:grpSpPr>
        <p:grpSp>
          <p:nvGrpSpPr>
            <p:cNvPr id="6" name="组合 107"/>
            <p:cNvGrpSpPr/>
            <p:nvPr/>
          </p:nvGrpSpPr>
          <p:grpSpPr>
            <a:xfrm>
              <a:off x="3415246" y="1092325"/>
              <a:ext cx="910466" cy="1073003"/>
              <a:chOff x="3045583" y="1149475"/>
              <a:chExt cx="910466" cy="1073003"/>
            </a:xfrm>
          </p:grpSpPr>
          <p:sp>
            <p:nvSpPr>
              <p:cNvPr id="8" name="圆角矩形 27"/>
              <p:cNvSpPr/>
              <p:nvPr/>
            </p:nvSpPr>
            <p:spPr>
              <a:xfrm>
                <a:off x="3049579" y="1149475"/>
                <a:ext cx="884245" cy="107300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9" name="圆角矩形 28"/>
              <p:cNvSpPr/>
              <p:nvPr/>
            </p:nvSpPr>
            <p:spPr>
              <a:xfrm>
                <a:off x="3045583" y="1178024"/>
                <a:ext cx="910466" cy="936421"/>
              </a:xfrm>
              <a:prstGeom prst="roundRect">
                <a:avLst>
                  <a:gd name="adj" fmla="val 13889"/>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grpSp>
        <p:sp>
          <p:nvSpPr>
            <p:cNvPr id="7" name="文本框 6"/>
            <p:cNvSpPr txBox="1"/>
            <p:nvPr/>
          </p:nvSpPr>
          <p:spPr>
            <a:xfrm>
              <a:off x="3430369" y="1271474"/>
              <a:ext cx="797795" cy="619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rPr>
                <a:t>01</a:t>
              </a:r>
              <a:endParaRPr kumimoji="0" lang="zh-CN" altLang="en-US" sz="20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grpSp>
      <p:grpSp>
        <p:nvGrpSpPr>
          <p:cNvPr id="10" name="组合 23"/>
          <p:cNvGrpSpPr/>
          <p:nvPr/>
        </p:nvGrpSpPr>
        <p:grpSpPr>
          <a:xfrm>
            <a:off x="487841" y="4335830"/>
            <a:ext cx="1022719" cy="636723"/>
            <a:chOff x="3423237" y="2342867"/>
            <a:chExt cx="907785" cy="985474"/>
          </a:xfrm>
        </p:grpSpPr>
        <p:sp>
          <p:nvSpPr>
            <p:cNvPr id="11" name="圆角矩形 34"/>
            <p:cNvSpPr/>
            <p:nvPr/>
          </p:nvSpPr>
          <p:spPr>
            <a:xfrm>
              <a:off x="3423237" y="2342867"/>
              <a:ext cx="907785" cy="985474"/>
            </a:xfrm>
            <a:prstGeom prst="roundRect">
              <a:avLst>
                <a:gd name="adj" fmla="val 13889"/>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highlight>
                  <a:srgbClr val="426399"/>
                </a:highlight>
                <a:uLnTx/>
                <a:uFillTx/>
                <a:latin typeface="字魂35号-经典雅黑" panose="02000000000000000000" pitchFamily="2" charset="-122"/>
                <a:ea typeface="字魂35号-经典雅黑" panose="02000000000000000000" pitchFamily="2" charset="-122"/>
                <a:cs typeface="+mn-cs"/>
              </a:endParaRPr>
            </a:p>
          </p:txBody>
        </p:sp>
        <p:sp>
          <p:nvSpPr>
            <p:cNvPr id="12" name="文本框 11"/>
            <p:cNvSpPr txBox="1"/>
            <p:nvPr/>
          </p:nvSpPr>
          <p:spPr>
            <a:xfrm>
              <a:off x="3426374" y="2519059"/>
              <a:ext cx="801790" cy="619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rPr>
                <a:t>02</a:t>
              </a:r>
              <a:endParaRPr kumimoji="0" lang="zh-CN" altLang="en-US" sz="20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grpSp>
      <p:grpSp>
        <p:nvGrpSpPr>
          <p:cNvPr id="13" name="组合 24"/>
          <p:cNvGrpSpPr/>
          <p:nvPr/>
        </p:nvGrpSpPr>
        <p:grpSpPr>
          <a:xfrm>
            <a:off x="238366" y="5141238"/>
            <a:ext cx="1237637" cy="689890"/>
            <a:chOff x="3227162" y="3591385"/>
            <a:chExt cx="1098550" cy="1067761"/>
          </a:xfrm>
        </p:grpSpPr>
        <p:grpSp>
          <p:nvGrpSpPr>
            <p:cNvPr id="14" name="组合 95"/>
            <p:cNvGrpSpPr/>
            <p:nvPr/>
          </p:nvGrpSpPr>
          <p:grpSpPr>
            <a:xfrm>
              <a:off x="3227162" y="3591385"/>
              <a:ext cx="1098550" cy="1067761"/>
              <a:chOff x="2857499" y="1149477"/>
              <a:chExt cx="1098550" cy="1067761"/>
            </a:xfrm>
          </p:grpSpPr>
          <p:sp>
            <p:nvSpPr>
              <p:cNvPr id="16" name="圆角矩形 41"/>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17" name="圆角矩形 42"/>
              <p:cNvSpPr/>
              <p:nvPr/>
            </p:nvSpPr>
            <p:spPr>
              <a:xfrm>
                <a:off x="3053575" y="1178022"/>
                <a:ext cx="902474" cy="1039216"/>
              </a:xfrm>
              <a:prstGeom prst="roundRect">
                <a:avLst>
                  <a:gd name="adj" fmla="val 138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grpSp>
        <p:sp>
          <p:nvSpPr>
            <p:cNvPr id="15" name="文本框 14"/>
            <p:cNvSpPr txBox="1"/>
            <p:nvPr/>
          </p:nvSpPr>
          <p:spPr>
            <a:xfrm>
              <a:off x="3499004" y="3781406"/>
              <a:ext cx="649191" cy="6192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rPr>
                <a:t>03</a:t>
              </a:r>
              <a:endParaRPr kumimoji="0" lang="zh-CN" altLang="en-US" sz="20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grpSp>
      <p:sp>
        <p:nvSpPr>
          <p:cNvPr id="18" name="文本框 17"/>
          <p:cNvSpPr txBox="1"/>
          <p:nvPr/>
        </p:nvSpPr>
        <p:spPr>
          <a:xfrm>
            <a:off x="544975" y="6050399"/>
            <a:ext cx="8009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rPr>
              <a:t>04</a:t>
            </a:r>
            <a:endParaRPr kumimoji="0" lang="zh-CN" altLang="en-US" sz="20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pic>
        <p:nvPicPr>
          <p:cNvPr id="19" name="图片 18"/>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2181387" y="4141327"/>
            <a:ext cx="4107923" cy="130066"/>
          </a:xfrm>
          <a:prstGeom prst="rect">
            <a:avLst/>
          </a:prstGeom>
        </p:spPr>
      </p:pic>
      <p:grpSp>
        <p:nvGrpSpPr>
          <p:cNvPr id="20" name="组合 19"/>
          <p:cNvGrpSpPr/>
          <p:nvPr/>
        </p:nvGrpSpPr>
        <p:grpSpPr>
          <a:xfrm>
            <a:off x="1762992" y="3527845"/>
            <a:ext cx="4537892" cy="672586"/>
            <a:chOff x="4555085" y="1092328"/>
            <a:chExt cx="4027918" cy="1040980"/>
          </a:xfrm>
        </p:grpSpPr>
        <p:pic>
          <p:nvPicPr>
            <p:cNvPr id="21" name="图片 20"/>
            <p:cNvPicPr>
              <a:picLocks noChangeAspect="1"/>
            </p:cNvPicPr>
            <p:nvPr/>
          </p:nvPicPr>
          <p:blipFill rotWithShape="1">
            <a:blip r:embed="rId4"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7930745" y="1481050"/>
              <a:ext cx="958122" cy="346394"/>
            </a:xfrm>
            <a:prstGeom prst="rect">
              <a:avLst/>
            </a:prstGeom>
          </p:spPr>
        </p:pic>
        <p:sp>
          <p:nvSpPr>
            <p:cNvPr id="22" name="圆角矩形 54"/>
            <p:cNvSpPr/>
            <p:nvPr/>
          </p:nvSpPr>
          <p:spPr>
            <a:xfrm>
              <a:off x="4555085" y="1092328"/>
              <a:ext cx="3761152" cy="97445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grpSp>
      <p:grpSp>
        <p:nvGrpSpPr>
          <p:cNvPr id="23" name="组合 28"/>
          <p:cNvGrpSpPr/>
          <p:nvPr/>
        </p:nvGrpSpPr>
        <p:grpSpPr>
          <a:xfrm>
            <a:off x="1829400" y="4339823"/>
            <a:ext cx="4459910" cy="736578"/>
            <a:chOff x="4614030" y="2349047"/>
            <a:chExt cx="3958700" cy="1140022"/>
          </a:xfrm>
        </p:grpSpPr>
        <p:pic>
          <p:nvPicPr>
            <p:cNvPr id="24" name="图片 2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4926460" y="3287762"/>
              <a:ext cx="3646270" cy="201307"/>
            </a:xfrm>
            <a:prstGeom prst="rect">
              <a:avLst/>
            </a:prstGeom>
          </p:spPr>
        </p:pic>
        <p:grpSp>
          <p:nvGrpSpPr>
            <p:cNvPr id="25" name="组合 84"/>
            <p:cNvGrpSpPr/>
            <p:nvPr/>
          </p:nvGrpSpPr>
          <p:grpSpPr>
            <a:xfrm>
              <a:off x="4614030" y="2349047"/>
              <a:ext cx="3948238" cy="958122"/>
              <a:chOff x="4614030" y="2349047"/>
              <a:chExt cx="3948238" cy="958122"/>
            </a:xfrm>
          </p:grpSpPr>
          <p:pic>
            <p:nvPicPr>
              <p:cNvPr id="26" name="图片 25"/>
              <p:cNvPicPr>
                <a:picLocks noChangeAspect="1"/>
              </p:cNvPicPr>
              <p:nvPr/>
            </p:nvPicPr>
            <p:blipFill rotWithShape="1">
              <a:blip r:embed="rId4"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7910010" y="2654911"/>
                <a:ext cx="958122" cy="346394"/>
              </a:xfrm>
              <a:prstGeom prst="rect">
                <a:avLst/>
              </a:prstGeom>
            </p:spPr>
          </p:pic>
          <p:sp>
            <p:nvSpPr>
              <p:cNvPr id="27" name="圆角矩形 59"/>
              <p:cNvSpPr/>
              <p:nvPr/>
            </p:nvSpPr>
            <p:spPr>
              <a:xfrm>
                <a:off x="4614030" y="2400942"/>
                <a:ext cx="3693656" cy="846407"/>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grpSp>
      </p:grpSp>
      <p:grpSp>
        <p:nvGrpSpPr>
          <p:cNvPr id="28" name="组合 27"/>
          <p:cNvGrpSpPr/>
          <p:nvPr/>
        </p:nvGrpSpPr>
        <p:grpSpPr>
          <a:xfrm>
            <a:off x="1762991" y="5144831"/>
            <a:ext cx="4549229" cy="743479"/>
            <a:chOff x="4555084" y="3594981"/>
            <a:chExt cx="4037981" cy="1150702"/>
          </a:xfrm>
        </p:grpSpPr>
        <p:pic>
          <p:nvPicPr>
            <p:cNvPr id="29" name="图片 28"/>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4926460" y="4544376"/>
              <a:ext cx="3646270" cy="201307"/>
            </a:xfrm>
            <a:prstGeom prst="rect">
              <a:avLst/>
            </a:prstGeom>
          </p:spPr>
        </p:pic>
        <p:grpSp>
          <p:nvGrpSpPr>
            <p:cNvPr id="30" name="组合 80"/>
            <p:cNvGrpSpPr/>
            <p:nvPr/>
          </p:nvGrpSpPr>
          <p:grpSpPr>
            <a:xfrm>
              <a:off x="4555084" y="3594981"/>
              <a:ext cx="4037981" cy="974232"/>
              <a:chOff x="4555084" y="3594981"/>
              <a:chExt cx="4037981" cy="974232"/>
            </a:xfrm>
          </p:grpSpPr>
          <p:pic>
            <p:nvPicPr>
              <p:cNvPr id="31" name="图片 30"/>
              <p:cNvPicPr>
                <a:picLocks noChangeAspect="1"/>
              </p:cNvPicPr>
              <p:nvPr/>
            </p:nvPicPr>
            <p:blipFill rotWithShape="1">
              <a:blip r:embed="rId4"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7940807" y="3916955"/>
                <a:ext cx="958122" cy="346394"/>
              </a:xfrm>
              <a:prstGeom prst="rect">
                <a:avLst/>
              </a:prstGeom>
            </p:spPr>
          </p:pic>
          <p:sp>
            <p:nvSpPr>
              <p:cNvPr id="32" name="圆角矩形 64"/>
              <p:cNvSpPr/>
              <p:nvPr/>
            </p:nvSpPr>
            <p:spPr>
              <a:xfrm>
                <a:off x="4555084" y="3594981"/>
                <a:ext cx="3761153" cy="927095"/>
              </a:xfrm>
              <a:prstGeom prst="roundRect">
                <a:avLst>
                  <a:gd name="adj" fmla="val 9218"/>
                </a:avLst>
              </a:prstGeom>
              <a:gradFill>
                <a:gsLst>
                  <a:gs pos="47000">
                    <a:srgbClr val="FDFDFD"/>
                  </a:gs>
                  <a:gs pos="53000">
                    <a:srgbClr val="E8E8E8"/>
                  </a:gs>
                  <a:gs pos="100000">
                    <a:srgbClr val="ECECEC"/>
                  </a:gs>
                </a:gsLst>
                <a:lin ang="5400000" scaled="1"/>
              </a:gradFill>
              <a:ln w="28575">
                <a:solidFill>
                  <a:srgbClr val="C00000"/>
                </a:solidFill>
                <a:prstDash val="dash"/>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grpSp>
      </p:grpSp>
      <p:pic>
        <p:nvPicPr>
          <p:cNvPr id="33" name="图片 3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2181387" y="6536594"/>
            <a:ext cx="4107923" cy="130066"/>
          </a:xfrm>
          <a:prstGeom prst="rect">
            <a:avLst/>
          </a:prstGeom>
        </p:spPr>
      </p:pic>
      <p:grpSp>
        <p:nvGrpSpPr>
          <p:cNvPr id="34" name="组合 31"/>
          <p:cNvGrpSpPr/>
          <p:nvPr/>
        </p:nvGrpSpPr>
        <p:grpSpPr>
          <a:xfrm>
            <a:off x="1762991" y="5928283"/>
            <a:ext cx="4583301" cy="636223"/>
            <a:chOff x="4555084" y="4807551"/>
            <a:chExt cx="4068224" cy="984699"/>
          </a:xfrm>
        </p:grpSpPr>
        <p:pic>
          <p:nvPicPr>
            <p:cNvPr id="35" name="图片 34"/>
            <p:cNvPicPr>
              <a:picLocks noChangeAspect="1"/>
            </p:cNvPicPr>
            <p:nvPr/>
          </p:nvPicPr>
          <p:blipFill rotWithShape="1">
            <a:blip r:embed="rId4" cstate="print">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7935761" y="5104704"/>
              <a:ext cx="958121" cy="416972"/>
            </a:xfrm>
            <a:prstGeom prst="rect">
              <a:avLst/>
            </a:prstGeom>
          </p:spPr>
        </p:pic>
        <p:sp>
          <p:nvSpPr>
            <p:cNvPr id="36" name="圆角矩形 69"/>
            <p:cNvSpPr/>
            <p:nvPr/>
          </p:nvSpPr>
          <p:spPr>
            <a:xfrm>
              <a:off x="4555084" y="4807551"/>
              <a:ext cx="3761152" cy="95812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字魂35号-经典雅黑" panose="02000000000000000000" pitchFamily="2" charset="-122"/>
                <a:ea typeface="字魂35号-经典雅黑" panose="02000000000000000000" pitchFamily="2" charset="-122"/>
                <a:cs typeface="+mn-cs"/>
              </a:endParaRPr>
            </a:p>
          </p:txBody>
        </p:sp>
      </p:grpSp>
      <p:sp>
        <p:nvSpPr>
          <p:cNvPr id="37" name="文本框 36"/>
          <p:cNvSpPr txBox="1"/>
          <p:nvPr/>
        </p:nvSpPr>
        <p:spPr>
          <a:xfrm>
            <a:off x="2503197" y="3673416"/>
            <a:ext cx="3339273" cy="369332"/>
          </a:xfrm>
          <a:prstGeom prst="rect">
            <a:avLst/>
          </a:prstGeom>
          <a:noFill/>
        </p:spPr>
        <p:txBody>
          <a:bodyPr wrap="square" rtlCol="0">
            <a:spAutoFit/>
          </a:bodyPr>
          <a:lstStyle/>
          <a:p>
            <a:pPr lvl="0"/>
            <a:r>
              <a:rPr lang="zh-CN" altLang="en-US" dirty="0">
                <a:solidFill>
                  <a:schemeClr val="bg2">
                    <a:lumMod val="25000"/>
                  </a:schemeClr>
                </a:solidFill>
                <a:latin typeface="+mn-ea"/>
              </a:rPr>
              <a:t>完善公平适度的待遇保障机制</a:t>
            </a:r>
            <a:endParaRPr kumimoji="0" lang="zh-CN" altLang="en-US" sz="1800" b="0" i="0" u="none" strike="noStrike" kern="1200" cap="none" spc="0" normalizeH="0" baseline="0" noProof="0" dirty="0">
              <a:ln>
                <a:noFill/>
              </a:ln>
              <a:solidFill>
                <a:schemeClr val="bg2">
                  <a:lumMod val="25000"/>
                </a:schemeClr>
              </a:solidFill>
              <a:effectLst/>
              <a:uLnTx/>
              <a:uFillTx/>
              <a:latin typeface="+mn-ea"/>
            </a:endParaRPr>
          </a:p>
        </p:txBody>
      </p:sp>
      <p:grpSp>
        <p:nvGrpSpPr>
          <p:cNvPr id="38" name="Group 4"/>
          <p:cNvGrpSpPr>
            <a:grpSpLocks noChangeAspect="1"/>
          </p:cNvGrpSpPr>
          <p:nvPr/>
        </p:nvGrpSpPr>
        <p:grpSpPr bwMode="auto">
          <a:xfrm>
            <a:off x="2027056" y="3686764"/>
            <a:ext cx="337020" cy="363861"/>
            <a:chOff x="1548" y="1828"/>
            <a:chExt cx="64" cy="78"/>
          </a:xfrm>
          <a:solidFill>
            <a:srgbClr val="426399"/>
          </a:solidFill>
          <a:effectLst/>
        </p:grpSpPr>
        <p:sp>
          <p:nvSpPr>
            <p:cNvPr id="39" name="Freeform 6"/>
            <p:cNvSpPr/>
            <p:nvPr/>
          </p:nvSpPr>
          <p:spPr bwMode="auto">
            <a:xfrm>
              <a:off x="1548" y="1865"/>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40" name="Freeform 7"/>
            <p:cNvSpPr/>
            <p:nvPr/>
          </p:nvSpPr>
          <p:spPr bwMode="auto">
            <a:xfrm>
              <a:off x="1566" y="1828"/>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grpSp>
      <p:grpSp>
        <p:nvGrpSpPr>
          <p:cNvPr id="41" name="Group 18"/>
          <p:cNvGrpSpPr>
            <a:grpSpLocks noChangeAspect="1"/>
          </p:cNvGrpSpPr>
          <p:nvPr/>
        </p:nvGrpSpPr>
        <p:grpSpPr bwMode="auto">
          <a:xfrm>
            <a:off x="2005364" y="4476287"/>
            <a:ext cx="383809" cy="324929"/>
            <a:chOff x="1958" y="3116"/>
            <a:chExt cx="582" cy="598"/>
          </a:xfrm>
          <a:solidFill>
            <a:srgbClr val="B9413A"/>
          </a:solidFill>
          <a:effectLst/>
        </p:grpSpPr>
        <p:sp>
          <p:nvSpPr>
            <p:cNvPr id="42" name="Rectangle 19"/>
            <p:cNvSpPr>
              <a:spLocks noChangeArrowheads="1"/>
            </p:cNvSpPr>
            <p:nvPr/>
          </p:nvSpPr>
          <p:spPr bwMode="auto">
            <a:xfrm>
              <a:off x="2130" y="3483"/>
              <a:ext cx="129" cy="227"/>
            </a:xfrm>
            <a:prstGeom prst="rect">
              <a:avLst/>
            </a:prstGeom>
            <a:solidFill>
              <a:srgbClr val="426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43" name="Rectangle 20"/>
            <p:cNvSpPr>
              <a:spLocks noChangeArrowheads="1"/>
            </p:cNvSpPr>
            <p:nvPr/>
          </p:nvSpPr>
          <p:spPr bwMode="auto">
            <a:xfrm>
              <a:off x="1958" y="3452"/>
              <a:ext cx="129" cy="258"/>
            </a:xfrm>
            <a:prstGeom prst="rect">
              <a:avLst/>
            </a:prstGeom>
            <a:solidFill>
              <a:srgbClr val="426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44" name="Rectangle 21"/>
            <p:cNvSpPr>
              <a:spLocks noChangeArrowheads="1"/>
            </p:cNvSpPr>
            <p:nvPr/>
          </p:nvSpPr>
          <p:spPr bwMode="auto">
            <a:xfrm>
              <a:off x="2436" y="3388"/>
              <a:ext cx="104" cy="322"/>
            </a:xfrm>
            <a:prstGeom prst="rect">
              <a:avLst/>
            </a:prstGeom>
            <a:solidFill>
              <a:srgbClr val="426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45" name="Rectangle 22"/>
            <p:cNvSpPr>
              <a:spLocks noChangeArrowheads="1"/>
            </p:cNvSpPr>
            <p:nvPr/>
          </p:nvSpPr>
          <p:spPr bwMode="auto">
            <a:xfrm>
              <a:off x="2283" y="3360"/>
              <a:ext cx="129" cy="354"/>
            </a:xfrm>
            <a:prstGeom prst="rect">
              <a:avLst/>
            </a:prstGeom>
            <a:solidFill>
              <a:srgbClr val="426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46" name="Freeform 23"/>
            <p:cNvSpPr/>
            <p:nvPr/>
          </p:nvSpPr>
          <p:spPr bwMode="auto">
            <a:xfrm>
              <a:off x="1985" y="3116"/>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4263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grpSp>
      <p:sp>
        <p:nvSpPr>
          <p:cNvPr id="47" name="文本框 46"/>
          <p:cNvSpPr txBox="1"/>
          <p:nvPr/>
        </p:nvSpPr>
        <p:spPr>
          <a:xfrm>
            <a:off x="2499565" y="4457513"/>
            <a:ext cx="3752809" cy="369332"/>
          </a:xfrm>
          <a:prstGeom prst="rect">
            <a:avLst/>
          </a:prstGeom>
          <a:noFill/>
        </p:spPr>
        <p:txBody>
          <a:bodyPr wrap="square" rtlCol="0">
            <a:spAutoFit/>
          </a:bodyPr>
          <a:lstStyle/>
          <a:p>
            <a:pPr lvl="0"/>
            <a:r>
              <a:rPr lang="zh-CN" altLang="en-US" dirty="0">
                <a:solidFill>
                  <a:schemeClr val="bg2">
                    <a:lumMod val="25000"/>
                  </a:schemeClr>
                </a:solidFill>
                <a:latin typeface="+mn-ea"/>
              </a:rPr>
              <a:t>健全稳健可持续的筹资运行机制</a:t>
            </a:r>
            <a:endParaRPr kumimoji="0" lang="zh-CN" altLang="en-US" sz="1800" b="0" i="0" u="none" strike="noStrike" kern="1200" cap="none" spc="0" normalizeH="0" baseline="0" noProof="0" dirty="0">
              <a:ln>
                <a:noFill/>
              </a:ln>
              <a:solidFill>
                <a:schemeClr val="bg2">
                  <a:lumMod val="25000"/>
                </a:schemeClr>
              </a:solidFill>
              <a:effectLst/>
              <a:uLnTx/>
              <a:uFillTx/>
              <a:latin typeface="+mn-ea"/>
            </a:endParaRPr>
          </a:p>
        </p:txBody>
      </p:sp>
      <p:grpSp>
        <p:nvGrpSpPr>
          <p:cNvPr id="48" name="Group 13"/>
          <p:cNvGrpSpPr>
            <a:grpSpLocks noChangeAspect="1"/>
          </p:cNvGrpSpPr>
          <p:nvPr/>
        </p:nvGrpSpPr>
        <p:grpSpPr bwMode="auto">
          <a:xfrm>
            <a:off x="2016677" y="5281549"/>
            <a:ext cx="407517" cy="328830"/>
            <a:chOff x="841" y="3072"/>
            <a:chExt cx="588" cy="591"/>
          </a:xfrm>
          <a:solidFill>
            <a:srgbClr val="C00000"/>
          </a:solidFill>
          <a:effectLst/>
        </p:grpSpPr>
        <p:sp>
          <p:nvSpPr>
            <p:cNvPr id="49" name="Freeform 14"/>
            <p:cNvSpPr/>
            <p:nvPr/>
          </p:nvSpPr>
          <p:spPr bwMode="auto">
            <a:xfrm>
              <a:off x="852" y="3087"/>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50" name="Freeform 15"/>
            <p:cNvSpPr>
              <a:spLocks noEditPoints="1"/>
            </p:cNvSpPr>
            <p:nvPr/>
          </p:nvSpPr>
          <p:spPr bwMode="auto">
            <a:xfrm>
              <a:off x="841" y="3072"/>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grpSp>
      <p:sp>
        <p:nvSpPr>
          <p:cNvPr id="51" name="文本框 50"/>
          <p:cNvSpPr txBox="1"/>
          <p:nvPr/>
        </p:nvSpPr>
        <p:spPr>
          <a:xfrm>
            <a:off x="2570331" y="5269423"/>
            <a:ext cx="3387647" cy="369332"/>
          </a:xfrm>
          <a:prstGeom prst="rect">
            <a:avLst/>
          </a:prstGeom>
          <a:noFill/>
        </p:spPr>
        <p:txBody>
          <a:bodyPr wrap="square" rtlCol="0">
            <a:spAutoFit/>
          </a:bodyPr>
          <a:lstStyle/>
          <a:p>
            <a:pPr lvl="0"/>
            <a:r>
              <a:rPr lang="zh-CN" altLang="en-US" dirty="0">
                <a:solidFill>
                  <a:srgbClr val="C00000"/>
                </a:solidFill>
                <a:latin typeface="+mn-ea"/>
              </a:rPr>
              <a:t>建立管用高效的医保支付机制</a:t>
            </a:r>
            <a:endParaRPr kumimoji="0" lang="zh-CN" altLang="en-US" sz="1800" b="0" i="0" u="none" strike="noStrike" kern="1200" cap="none" spc="0" normalizeH="0" baseline="0" noProof="0" dirty="0">
              <a:ln>
                <a:noFill/>
              </a:ln>
              <a:solidFill>
                <a:srgbClr val="C00000"/>
              </a:solidFill>
              <a:effectLst/>
              <a:uLnTx/>
              <a:uFillTx/>
              <a:latin typeface="+mn-ea"/>
            </a:endParaRPr>
          </a:p>
        </p:txBody>
      </p:sp>
      <p:grpSp>
        <p:nvGrpSpPr>
          <p:cNvPr id="52" name="组合 42"/>
          <p:cNvGrpSpPr/>
          <p:nvPr/>
        </p:nvGrpSpPr>
        <p:grpSpPr>
          <a:xfrm>
            <a:off x="1999259" y="6098676"/>
            <a:ext cx="422995" cy="351459"/>
            <a:chOff x="4090620" y="2130183"/>
            <a:chExt cx="293841" cy="301162"/>
          </a:xfrm>
          <a:solidFill>
            <a:srgbClr val="DB6B33"/>
          </a:solidFill>
          <a:effectLst/>
        </p:grpSpPr>
        <p:sp>
          <p:nvSpPr>
            <p:cNvPr id="53" name="Freeform 502"/>
            <p:cNvSpPr/>
            <p:nvPr/>
          </p:nvSpPr>
          <p:spPr bwMode="auto">
            <a:xfrm>
              <a:off x="4090620" y="2299582"/>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rgbClr val="4263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54" name="Freeform 503"/>
            <p:cNvSpPr/>
            <p:nvPr/>
          </p:nvSpPr>
          <p:spPr bwMode="auto">
            <a:xfrm>
              <a:off x="4131463" y="213812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rgbClr val="4263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55" name="Freeform 504"/>
            <p:cNvSpPr/>
            <p:nvPr/>
          </p:nvSpPr>
          <p:spPr bwMode="auto">
            <a:xfrm>
              <a:off x="4187027" y="2130183"/>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rgbClr val="4263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sp>
          <p:nvSpPr>
            <p:cNvPr id="56" name="Freeform 505"/>
            <p:cNvSpPr/>
            <p:nvPr/>
          </p:nvSpPr>
          <p:spPr bwMode="auto">
            <a:xfrm>
              <a:off x="4287623" y="2264248"/>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rgbClr val="4263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字魂35号-经典雅黑" panose="02000000000000000000" pitchFamily="2" charset="-122"/>
                <a:cs typeface="+mn-cs"/>
              </a:endParaRPr>
            </a:p>
          </p:txBody>
        </p:sp>
      </p:grpSp>
      <p:sp>
        <p:nvSpPr>
          <p:cNvPr id="57" name="文本框 56"/>
          <p:cNvSpPr txBox="1"/>
          <p:nvPr/>
        </p:nvSpPr>
        <p:spPr>
          <a:xfrm>
            <a:off x="2583797" y="6034333"/>
            <a:ext cx="3360711" cy="369332"/>
          </a:xfrm>
          <a:prstGeom prst="rect">
            <a:avLst/>
          </a:prstGeom>
          <a:noFill/>
        </p:spPr>
        <p:txBody>
          <a:bodyPr wrap="square" rtlCol="0">
            <a:spAutoFit/>
          </a:bodyPr>
          <a:lstStyle/>
          <a:p>
            <a:pPr lvl="0"/>
            <a:r>
              <a:rPr lang="zh-CN" altLang="en-US" dirty="0">
                <a:solidFill>
                  <a:schemeClr val="bg2">
                    <a:lumMod val="25000"/>
                  </a:schemeClr>
                </a:solidFill>
                <a:latin typeface="+mn-ea"/>
              </a:rPr>
              <a:t>健全严密有力的基金监管机制</a:t>
            </a:r>
            <a:endParaRPr kumimoji="0" lang="zh-CN" altLang="en-US" sz="1800" b="0" i="0" u="none" strike="noStrike" kern="1200" cap="none" spc="0" normalizeH="0" baseline="0" noProof="0" dirty="0">
              <a:ln>
                <a:noFill/>
              </a:ln>
              <a:solidFill>
                <a:schemeClr val="bg2">
                  <a:lumMod val="25000"/>
                </a:schemeClr>
              </a:solidFill>
              <a:effectLst/>
              <a:uLnTx/>
              <a:uFillTx/>
              <a:latin typeface="+mn-ea"/>
            </a:endParaRPr>
          </a:p>
        </p:txBody>
      </p:sp>
      <p:sp>
        <p:nvSpPr>
          <p:cNvPr id="58" name="文本框 57"/>
          <p:cNvSpPr txBox="1"/>
          <p:nvPr/>
        </p:nvSpPr>
        <p:spPr>
          <a:xfrm>
            <a:off x="6802733" y="3784176"/>
            <a:ext cx="4723765" cy="2584450"/>
          </a:xfrm>
          <a:prstGeom prst="rect">
            <a:avLst/>
          </a:prstGeom>
          <a:noFill/>
          <a:ln w="19050">
            <a:solidFill>
              <a:schemeClr val="tx1"/>
            </a:solidFill>
            <a:prstDash val="sysDash"/>
          </a:ln>
        </p:spPr>
        <p:txBody>
          <a:bodyPr wrap="square" rtlCol="0">
            <a:spAutoFit/>
          </a:bodyPr>
          <a:lstStyle/>
          <a:p>
            <a:pPr lvl="0" algn="just">
              <a:lnSpc>
                <a:spcPct val="150000"/>
              </a:lnSpc>
            </a:pPr>
            <a:r>
              <a:rPr lang="en-US" altLang="zh-CN" dirty="0">
                <a:solidFill>
                  <a:srgbClr val="008080"/>
                </a:solidFill>
                <a:latin typeface="+mn-ea"/>
              </a:rPr>
              <a:t>    </a:t>
            </a:r>
            <a:r>
              <a:rPr lang="zh-CN" altLang="en-US" dirty="0">
                <a:solidFill>
                  <a:srgbClr val="008080"/>
                </a:solidFill>
                <a:latin typeface="+mn-ea"/>
              </a:rPr>
              <a:t>建立高效管用的医保支付机制。持续推进医保支付方式改革。大力推进</a:t>
            </a:r>
            <a:r>
              <a:rPr lang="zh-CN" altLang="en-US" b="1" dirty="0">
                <a:solidFill>
                  <a:srgbClr val="FF0000"/>
                </a:solidFill>
                <a:latin typeface="+mn-ea"/>
              </a:rPr>
              <a:t>大数据</a:t>
            </a:r>
            <a:r>
              <a:rPr lang="zh-CN" altLang="en-US" dirty="0">
                <a:solidFill>
                  <a:srgbClr val="008080"/>
                </a:solidFill>
                <a:latin typeface="+mn-ea"/>
              </a:rPr>
              <a:t>应用，推行以按</a:t>
            </a:r>
            <a:r>
              <a:rPr lang="zh-CN" altLang="en-US" b="1" dirty="0">
                <a:solidFill>
                  <a:srgbClr val="FF0000"/>
                </a:solidFill>
                <a:latin typeface="+mn-ea"/>
              </a:rPr>
              <a:t>病种付费为主</a:t>
            </a:r>
            <a:r>
              <a:rPr lang="zh-CN" altLang="en-US" dirty="0">
                <a:solidFill>
                  <a:srgbClr val="008080"/>
                </a:solidFill>
                <a:latin typeface="+mn-ea"/>
              </a:rPr>
              <a:t>的多元复合式医保支付方式，推广</a:t>
            </a:r>
            <a:r>
              <a:rPr lang="zh-CN" altLang="en-US" b="1" dirty="0">
                <a:solidFill>
                  <a:srgbClr val="FF0000"/>
                </a:solidFill>
                <a:latin typeface="+mn-ea"/>
              </a:rPr>
              <a:t>按疾病诊断相关分组付费</a:t>
            </a:r>
            <a:r>
              <a:rPr lang="zh-CN" altLang="en-US" dirty="0">
                <a:solidFill>
                  <a:srgbClr val="008080"/>
                </a:solidFill>
                <a:latin typeface="+mn-ea"/>
              </a:rPr>
              <a:t>，医疗康复、慢性精神疾病等长期住院按床日付费，门诊特殊慢性病按人头付费。</a:t>
            </a:r>
            <a:endParaRPr kumimoji="0" lang="zh-CN" altLang="en-US" sz="1800" b="0" i="0" u="none" strike="noStrike" kern="1200" cap="none" spc="0" normalizeH="0" baseline="0" noProof="0" dirty="0">
              <a:ln>
                <a:noFill/>
              </a:ln>
              <a:solidFill>
                <a:srgbClr val="008080"/>
              </a:solidFill>
              <a:effectLst/>
              <a:uLnTx/>
              <a:uFillTx/>
              <a:latin typeface="+mn-ea"/>
            </a:endParaRPr>
          </a:p>
        </p:txBody>
      </p:sp>
      <p:cxnSp>
        <p:nvCxnSpPr>
          <p:cNvPr id="59" name="直接箭头连接符 29"/>
          <p:cNvCxnSpPr/>
          <p:nvPr/>
        </p:nvCxnSpPr>
        <p:spPr>
          <a:xfrm flipV="1">
            <a:off x="6037629" y="5401982"/>
            <a:ext cx="722739" cy="5403"/>
          </a:xfrm>
          <a:prstGeom prst="straightConnector1">
            <a:avLst/>
          </a:prstGeom>
          <a:ln w="19050" cap="flat" cmpd="sng">
            <a:solidFill>
              <a:srgbClr val="426399"/>
            </a:solidFill>
            <a:prstDash val="solid"/>
            <a:headEnd type="oval" w="med" len="med"/>
            <a:tailEnd type="oval" w="med" len="med"/>
          </a:ln>
        </p:spPr>
      </p:cxnSp>
      <p:sp>
        <p:nvSpPr>
          <p:cNvPr id="60" name="矩形 59"/>
          <p:cNvSpPr/>
          <p:nvPr/>
        </p:nvSpPr>
        <p:spPr>
          <a:xfrm>
            <a:off x="1363683" y="3770783"/>
            <a:ext cx="452157" cy="2224327"/>
          </a:xfrm>
          <a:prstGeom prst="rect">
            <a:avLst/>
          </a:prstGeom>
        </p:spPr>
        <p:txBody>
          <a:bodyPr wrap="square">
            <a:spAutoFit/>
          </a:bodyPr>
          <a:lstStyle/>
          <a:p>
            <a:pPr>
              <a:lnSpc>
                <a:spcPct val="200000"/>
              </a:lnSpc>
            </a:pPr>
            <a:r>
              <a:rPr lang="zh-CN" altLang="en-US" dirty="0"/>
              <a:t>四个机制</a:t>
            </a:r>
            <a:endParaRPr lang="zh-CN" altLang="en-US" dirty="0"/>
          </a:p>
        </p:txBody>
      </p:sp>
      <p:sp>
        <p:nvSpPr>
          <p:cNvPr id="61" name="矩形 60"/>
          <p:cNvSpPr/>
          <p:nvPr/>
        </p:nvSpPr>
        <p:spPr>
          <a:xfrm>
            <a:off x="2499565" y="2628863"/>
            <a:ext cx="2242301" cy="7367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custDataLst>
              <p:tags r:id="rId5"/>
            </p:custDataLst>
          </p:nvPr>
        </p:nvSpPr>
        <p:spPr>
          <a:xfrm>
            <a:off x="720712" y="531696"/>
            <a:ext cx="7824197" cy="584775"/>
          </a:xfrm>
          <a:prstGeom prst="rect">
            <a:avLst/>
          </a:prstGeom>
        </p:spPr>
        <p:txBody>
          <a:bodyPr>
            <a:scene3d>
              <a:camera prst="orthographicFront"/>
              <a:lightRig rig="threePt" dir="t"/>
            </a:scene3d>
          </a:bodyPr>
          <a:lstStyle>
            <a:defPPr>
              <a:defRPr lang="zh-CN"/>
            </a:defPPr>
            <a:lvl1pPr>
              <a:lnSpc>
                <a:spcPts val="4200"/>
              </a:lnSpc>
              <a:spcBef>
                <a:spcPct val="0"/>
              </a:spcBef>
              <a:defRPr sz="3200" b="1">
                <a:solidFill>
                  <a:schemeClr val="tx2"/>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a:t>
            </a:r>
            <a:r>
              <a:rPr lang="en-US"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DIP</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政策历程</a:t>
            </a:r>
            <a:r>
              <a:rPr lang="en-US"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en-US" altLang="zh-CN" dirty="0">
                <a:solidFill>
                  <a:schemeClr val="accent1"/>
                </a:solidFill>
                <a:effectLst>
                  <a:outerShdw blurRad="38100" dist="25400" dir="5400000" algn="ctr" rotWithShape="0">
                    <a:srgbClr val="6E747A">
                      <a:alpha val="43000"/>
                    </a:srgbClr>
                  </a:outerShdw>
                </a:effectLst>
              </a:rPr>
              <a:t>5</a:t>
            </a:r>
            <a:r>
              <a:rPr lang="zh-CN" altLang="en-US" dirty="0">
                <a:solidFill>
                  <a:schemeClr val="accent1"/>
                </a:solidFill>
                <a:effectLst>
                  <a:outerShdw blurRad="38100" dist="25400" dir="5400000" algn="ctr" rotWithShape="0">
                    <a:srgbClr val="6E747A">
                      <a:alpha val="43000"/>
                    </a:srgbClr>
                  </a:outerShdw>
                </a:effectLst>
              </a:rPr>
              <a:t>号文件</a:t>
            </a:r>
            <a:endParaRPr lang="zh-CN" altLang="en-US" dirty="0">
              <a:solidFill>
                <a:schemeClr val="accent1"/>
              </a:solidFill>
              <a:effectLst>
                <a:outerShdw blurRad="38100" dist="25400" dir="5400000" algn="ctr" rotWithShape="0">
                  <a:srgbClr val="6E747A">
                    <a:alpha val="43000"/>
                  </a:srgbClr>
                </a:outerShdw>
              </a:effectLst>
            </a:endParaRPr>
          </a:p>
        </p:txBody>
      </p:sp>
      <p:pic>
        <p:nvPicPr>
          <p:cNvPr id="63" name="图片 62"/>
          <p:cNvPicPr>
            <a:picLocks noChangeAspect="1"/>
          </p:cNvPicPr>
          <p:nvPr/>
        </p:nvPicPr>
        <p:blipFill>
          <a:blip r:embed="rId6"/>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223001" y="1463674"/>
            <a:ext cx="5657850" cy="2752725"/>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311150" y="2468562"/>
            <a:ext cx="5657850" cy="3457575"/>
          </a:xfrm>
          <a:prstGeom prst="rect">
            <a:avLst/>
          </a:prstGeom>
        </p:spPr>
      </p:pic>
      <p:cxnSp>
        <p:nvCxnSpPr>
          <p:cNvPr id="4" name="直接连接符 3"/>
          <p:cNvCxnSpPr/>
          <p:nvPr/>
        </p:nvCxnSpPr>
        <p:spPr>
          <a:xfrm>
            <a:off x="6096000" y="1346200"/>
            <a:ext cx="0" cy="53721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4"/>
          <a:stretch>
            <a:fillRect/>
          </a:stretch>
        </p:blipFill>
        <p:spPr>
          <a:xfrm>
            <a:off x="6323013" y="4450546"/>
            <a:ext cx="5457825" cy="2066925"/>
          </a:xfrm>
          <a:prstGeom prst="rect">
            <a:avLst/>
          </a:prstGeom>
        </p:spPr>
      </p:pic>
      <p:sp>
        <p:nvSpPr>
          <p:cNvPr id="6" name="文本框 5"/>
          <p:cNvSpPr txBox="1"/>
          <p:nvPr/>
        </p:nvSpPr>
        <p:spPr>
          <a:xfrm>
            <a:off x="720713" y="531696"/>
            <a:ext cx="6884568" cy="584775"/>
          </a:xfrm>
          <a:prstGeom prst="rect">
            <a:avLst/>
          </a:prstGeom>
        </p:spPr>
        <p:txBody>
          <a:bodyPr>
            <a:scene3d>
              <a:camera prst="orthographicFront"/>
              <a:lightRig rig="threePt" dir="t"/>
            </a:scene3d>
          </a:bodyPr>
          <a:lstStyle>
            <a:defPPr>
              <a:defRPr lang="zh-CN"/>
            </a:defPPr>
            <a:lvl1pPr>
              <a:lnSpc>
                <a:spcPts val="4200"/>
              </a:lnSpc>
              <a:spcBef>
                <a:spcPct val="0"/>
              </a:spcBef>
              <a:defRPr sz="3200" b="1">
                <a:solidFill>
                  <a:schemeClr val="tx2"/>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a:t>
            </a:r>
            <a:r>
              <a:rPr lang="en-US"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DIP</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政策历程</a:t>
            </a:r>
            <a:r>
              <a:rPr lang="en-US"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en-US" altLang="zh-CN" dirty="0">
                <a:solidFill>
                  <a:schemeClr val="accent1"/>
                </a:solidFill>
                <a:effectLst>
                  <a:outerShdw blurRad="38100" dist="25400" dir="5400000" algn="ctr" rotWithShape="0">
                    <a:srgbClr val="6E747A">
                      <a:alpha val="43000"/>
                    </a:srgbClr>
                  </a:outerShdw>
                </a:effectLst>
              </a:rPr>
              <a:t>45</a:t>
            </a:r>
            <a:r>
              <a:rPr lang="zh-CN" altLang="en-US" dirty="0">
                <a:solidFill>
                  <a:schemeClr val="accent1"/>
                </a:solidFill>
                <a:effectLst>
                  <a:outerShdw blurRad="38100" dist="25400" dir="5400000" algn="ctr" rotWithShape="0">
                    <a:srgbClr val="6E747A">
                      <a:alpha val="43000"/>
                    </a:srgbClr>
                  </a:outerShdw>
                </a:effectLst>
              </a:rPr>
              <a:t>号文件</a:t>
            </a:r>
            <a:endParaRPr lang="zh-CN" altLang="en-US" dirty="0">
              <a:solidFill>
                <a:schemeClr val="accent1"/>
              </a:solidFill>
              <a:effectLst>
                <a:outerShdw blurRad="38100" dist="25400" dir="5400000" algn="ctr" rotWithShape="0">
                  <a:srgbClr val="6E747A">
                    <a:alpha val="43000"/>
                  </a:srgbClr>
                </a:outerShdw>
              </a:effectLst>
            </a:endParaRPr>
          </a:p>
        </p:txBody>
      </p:sp>
      <p:pic>
        <p:nvPicPr>
          <p:cNvPr id="7" name="图片 6"/>
          <p:cNvPicPr>
            <a:picLocks noChangeAspect="1"/>
          </p:cNvPicPr>
          <p:nvPr/>
        </p:nvPicPr>
        <p:blipFill>
          <a:blip r:embed="rId5"/>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0743" y="1737755"/>
            <a:ext cx="5586599" cy="2215944"/>
          </a:xfrm>
          <a:prstGeom prst="rect">
            <a:avLst/>
          </a:prstGeom>
        </p:spPr>
      </p:pic>
      <p:pic>
        <p:nvPicPr>
          <p:cNvPr id="3" name="图片 2"/>
          <p:cNvPicPr>
            <a:picLocks noChangeAspect="1"/>
          </p:cNvPicPr>
          <p:nvPr/>
        </p:nvPicPr>
        <p:blipFill>
          <a:blip r:embed="rId2"/>
          <a:stretch>
            <a:fillRect/>
          </a:stretch>
        </p:blipFill>
        <p:spPr>
          <a:xfrm>
            <a:off x="7119407" y="3158248"/>
            <a:ext cx="4286250" cy="1400175"/>
          </a:xfrm>
          <a:prstGeom prst="rect">
            <a:avLst/>
          </a:prstGeom>
        </p:spPr>
      </p:pic>
      <p:pic>
        <p:nvPicPr>
          <p:cNvPr id="4" name="图片 3"/>
          <p:cNvPicPr>
            <a:picLocks noChangeAspect="1"/>
          </p:cNvPicPr>
          <p:nvPr/>
        </p:nvPicPr>
        <p:blipFill>
          <a:blip r:embed="rId3"/>
          <a:stretch>
            <a:fillRect/>
          </a:stretch>
        </p:blipFill>
        <p:spPr>
          <a:xfrm>
            <a:off x="6862232" y="1847140"/>
            <a:ext cx="4543425" cy="1152525"/>
          </a:xfrm>
          <a:prstGeom prst="rect">
            <a:avLst/>
          </a:prstGeom>
        </p:spPr>
      </p:pic>
      <p:sp>
        <p:nvSpPr>
          <p:cNvPr id="5" name="文本框 4"/>
          <p:cNvSpPr txBox="1"/>
          <p:nvPr/>
        </p:nvSpPr>
        <p:spPr>
          <a:xfrm flipH="1">
            <a:off x="7934859" y="5020202"/>
            <a:ext cx="3003217" cy="646331"/>
          </a:xfrm>
          <a:prstGeom prst="rect">
            <a:avLst/>
          </a:prstGeom>
          <a:noFill/>
        </p:spPr>
        <p:txBody>
          <a:bodyPr wrap="square" rtlCol="0">
            <a:spAutoFit/>
          </a:bodyPr>
          <a:lstStyle/>
          <a:p>
            <a:r>
              <a:rPr lang="en-US" altLang="zh-CN" sz="3600" b="1" dirty="0">
                <a:solidFill>
                  <a:srgbClr val="FF0000"/>
                </a:solidFill>
              </a:rPr>
              <a:t>200</a:t>
            </a:r>
            <a:r>
              <a:rPr lang="zh-CN" altLang="en-US" sz="3600" b="1" dirty="0">
                <a:solidFill>
                  <a:srgbClr val="FF0000"/>
                </a:solidFill>
              </a:rPr>
              <a:t>名专家</a:t>
            </a:r>
            <a:endParaRPr lang="zh-CN" altLang="en-US" sz="3600" b="1" dirty="0">
              <a:solidFill>
                <a:srgbClr val="FF0000"/>
              </a:solidFill>
            </a:endParaRPr>
          </a:p>
        </p:txBody>
      </p:sp>
      <p:sp>
        <p:nvSpPr>
          <p:cNvPr id="6" name="文本框 5"/>
          <p:cNvSpPr txBox="1"/>
          <p:nvPr/>
        </p:nvSpPr>
        <p:spPr>
          <a:xfrm flipH="1">
            <a:off x="1253924" y="5020201"/>
            <a:ext cx="3438087" cy="646331"/>
          </a:xfrm>
          <a:prstGeom prst="rect">
            <a:avLst/>
          </a:prstGeom>
          <a:noFill/>
        </p:spPr>
        <p:txBody>
          <a:bodyPr wrap="square" rtlCol="0">
            <a:spAutoFit/>
          </a:bodyPr>
          <a:lstStyle/>
          <a:p>
            <a:r>
              <a:rPr lang="en-US" altLang="zh-CN" sz="3600" b="1" dirty="0">
                <a:solidFill>
                  <a:srgbClr val="FF0000"/>
                </a:solidFill>
              </a:rPr>
              <a:t>11553</a:t>
            </a:r>
            <a:r>
              <a:rPr lang="zh-CN" altLang="en-US" sz="3600" b="1" dirty="0">
                <a:solidFill>
                  <a:srgbClr val="FF0000"/>
                </a:solidFill>
              </a:rPr>
              <a:t>核心病组</a:t>
            </a:r>
            <a:endParaRPr lang="zh-CN" altLang="en-US" sz="3600" b="1" dirty="0">
              <a:solidFill>
                <a:srgbClr val="FF0000"/>
              </a:solidFill>
            </a:endParaRPr>
          </a:p>
        </p:txBody>
      </p:sp>
      <p:cxnSp>
        <p:nvCxnSpPr>
          <p:cNvPr id="7" name="直接连接符 6"/>
          <p:cNvCxnSpPr/>
          <p:nvPr/>
        </p:nvCxnSpPr>
        <p:spPr>
          <a:xfrm>
            <a:off x="6238754" y="1435261"/>
            <a:ext cx="0" cy="5278055"/>
          </a:xfrm>
          <a:prstGeom prst="line">
            <a:avLst/>
          </a:prstGeom>
          <a:ln w="57150">
            <a:prstDash val="dashDot"/>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20675" y="512445"/>
            <a:ext cx="8408035" cy="584835"/>
          </a:xfrm>
          <a:prstGeom prst="rect">
            <a:avLst/>
          </a:prstGeom>
        </p:spPr>
        <p:txBody>
          <a:bodyPr/>
          <a:lstStyle>
            <a:defPPr>
              <a:defRPr lang="zh-CN"/>
            </a:defPPr>
            <a:lvl1pPr>
              <a:lnSpc>
                <a:spcPts val="4200"/>
              </a:lnSpc>
              <a:spcBef>
                <a:spcPct val="0"/>
              </a:spcBef>
              <a:defRPr sz="3200" b="1">
                <a:solidFill>
                  <a:schemeClr val="tx2"/>
                </a:solidFill>
                <a:latin typeface="+mj-lt"/>
                <a:ea typeface="+mj-ea"/>
                <a:cs typeface="+mj-cs"/>
              </a:defRPr>
            </a:lvl1pPr>
          </a:lstStyle>
          <a:p>
            <a:r>
              <a:rPr lang="zh-CN" altLang="en-US" dirty="0">
                <a:solidFill>
                  <a:schemeClr val="accent1"/>
                </a:solidFill>
                <a:latin typeface="微软雅黑" panose="020B0503020204020204" pitchFamily="34" charset="-122"/>
                <a:ea typeface="微软雅黑" panose="020B0503020204020204" pitchFamily="34" charset="-122"/>
              </a:rPr>
              <a:t>二、</a:t>
            </a:r>
            <a:r>
              <a:rPr lang="en-US" altLang="zh-CN" dirty="0">
                <a:solidFill>
                  <a:schemeClr val="accent1"/>
                </a:solidFill>
                <a:latin typeface="微软雅黑" panose="020B0503020204020204" pitchFamily="34" charset="-122"/>
                <a:ea typeface="微软雅黑" panose="020B0503020204020204" pitchFamily="34" charset="-122"/>
              </a:rPr>
              <a:t> DIP</a:t>
            </a:r>
            <a:r>
              <a:rPr lang="zh-CN" altLang="en-US" dirty="0">
                <a:solidFill>
                  <a:schemeClr val="accent1"/>
                </a:solidFill>
                <a:latin typeface="微软雅黑" panose="020B0503020204020204" pitchFamily="34" charset="-122"/>
                <a:ea typeface="微软雅黑" panose="020B0503020204020204" pitchFamily="34" charset="-122"/>
              </a:rPr>
              <a:t>政策历程</a:t>
            </a:r>
            <a:r>
              <a:rPr lang="en-US" altLang="zh-CN" dirty="0">
                <a:solidFill>
                  <a:schemeClr val="accent1"/>
                </a:solidFill>
                <a:latin typeface="微软雅黑" panose="020B0503020204020204" pitchFamily="34" charset="-122"/>
                <a:ea typeface="微软雅黑" panose="020B0503020204020204" pitchFamily="34" charset="-122"/>
              </a:rPr>
              <a:t>—— </a:t>
            </a:r>
            <a:r>
              <a:rPr lang="en-US" altLang="zh-CN" dirty="0">
                <a:solidFill>
                  <a:schemeClr val="accent1"/>
                </a:solidFill>
              </a:rPr>
              <a:t>50</a:t>
            </a:r>
            <a:r>
              <a:rPr lang="zh-CN" altLang="en-US" dirty="0">
                <a:solidFill>
                  <a:schemeClr val="accent1"/>
                </a:solidFill>
              </a:rPr>
              <a:t>号文件 </a:t>
            </a:r>
            <a:r>
              <a:rPr lang="en-US" altLang="zh-CN" dirty="0">
                <a:solidFill>
                  <a:schemeClr val="accent1"/>
                </a:solidFill>
              </a:rPr>
              <a:t>&amp; 54</a:t>
            </a:r>
            <a:r>
              <a:rPr lang="zh-CN" altLang="en-US" dirty="0">
                <a:solidFill>
                  <a:schemeClr val="accent1"/>
                </a:solidFill>
              </a:rPr>
              <a:t>号文件</a:t>
            </a:r>
            <a:endParaRPr lang="zh-CN" altLang="en-US" dirty="0">
              <a:solidFill>
                <a:schemeClr val="accent1"/>
              </a:solidFill>
            </a:endParaRPr>
          </a:p>
        </p:txBody>
      </p:sp>
      <p:pic>
        <p:nvPicPr>
          <p:cNvPr id="9" name="图片 8"/>
          <p:cNvPicPr>
            <a:picLocks noChangeAspect="1"/>
          </p:cNvPicPr>
          <p:nvPr/>
        </p:nvPicPr>
        <p:blipFill>
          <a:blip r:embed="rId4"/>
          <a:stretch>
            <a:fillRect/>
          </a:stretch>
        </p:blipFill>
        <p:spPr>
          <a:xfrm>
            <a:off x="9130030" y="269240"/>
            <a:ext cx="2814320" cy="5784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1300" y="1721485"/>
            <a:ext cx="11566525" cy="4799965"/>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以习近平新时代中国特色社会主义思想为指导，坚持以人民健康为中心，以加快建立管用高效的医保支付机制为目标，分期分批加快推进，</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从2022到2024年，全面完成DRG/DIP付费方式改革任务，推动医保高质量发展。</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到2024年底，全国所有统筹地区全部开展DRG/DIP付费方式改革工作，先期启动试点地区不断巩固改革成果；</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到2025年底，DRG/DIP支付方式覆盖所有符合条件的开展住院服务的医疗机构，基本实现病种、医保基金全覆盖。完善工作机制，加强基础建设，协同推进医疗机构配套改革，全面完成以DRG/DIP为重点的支付方式改革任务，全面建立全国统一、上下联动、内外协同、标准规范、管用高效的医保支付新机制。</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a:p>
            <a:endParaRPr lang="zh-CN" altLang="en-US"/>
          </a:p>
          <a:p>
            <a:endParaRPr lang="zh-CN" altLang="en-US"/>
          </a:p>
          <a:p>
            <a:endParaRPr lang="zh-CN" altLang="en-US"/>
          </a:p>
        </p:txBody>
      </p:sp>
      <p:sp>
        <p:nvSpPr>
          <p:cNvPr id="6" name="文本框 5"/>
          <p:cNvSpPr txBox="1"/>
          <p:nvPr/>
        </p:nvSpPr>
        <p:spPr>
          <a:xfrm>
            <a:off x="511163" y="522171"/>
            <a:ext cx="8379142" cy="584775"/>
          </a:xfrm>
          <a:prstGeom prst="rect">
            <a:avLst/>
          </a:prstGeom>
        </p:spPr>
        <p:txBody>
          <a:bodyPr>
            <a:scene3d>
              <a:camera prst="orthographicFront"/>
              <a:lightRig rig="threePt" dir="t"/>
            </a:scene3d>
          </a:bodyPr>
          <a:lstStyle>
            <a:defPPr>
              <a:defRPr lang="zh-CN"/>
            </a:defPPr>
            <a:lvl1pPr>
              <a:lnSpc>
                <a:spcPts val="4200"/>
              </a:lnSpc>
              <a:spcBef>
                <a:spcPct val="0"/>
              </a:spcBef>
              <a:defRPr sz="3200" b="1">
                <a:solidFill>
                  <a:schemeClr val="tx2"/>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a:t>
            </a:r>
            <a:r>
              <a:rPr lang="zh-CN" altLang="en-US">
                <a:solidFill>
                  <a:schemeClr val="accent1"/>
                </a:solidFill>
                <a:effectLst>
                  <a:outerShdw blurRad="38100" dist="25400" dir="5400000" algn="ctr" rotWithShape="0">
                    <a:srgbClr val="6E747A">
                      <a:alpha val="43000"/>
                    </a:srgbClr>
                  </a:outerShdw>
                </a:effectLst>
                <a:sym typeface="+mn-ea"/>
              </a:rPr>
              <a:t>国家医疗保障局三年行动计划</a:t>
            </a:r>
            <a:r>
              <a:rPr lang="en-US" altLang="zh-CN">
                <a:solidFill>
                  <a:schemeClr val="accent1"/>
                </a:solidFill>
                <a:effectLst>
                  <a:outerShdw blurRad="38100" dist="25400" dir="5400000" algn="ctr" rotWithShape="0">
                    <a:srgbClr val="6E747A">
                      <a:alpha val="43000"/>
                    </a:srgbClr>
                  </a:outerShdw>
                </a:effectLst>
                <a:sym typeface="+mn-ea"/>
              </a:rPr>
              <a:t>--</a:t>
            </a:r>
            <a:r>
              <a:rPr lang="zh-CN" altLang="en-US">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工作目标</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9187815" y="269240"/>
            <a:ext cx="2756535" cy="5886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7860" y="1503680"/>
            <a:ext cx="11281410" cy="4030980"/>
          </a:xfrm>
          <a:prstGeom prst="rect">
            <a:avLst/>
          </a:prstGeom>
          <a:noFill/>
        </p:spPr>
        <p:txBody>
          <a:bodyPr wrap="square" rtlCol="0" anchor="t">
            <a:spAutoFit/>
          </a:bodyPr>
          <a:lstStyle/>
          <a:p>
            <a:pPr algn="ct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湖南省医疗保障局关于印发《湖南省DRG/DIP支付方式改革三年行动计划实施方案》的通知</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湘医保发〔2021〕75号</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各市州医疗保障局，省医保中心：</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　　为全面贯彻落实党的十九大和十九届二中、三中、四中、五中、六中全会精神，按照《中共中央 国务院关于深化医疗保障制度改革的意见》提出的“建立管用高效的医保支付机制”的要求，依据国家医疗保障局《DRG/DIP支付方式改革三年行动计划》，制定了《湖南省DRG/DIP支付方式改革三年行动计划实施方案》，现印发给你们，请认真组织实施，坚决完成改革任务，确保工作取得实效。</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　　各地在实施过程中的工作动态、成熟经验和意见建议，请及时报省医疗保障局。</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r"/>
            <a:r>
              <a:rPr lang="zh-CN" altLang="en-US">
                <a:latin typeface="微软雅黑" panose="020B0503020204020204" pitchFamily="34" charset="-122"/>
                <a:ea typeface="微软雅黑" panose="020B0503020204020204" pitchFamily="34" charset="-122"/>
                <a:cs typeface="微软雅黑" panose="020B0503020204020204" pitchFamily="34" charset="-122"/>
              </a:rPr>
              <a:t>　　湖南省医疗保障局</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2021年12月30日</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20675" y="348615"/>
            <a:ext cx="9463405" cy="584835"/>
          </a:xfrm>
          <a:prstGeom prst="rect">
            <a:avLst/>
          </a:prstGeom>
        </p:spPr>
        <p:txBody>
          <a:bodyPr>
            <a:scene3d>
              <a:camera prst="orthographicFront"/>
              <a:lightRig rig="threePt" dir="t"/>
            </a:scene3d>
          </a:bodyPr>
          <a:lstStyle>
            <a:defPPr>
              <a:defRPr lang="zh-CN"/>
            </a:defPPr>
            <a:lvl1pPr>
              <a:lnSpc>
                <a:spcPts val="4200"/>
              </a:lnSpc>
              <a:spcBef>
                <a:spcPct val="0"/>
              </a:spcBef>
              <a:defRPr sz="3200" b="1">
                <a:solidFill>
                  <a:schemeClr val="tx2"/>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a:t>
            </a:r>
            <a:r>
              <a:rPr lang="zh-CN" altLang="en-US">
                <a:solidFill>
                  <a:schemeClr val="accent1"/>
                </a:solidFill>
                <a:effectLst>
                  <a:outerShdw blurRad="38100" dist="25400" dir="5400000" algn="ctr" rotWithShape="0">
                    <a:srgbClr val="6E747A">
                      <a:alpha val="43000"/>
                    </a:srgbClr>
                  </a:outerShdw>
                </a:effectLst>
                <a:sym typeface="+mn-ea"/>
              </a:rPr>
              <a:t>湖南省医疗保障局三年行动计划实施方案发文</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9605645" y="269240"/>
            <a:ext cx="2338705"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5775" y="1434465"/>
            <a:ext cx="11028045" cy="535432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《湖南省DRG/DIP支付方式改革三年行动计划实施方案》主要有5个方面内容：</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　　一是工作目标。明确推进DRG/DIP支付方式改革三年行动的基本遵循和主要目标，明确了“到2024年底，所有市州全部开展DRG/DIP付费方式改革工作，先期启动试点地区不断巩固改革成果；2025年，DRG/DIP支付方式覆盖所有符合条件的开展住院服务的医疗机构，基本实现病种、医保基金全覆盖，在全省全面建立更加管用高效的医保支付新机制。”</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　　二是组织领导。为切实加强对DRG/DIP付费改革三年行动的组织领导，成立省DRG/DIP付费改革三年行动领导小组，明确了领导小组成员单位以及各自的职责分工。</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　　三是具体工作任务。明确了“一年启动、两年扩面、三年深化”的思路，按照国家医保局三年行动计划“4×4”的总体要求，从实现四个全面覆盖、建立完善四个制度机制、加强四项基础建设、推进医疗机构协同改革4个方面进行了细化明确。</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　　四是工作步骤。划分了筹划部署、改革推进、深化完善、长效运行4个阶段，明确了各个阶段的具体工作任务以及监督推进措施。</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rPr>
              <a:t>　　五是工作要求。围绕完善工作机制、积极稳妥推进，提出了加强组织领导、提升专业水平、加大落实力度、加强宣传引导等工作要求。</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425450" y="474345"/>
            <a:ext cx="10549255" cy="584835"/>
          </a:xfrm>
          <a:prstGeom prst="rect">
            <a:avLst/>
          </a:prstGeom>
        </p:spPr>
        <p:txBody>
          <a:bodyPr>
            <a:scene3d>
              <a:camera prst="orthographicFront"/>
              <a:lightRig rig="threePt" dir="t"/>
            </a:scene3d>
          </a:bodyPr>
          <a:lstStyle>
            <a:defPPr>
              <a:defRPr lang="zh-CN"/>
            </a:defPPr>
            <a:lvl1pPr>
              <a:lnSpc>
                <a:spcPts val="4200"/>
              </a:lnSpc>
              <a:spcBef>
                <a:spcPct val="0"/>
              </a:spcBef>
              <a:defRPr sz="3200" b="1">
                <a:solidFill>
                  <a:schemeClr val="tx2"/>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a:t>
            </a:r>
            <a:r>
              <a:rPr 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sz="2800">
                <a:solidFill>
                  <a:schemeClr val="accent1"/>
                </a:solidFill>
                <a:effectLst>
                  <a:outerShdw blurRad="38100" dist="25400" dir="5400000" algn="ctr" rotWithShape="0">
                    <a:srgbClr val="6E747A">
                      <a:alpha val="43000"/>
                    </a:srgbClr>
                  </a:outerShdw>
                </a:effectLst>
                <a:sym typeface="+mn-ea"/>
              </a:rPr>
              <a:t>解读《湖南省DRG/DIP支付方式改革三年行动计划实施方案》</a:t>
            </a:r>
            <a:endParaRPr lang="zh-CN" altLang="en-US" sz="2800">
              <a:solidFill>
                <a:schemeClr val="accent1"/>
              </a:solidFill>
              <a:effectLst>
                <a:outerShdw blurRad="38100" dist="25400" dir="5400000" algn="ctr" rotWithShape="0">
                  <a:srgbClr val="6E747A">
                    <a:alpha val="43000"/>
                  </a:srgb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62685" y="1649730"/>
            <a:ext cx="10466070" cy="1630045"/>
          </a:xfrm>
          <a:prstGeom prst="rect">
            <a:avLst/>
          </a:prstGeom>
          <a:noFill/>
          <a:ln w="9525">
            <a:noFill/>
          </a:ln>
        </p:spPr>
        <p:txBody>
          <a:bodyPr wrap="square">
            <a:spAutoFit/>
          </a:bodyPr>
          <a:lstStyle/>
          <a:p>
            <a:pPr indent="0" algn="ctr"/>
            <a:r>
              <a:rPr lang="zh-CN" sz="2200" b="0">
                <a:latin typeface="微软雅黑" panose="020B0503020204020204" pitchFamily="34" charset="-122"/>
                <a:ea typeface="微软雅黑" panose="020B0503020204020204" pitchFamily="34" charset="-122"/>
                <a:cs typeface="微软雅黑" panose="020B0503020204020204" pitchFamily="34" charset="-122"/>
              </a:rPr>
              <a:t>关于印发《怀化市</a:t>
            </a:r>
            <a:r>
              <a:rPr lang="en-US" sz="2200" b="0">
                <a:latin typeface="微软雅黑" panose="020B0503020204020204" pitchFamily="34" charset="-122"/>
                <a:ea typeface="微软雅黑" panose="020B0503020204020204" pitchFamily="34" charset="-122"/>
                <a:cs typeface="微软雅黑" panose="020B0503020204020204" pitchFamily="34" charset="-122"/>
              </a:rPr>
              <a:t>DIP</a:t>
            </a:r>
            <a:r>
              <a:rPr lang="zh-CN" sz="2200" b="0">
                <a:latin typeface="微软雅黑" panose="020B0503020204020204" pitchFamily="34" charset="-122"/>
                <a:ea typeface="微软雅黑" panose="020B0503020204020204" pitchFamily="34" charset="-122"/>
                <a:cs typeface="微软雅黑" panose="020B0503020204020204" pitchFamily="34" charset="-122"/>
              </a:rPr>
              <a:t>支付方式改革三年</a:t>
            </a:r>
            <a:endParaRPr lang="zh-CN" sz="2200" b="0">
              <a:latin typeface="微软雅黑" panose="020B0503020204020204" pitchFamily="34" charset="-122"/>
              <a:ea typeface="微软雅黑" panose="020B0503020204020204" pitchFamily="34" charset="-122"/>
              <a:cs typeface="微软雅黑" panose="020B0503020204020204" pitchFamily="34" charset="-122"/>
            </a:endParaRPr>
          </a:p>
          <a:p>
            <a:pPr indent="0" algn="ctr"/>
            <a:r>
              <a:rPr lang="zh-CN" sz="2200" b="0">
                <a:latin typeface="微软雅黑" panose="020B0503020204020204" pitchFamily="34" charset="-122"/>
                <a:ea typeface="微软雅黑" panose="020B0503020204020204" pitchFamily="34" charset="-122"/>
                <a:cs typeface="微软雅黑" panose="020B0503020204020204" pitchFamily="34" charset="-122"/>
              </a:rPr>
              <a:t>行动实施方案》的通知</a:t>
            </a:r>
            <a:endParaRPr lang="zh-CN" sz="2200" b="0">
              <a:latin typeface="微软雅黑" panose="020B0503020204020204" pitchFamily="34" charset="-122"/>
              <a:ea typeface="微软雅黑" panose="020B0503020204020204" pitchFamily="34" charset="-122"/>
              <a:cs typeface="微软雅黑" panose="020B0503020204020204" pitchFamily="34" charset="-122"/>
            </a:endParaRPr>
          </a:p>
          <a:p>
            <a:pPr indent="0" algn="ctr"/>
            <a:endParaRPr lang="zh-CN" sz="2200" b="0">
              <a:latin typeface="微软雅黑" panose="020B0503020204020204" pitchFamily="34" charset="-122"/>
              <a:ea typeface="微软雅黑" panose="020B0503020204020204" pitchFamily="34" charset="-122"/>
              <a:cs typeface="微软雅黑" panose="020B0503020204020204" pitchFamily="34" charset="-122"/>
            </a:endParaRPr>
          </a:p>
          <a:p>
            <a:pPr indent="0" algn="ctr"/>
            <a:r>
              <a:rPr lang="en-US" sz="1600" b="0">
                <a:latin typeface="微软雅黑" panose="020B0503020204020204" pitchFamily="34" charset="-122"/>
                <a:ea typeface="微软雅黑" panose="020B0503020204020204" pitchFamily="34" charset="-122"/>
                <a:cs typeface="微软雅黑" panose="020B0503020204020204" pitchFamily="34" charset="-122"/>
              </a:rPr>
              <a:t>怀医保发〔2022〕 5 号</a:t>
            </a:r>
            <a:endParaRPr lang="en-US" sz="1600" b="0">
              <a:latin typeface="微软雅黑" panose="020B0503020204020204" pitchFamily="34" charset="-122"/>
              <a:ea typeface="微软雅黑" panose="020B0503020204020204" pitchFamily="34" charset="-122"/>
              <a:cs typeface="微软雅黑" panose="020B0503020204020204" pitchFamily="34" charset="-122"/>
            </a:endParaRPr>
          </a:p>
          <a:p>
            <a:pPr indent="0" algn="ctr"/>
            <a:r>
              <a:rPr lang="en-US" b="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259205" y="3660775"/>
            <a:ext cx="10466070" cy="922020"/>
          </a:xfrm>
          <a:prstGeom prst="rect">
            <a:avLst/>
          </a:prstGeom>
          <a:noFill/>
          <a:ln w="9525">
            <a:noFill/>
          </a:ln>
        </p:spPr>
        <p:txBody>
          <a:bodyPr wrap="square">
            <a:spAutoFit/>
          </a:bodyPr>
          <a:lstStyle/>
          <a:p>
            <a:pPr indent="0" algn="l"/>
            <a:r>
              <a:rPr lang="en-US" b="0">
                <a:latin typeface="Times New Roman" panose="02020603050405020304" pitchFamily="18" charset="0"/>
                <a:ea typeface="宋体" panose="02010600030101010101" pitchFamily="2" charset="-122"/>
              </a:rPr>
              <a:t> </a:t>
            </a:r>
            <a:r>
              <a:rPr lang="en-US" b="0">
                <a:latin typeface="微软雅黑" panose="020B0503020204020204" pitchFamily="34" charset="-122"/>
                <a:ea typeface="微软雅黑" panose="020B0503020204020204" pitchFamily="34" charset="-122"/>
                <a:cs typeface="微软雅黑" panose="020B0503020204020204" pitchFamily="34" charset="-122"/>
              </a:rPr>
              <a:t> </a:t>
            </a:r>
            <a:r>
              <a:rPr b="0">
                <a:latin typeface="微软雅黑" panose="020B0503020204020204" pitchFamily="34" charset="-122"/>
                <a:ea typeface="微软雅黑" panose="020B0503020204020204" pitchFamily="34" charset="-122"/>
                <a:cs typeface="微软雅黑" panose="020B0503020204020204" pitchFamily="34" charset="-122"/>
              </a:rPr>
              <a:t>各县市区医疗保障局、财政局、卫生健康局，相关医疗机构:</a:t>
            </a:r>
            <a:endParaRPr b="0">
              <a:latin typeface="微软雅黑" panose="020B0503020204020204" pitchFamily="34" charset="-122"/>
              <a:ea typeface="微软雅黑" panose="020B0503020204020204" pitchFamily="34" charset="-122"/>
              <a:cs typeface="微软雅黑" panose="020B0503020204020204" pitchFamily="34" charset="-122"/>
            </a:endParaRPr>
          </a:p>
          <a:p>
            <a:pPr indent="0" algn="l"/>
            <a:endParaRPr b="0">
              <a:latin typeface="微软雅黑" panose="020B0503020204020204" pitchFamily="34" charset="-122"/>
              <a:ea typeface="微软雅黑" panose="020B0503020204020204" pitchFamily="34" charset="-122"/>
              <a:cs typeface="微软雅黑" panose="020B0503020204020204" pitchFamily="34" charset="-122"/>
            </a:endParaRPr>
          </a:p>
          <a:p>
            <a:pPr indent="0" algn="l"/>
            <a:r>
              <a:rPr b="0">
                <a:latin typeface="微软雅黑" panose="020B0503020204020204" pitchFamily="34" charset="-122"/>
                <a:ea typeface="微软雅黑" panose="020B0503020204020204" pitchFamily="34" charset="-122"/>
                <a:cs typeface="微软雅黑" panose="020B0503020204020204" pitchFamily="34" charset="-122"/>
              </a:rPr>
              <a:t>经市政府同意，现将《怀化市DIP支付方式改革三年行动实施方案》印发给你们，请认真组织实施</a:t>
            </a:r>
            <a:r>
              <a:rPr b="0">
                <a:latin typeface="Times New Roman" panose="02020603050405020304" pitchFamily="18" charset="0"/>
                <a:ea typeface="宋体" panose="02010600030101010101" pitchFamily="2" charset="-122"/>
              </a:rPr>
              <a:t>。</a:t>
            </a:r>
            <a:endParaRPr b="0">
              <a:latin typeface="Times New Roman" panose="02020603050405020304" pitchFamily="18" charset="0"/>
              <a:ea typeface="宋体" panose="02010600030101010101" pitchFamily="2" charset="-122"/>
            </a:endParaRPr>
          </a:p>
        </p:txBody>
      </p:sp>
      <p:sp>
        <p:nvSpPr>
          <p:cNvPr id="3" name="文本框 2"/>
          <p:cNvSpPr txBox="1"/>
          <p:nvPr/>
        </p:nvSpPr>
        <p:spPr>
          <a:xfrm>
            <a:off x="1303020" y="5444490"/>
            <a:ext cx="10466070" cy="645160"/>
          </a:xfrm>
          <a:prstGeom prst="rect">
            <a:avLst/>
          </a:prstGeom>
          <a:noFill/>
          <a:ln w="9525">
            <a:noFill/>
          </a:ln>
        </p:spPr>
        <p:txBody>
          <a:bodyPr wrap="square">
            <a:spAutoFit/>
          </a:bodyPr>
          <a:lstStyle/>
          <a:p>
            <a:pPr indent="0" algn="r"/>
            <a:r>
              <a:rPr lang="en-US" b="0">
                <a:latin typeface="Times New Roman" panose="02020603050405020304" pitchFamily="18" charset="0"/>
                <a:ea typeface="宋体" panose="02010600030101010101" pitchFamily="2" charset="-122"/>
              </a:rPr>
              <a:t> </a:t>
            </a:r>
            <a:r>
              <a:rPr lang="en-US" b="0">
                <a:latin typeface="微软雅黑" panose="020B0503020204020204" pitchFamily="34" charset="-122"/>
                <a:ea typeface="微软雅黑" panose="020B0503020204020204" pitchFamily="34" charset="-122"/>
                <a:cs typeface="微软雅黑" panose="020B0503020204020204" pitchFamily="34" charset="-122"/>
              </a:rPr>
              <a:t> </a:t>
            </a:r>
            <a:r>
              <a:rPr b="0">
                <a:latin typeface="微软雅黑" panose="020B0503020204020204" pitchFamily="34" charset="-122"/>
                <a:ea typeface="微软雅黑" panose="020B0503020204020204" pitchFamily="34" charset="-122"/>
                <a:cs typeface="微软雅黑" panose="020B0503020204020204" pitchFamily="34" charset="-122"/>
              </a:rPr>
              <a:t>怀化市医疗保障局    怀化市财政局    怀化市卫生健康委员会</a:t>
            </a:r>
            <a:endParaRPr b="0">
              <a:latin typeface="微软雅黑" panose="020B0503020204020204" pitchFamily="34" charset="-122"/>
              <a:ea typeface="微软雅黑" panose="020B0503020204020204" pitchFamily="34" charset="-122"/>
              <a:cs typeface="微软雅黑" panose="020B0503020204020204" pitchFamily="34" charset="-122"/>
            </a:endParaRPr>
          </a:p>
          <a:p>
            <a:pPr indent="0" algn="r"/>
            <a:r>
              <a:rPr b="0">
                <a:latin typeface="微软雅黑" panose="020B0503020204020204" pitchFamily="34" charset="-122"/>
                <a:ea typeface="微软雅黑" panose="020B0503020204020204" pitchFamily="34" charset="-122"/>
                <a:cs typeface="微软雅黑" panose="020B0503020204020204" pitchFamily="34" charset="-122"/>
              </a:rPr>
              <a:t>                                                 2022年  </a:t>
            </a:r>
            <a:r>
              <a:rPr lang="en-US" b="0">
                <a:latin typeface="微软雅黑" panose="020B0503020204020204" pitchFamily="34" charset="-122"/>
                <a:ea typeface="微软雅黑" panose="020B0503020204020204" pitchFamily="34" charset="-122"/>
                <a:cs typeface="微软雅黑" panose="020B0503020204020204" pitchFamily="34" charset="-122"/>
              </a:rPr>
              <a:t>4</a:t>
            </a:r>
            <a:r>
              <a:rPr b="0">
                <a:latin typeface="微软雅黑" panose="020B0503020204020204" pitchFamily="34" charset="-122"/>
                <a:ea typeface="微软雅黑" panose="020B0503020204020204" pitchFamily="34" charset="-122"/>
                <a:cs typeface="微软雅黑" panose="020B0503020204020204" pitchFamily="34" charset="-122"/>
              </a:rPr>
              <a:t>月 </a:t>
            </a:r>
            <a:r>
              <a:rPr lang="en-US" b="0">
                <a:latin typeface="微软雅黑" panose="020B0503020204020204" pitchFamily="34" charset="-122"/>
                <a:ea typeface="微软雅黑" panose="020B0503020204020204" pitchFamily="34" charset="-122"/>
                <a:cs typeface="微软雅黑" panose="020B0503020204020204" pitchFamily="34" charset="-122"/>
              </a:rPr>
              <a:t>2</a:t>
            </a:r>
            <a:r>
              <a:rPr b="0">
                <a:latin typeface="微软雅黑" panose="020B0503020204020204" pitchFamily="34" charset="-122"/>
                <a:ea typeface="微软雅黑" panose="020B0503020204020204" pitchFamily="34" charset="-122"/>
                <a:cs typeface="微软雅黑" panose="020B0503020204020204" pitchFamily="34" charset="-122"/>
              </a:rPr>
              <a:t> 日</a:t>
            </a:r>
            <a:endParaRPr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720725" y="531495"/>
            <a:ext cx="9463405" cy="584835"/>
          </a:xfrm>
          <a:prstGeom prst="rect">
            <a:avLst/>
          </a:prstGeom>
        </p:spPr>
        <p:txBody>
          <a:bodyPr/>
          <a:lstStyle>
            <a:defPPr>
              <a:defRPr lang="zh-CN"/>
            </a:defPPr>
            <a:lvl1pPr>
              <a:lnSpc>
                <a:spcPts val="4200"/>
              </a:lnSpc>
              <a:spcBef>
                <a:spcPct val="0"/>
              </a:spcBef>
              <a:defRPr sz="3200" b="1">
                <a:solidFill>
                  <a:schemeClr val="tx2"/>
                </a:solidFill>
                <a:latin typeface="+mj-lt"/>
                <a:ea typeface="+mj-ea"/>
                <a:cs typeface="+mj-cs"/>
              </a:defRPr>
            </a:lvl1pPr>
          </a:lstStyle>
          <a:p>
            <a:r>
              <a:rPr 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a:solidFill>
                  <a:schemeClr val="accent1"/>
                </a:solidFill>
                <a:effectLst>
                  <a:outerShdw blurRad="38100" dist="25400" dir="5400000" algn="ctr" rotWithShape="0">
                    <a:srgbClr val="6E747A">
                      <a:alpha val="43000"/>
                    </a:srgbClr>
                  </a:outerShdw>
                </a:effectLst>
                <a:sym typeface="+mn-ea"/>
              </a:rPr>
              <a:t>怀化市医疗保障局三年行动计划实施方案发文</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3405" y="1630045"/>
            <a:ext cx="10060305" cy="2030095"/>
          </a:xfrm>
          <a:prstGeom prst="rect">
            <a:avLst/>
          </a:prstGeom>
          <a:noFill/>
          <a:ln w="9525">
            <a:noFill/>
          </a:ln>
        </p:spPr>
        <p:txBody>
          <a:bodyPr wrap="square">
            <a:spAutoFit/>
          </a:bodyPr>
          <a:lstStyle/>
          <a:p>
            <a:pPr indent="406400"/>
            <a:r>
              <a:rPr lang="zh-CN" b="0">
                <a:latin typeface="微软雅黑" panose="020B0503020204020204" pitchFamily="34" charset="-122"/>
                <a:ea typeface="微软雅黑" panose="020B0503020204020204" pitchFamily="34" charset="-122"/>
                <a:cs typeface="微软雅黑" panose="020B0503020204020204" pitchFamily="34" charset="-122"/>
              </a:rPr>
              <a:t>以习近平新时代中国特色社会主义思想为指导，坚持以人民健康为中心，在我市全面推进</a:t>
            </a:r>
            <a:r>
              <a:rPr lang="en-US" b="0">
                <a:latin typeface="微软雅黑" panose="020B0503020204020204" pitchFamily="34" charset="-122"/>
                <a:ea typeface="微软雅黑" panose="020B0503020204020204" pitchFamily="34" charset="-122"/>
                <a:cs typeface="微软雅黑" panose="020B0503020204020204" pitchFamily="34" charset="-122"/>
              </a:rPr>
              <a:t>DIP</a:t>
            </a:r>
            <a:r>
              <a:rPr lang="zh-CN" b="0">
                <a:latin typeface="微软雅黑" panose="020B0503020204020204" pitchFamily="34" charset="-122"/>
                <a:ea typeface="微软雅黑" panose="020B0503020204020204" pitchFamily="34" charset="-122"/>
                <a:cs typeface="微软雅黑" panose="020B0503020204020204" pitchFamily="34" charset="-122"/>
              </a:rPr>
              <a:t>支付方式改革工作，推动医保高质量发展。</a:t>
            </a:r>
            <a:endParaRPr lang="zh-CN" b="0">
              <a:latin typeface="微软雅黑" panose="020B0503020204020204" pitchFamily="34" charset="-122"/>
              <a:ea typeface="微软雅黑" panose="020B0503020204020204" pitchFamily="34" charset="-122"/>
              <a:cs typeface="微软雅黑" panose="020B0503020204020204" pitchFamily="34" charset="-122"/>
            </a:endParaRPr>
          </a:p>
          <a:p>
            <a:pPr indent="406400"/>
            <a:endParaRPr lang="zh-CN" b="0">
              <a:latin typeface="微软雅黑" panose="020B0503020204020204" pitchFamily="34" charset="-122"/>
              <a:ea typeface="微软雅黑" panose="020B0503020204020204" pitchFamily="34" charset="-122"/>
              <a:cs typeface="微软雅黑" panose="020B0503020204020204" pitchFamily="34" charset="-122"/>
            </a:endParaRPr>
          </a:p>
          <a:p>
            <a:pPr indent="406400"/>
            <a:r>
              <a:rPr lang="zh-CN" b="0">
                <a:latin typeface="微软雅黑" panose="020B0503020204020204" pitchFamily="34" charset="-122"/>
                <a:ea typeface="微软雅黑" panose="020B0503020204020204" pitchFamily="34" charset="-122"/>
                <a:cs typeface="微软雅黑" panose="020B0503020204020204" pitchFamily="34" charset="-122"/>
              </a:rPr>
              <a:t>到</a:t>
            </a:r>
            <a:r>
              <a:rPr lang="en-US" b="0">
                <a:latin typeface="微软雅黑" panose="020B0503020204020204" pitchFamily="34" charset="-122"/>
                <a:ea typeface="微软雅黑" panose="020B0503020204020204" pitchFamily="34" charset="-122"/>
                <a:cs typeface="微软雅黑" panose="020B0503020204020204" pitchFamily="34" charset="-122"/>
              </a:rPr>
              <a:t>2023</a:t>
            </a:r>
            <a:r>
              <a:rPr lang="zh-CN" b="0">
                <a:latin typeface="微软雅黑" panose="020B0503020204020204" pitchFamily="34" charset="-122"/>
                <a:ea typeface="微软雅黑" panose="020B0503020204020204" pitchFamily="34" charset="-122"/>
                <a:cs typeface="微软雅黑" panose="020B0503020204020204" pitchFamily="34" charset="-122"/>
              </a:rPr>
              <a:t>年底，所有县市区全部开展</a:t>
            </a:r>
            <a:r>
              <a:rPr lang="en-US" b="0">
                <a:latin typeface="微软雅黑" panose="020B0503020204020204" pitchFamily="34" charset="-122"/>
                <a:ea typeface="微软雅黑" panose="020B0503020204020204" pitchFamily="34" charset="-122"/>
                <a:cs typeface="微软雅黑" panose="020B0503020204020204" pitchFamily="34" charset="-122"/>
              </a:rPr>
              <a:t>DIP</a:t>
            </a:r>
            <a:r>
              <a:rPr lang="zh-CN" b="0">
                <a:latin typeface="微软雅黑" panose="020B0503020204020204" pitchFamily="34" charset="-122"/>
                <a:ea typeface="微软雅黑" panose="020B0503020204020204" pitchFamily="34" charset="-122"/>
                <a:cs typeface="微软雅黑" panose="020B0503020204020204" pitchFamily="34" charset="-122"/>
              </a:rPr>
              <a:t>支付方式改革工作；</a:t>
            </a:r>
            <a:endParaRPr lang="zh-CN" b="0">
              <a:latin typeface="微软雅黑" panose="020B0503020204020204" pitchFamily="34" charset="-122"/>
              <a:ea typeface="微软雅黑" panose="020B0503020204020204" pitchFamily="34" charset="-122"/>
              <a:cs typeface="微软雅黑" panose="020B0503020204020204" pitchFamily="34" charset="-122"/>
            </a:endParaRPr>
          </a:p>
          <a:p>
            <a:pPr indent="406400"/>
            <a:endParaRPr lang="zh-CN" b="0">
              <a:latin typeface="微软雅黑" panose="020B0503020204020204" pitchFamily="34" charset="-122"/>
              <a:ea typeface="微软雅黑" panose="020B0503020204020204" pitchFamily="34" charset="-122"/>
              <a:cs typeface="微软雅黑" panose="020B0503020204020204" pitchFamily="34" charset="-122"/>
            </a:endParaRPr>
          </a:p>
          <a:p>
            <a:pPr indent="406400"/>
            <a:r>
              <a:rPr lang="zh-CN" altLang="en-US" b="0">
                <a:latin typeface="微软雅黑" panose="020B0503020204020204" pitchFamily="34" charset="-122"/>
                <a:ea typeface="微软雅黑" panose="020B0503020204020204" pitchFamily="34" charset="-122"/>
                <a:cs typeface="微软雅黑" panose="020B0503020204020204" pitchFamily="34" charset="-122"/>
              </a:rPr>
              <a:t>到</a:t>
            </a:r>
            <a:r>
              <a:rPr lang="en-US" b="0">
                <a:latin typeface="微软雅黑" panose="020B0503020204020204" pitchFamily="34" charset="-122"/>
                <a:ea typeface="微软雅黑" panose="020B0503020204020204" pitchFamily="34" charset="-122"/>
                <a:cs typeface="微软雅黑" panose="020B0503020204020204" pitchFamily="34" charset="-122"/>
              </a:rPr>
              <a:t>2024</a:t>
            </a:r>
            <a:r>
              <a:rPr lang="zh-CN" b="0">
                <a:latin typeface="微软雅黑" panose="020B0503020204020204" pitchFamily="34" charset="-122"/>
                <a:ea typeface="微软雅黑" panose="020B0503020204020204" pitchFamily="34" charset="-122"/>
                <a:cs typeface="微软雅黑" panose="020B0503020204020204" pitchFamily="34" charset="-122"/>
              </a:rPr>
              <a:t>年，</a:t>
            </a:r>
            <a:r>
              <a:rPr lang="en-US" b="0">
                <a:latin typeface="微软雅黑" panose="020B0503020204020204" pitchFamily="34" charset="-122"/>
                <a:ea typeface="微软雅黑" panose="020B0503020204020204" pitchFamily="34" charset="-122"/>
                <a:cs typeface="微软雅黑" panose="020B0503020204020204" pitchFamily="34" charset="-122"/>
              </a:rPr>
              <a:t>DIP</a:t>
            </a:r>
            <a:r>
              <a:rPr lang="zh-CN" b="0">
                <a:latin typeface="微软雅黑" panose="020B0503020204020204" pitchFamily="34" charset="-122"/>
                <a:ea typeface="微软雅黑" panose="020B0503020204020204" pitchFamily="34" charset="-122"/>
                <a:cs typeface="微软雅黑" panose="020B0503020204020204" pitchFamily="34" charset="-122"/>
              </a:rPr>
              <a:t>支付方式覆盖所有符合条件的开展住院服务的医疗机构，基本实现病种、医保基金全覆盖，在全市全面建立更加管用高效的医保支付新机制。</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87350" y="731520"/>
            <a:ext cx="9047480" cy="584835"/>
          </a:xfrm>
          <a:prstGeom prst="rect">
            <a:avLst/>
          </a:prstGeom>
        </p:spPr>
        <p:txBody>
          <a:bodyPr>
            <a:scene3d>
              <a:camera prst="orthographicFront"/>
              <a:lightRig rig="threePt" dir="t"/>
            </a:scene3d>
          </a:bodyPr>
          <a:lstStyle>
            <a:defPPr>
              <a:defRPr lang="zh-CN"/>
            </a:defPPr>
            <a:lvl1pPr>
              <a:lnSpc>
                <a:spcPts val="4200"/>
              </a:lnSpc>
              <a:spcBef>
                <a:spcPct val="0"/>
              </a:spcBef>
              <a:defRPr sz="3200" b="1">
                <a:solidFill>
                  <a:schemeClr val="tx2"/>
                </a:solidFill>
                <a:latin typeface="+mj-lt"/>
                <a:ea typeface="+mj-ea"/>
                <a:cs typeface="+mj-cs"/>
              </a:defRPr>
            </a:lvl1pPr>
          </a:lstStyle>
          <a:p>
            <a:r>
              <a:rPr 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a:solidFill>
                  <a:schemeClr val="accent1"/>
                </a:solidFill>
                <a:effectLst>
                  <a:outerShdw blurRad="38100" dist="25400" dir="5400000" algn="ctr" rotWithShape="0">
                    <a:srgbClr val="6E747A">
                      <a:alpha val="43000"/>
                    </a:srgbClr>
                  </a:outerShdw>
                </a:effectLst>
                <a:sym typeface="+mn-ea"/>
              </a:rPr>
              <a:t>怀化市医疗保障局三年行动计划</a:t>
            </a:r>
            <a:r>
              <a:rPr lang="en-US" altLang="zh-CN">
                <a:solidFill>
                  <a:schemeClr val="accent1"/>
                </a:solidFill>
                <a:effectLst>
                  <a:outerShdw blurRad="38100" dist="25400" dir="5400000" algn="ctr" rotWithShape="0">
                    <a:srgbClr val="6E747A">
                      <a:alpha val="43000"/>
                    </a:srgbClr>
                  </a:outerShdw>
                </a:effectLst>
                <a:sym typeface="+mn-ea"/>
              </a:rPr>
              <a:t>--</a:t>
            </a:r>
            <a:r>
              <a:rPr lang="zh-CN" altLang="en-US">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工作目标</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8692515" y="240665"/>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265430" y="955040"/>
          <a:ext cx="11513185" cy="5827395"/>
        </p:xfrm>
        <a:graphic>
          <a:graphicData uri="http://schemas.openxmlformats.org/drawingml/2006/table">
            <a:tbl>
              <a:tblPr firstRow="1" bandRow="1">
                <a:tableStyleId>{5C22544A-7EE6-4342-B048-85BDC9FD1C3A}</a:tableStyleId>
              </a:tblPr>
              <a:tblGrid>
                <a:gridCol w="1204595"/>
                <a:gridCol w="1974850"/>
                <a:gridCol w="5696585"/>
                <a:gridCol w="2637155"/>
              </a:tblGrid>
              <a:tr h="434340">
                <a:tc gridSpan="4">
                  <a:txBody>
                    <a:bodyPr/>
                    <a:lstStyle/>
                    <a:p>
                      <a:pPr indent="0" algn="ctr">
                        <a:buNone/>
                      </a:pPr>
                      <a:r>
                        <a:rPr lang="zh-CN" sz="1900" b="1">
                          <a:solidFill>
                            <a:srgbClr val="000000"/>
                          </a:solidFill>
                          <a:latin typeface="Arial" panose="020B0604020202020204" pitchFamily="34" charset="0"/>
                          <a:ea typeface="宋体" panose="02010600030101010101" pitchFamily="2" charset="-122"/>
                        </a:rPr>
                        <a:t>怀化市DIP改革工作推进任务清单</a:t>
                      </a:r>
                      <a:endParaRPr lang="en-US" altLang="en-US" sz="1900" b="1">
                        <a:solidFill>
                          <a:srgbClr val="000000"/>
                        </a:solidFill>
                        <a:latin typeface="宋体" panose="02010600030101010101" pitchFamily="2"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500380">
                <a:tc gridSpan="2">
                  <a:txBody>
                    <a:bodyPr/>
                    <a:lstStyle/>
                    <a:p>
                      <a:pPr indent="0" algn="ctr">
                        <a:buNone/>
                      </a:pPr>
                      <a:r>
                        <a:rPr lang="zh-CN" sz="1300" b="1">
                          <a:solidFill>
                            <a:srgbClr val="000000"/>
                          </a:solidFill>
                          <a:latin typeface="Arial" panose="020B0604020202020204" pitchFamily="34" charset="0"/>
                          <a:ea typeface="宋体" panose="02010600030101010101" pitchFamily="2" charset="-122"/>
                        </a:rPr>
                        <a:t>拟定任务</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300" b="1">
                          <a:solidFill>
                            <a:srgbClr val="000000"/>
                          </a:solidFill>
                          <a:latin typeface="Arial" panose="020B0604020202020204" pitchFamily="34" charset="0"/>
                          <a:ea typeface="宋体" panose="02010600030101010101" pitchFamily="2" charset="-122"/>
                        </a:rPr>
                        <a:t>任务详细描述</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a:txBody>
                    <a:bodyPr/>
                    <a:lstStyle/>
                    <a:p>
                      <a:pPr indent="0" algn="ctr">
                        <a:buNone/>
                      </a:pPr>
                      <a:r>
                        <a:rPr lang="zh-CN" sz="1300" b="1">
                          <a:solidFill>
                            <a:srgbClr val="000000"/>
                          </a:solidFill>
                          <a:latin typeface="Arial" panose="020B0604020202020204" pitchFamily="34" charset="0"/>
                          <a:ea typeface="宋体" panose="02010600030101010101" pitchFamily="2" charset="-122"/>
                        </a:rPr>
                        <a:t>推进时间</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r>
              <a:tr h="622300">
                <a:tc rowSpan="8">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筹备阶段</a:t>
                      </a:r>
                      <a:endParaRPr lang="en-US" altLang="en-US" sz="14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dirty="0">
                          <a:solidFill>
                            <a:srgbClr val="000000"/>
                          </a:solidFill>
                          <a:latin typeface="Arial" panose="020B0604020202020204" pitchFamily="34" charset="0"/>
                          <a:ea typeface="宋体" panose="02010600030101010101" pitchFamily="2" charset="-122"/>
                        </a:rPr>
                        <a:t>项目启动</a:t>
                      </a:r>
                      <a:endParaRPr lang="en-US" altLang="en-US" sz="11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成立DIP改革工作领导小组，制定总体实施方案和具体计划，召开改革工作推进会，明确责任分工。</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2022年4月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75945">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前期调研</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通过线上和线下调研，摸清我市定点医院现状，确定第一批纳入试点的医院。</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2022年4月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88670">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组建试点办公室</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抽调个别工作人员，组建改革试点办公室，制定改革工作任务清单，确定定点医院总联络人，每个纳入试点的医院确定一名医院联络人。</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2022年4月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81355">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第一轮数据采集</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开展第一轮数据采集工作，并对第一轮采集数据进行清理、分析，查找出当前数据和医院存在的问题。</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2022年4月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36905">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数据对码和病案规范培训</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根据第一轮数据采集发现的问题，有针对性的开展数据采集、对码、病案首页填报规范等培训。</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2022年5月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69925">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数据质控</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根据DIP改革工作的要求，各定点医院对历史病案数据进行清洗、质控，改革工作领导小组对病案填写规范进行督导。</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2022年5月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0535">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第二轮数据采集</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在对第一轮数据采集的问题进行更正、修复后，开展第二轮数据采集工作。</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2022年5月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47040">
                <a:tc vMerge="1">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建立DIP专家组</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制定怀化市DIP专家组管理办法，组建本地DIP专家库。</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dirty="0">
                          <a:solidFill>
                            <a:srgbClr val="000000"/>
                          </a:solidFill>
                          <a:latin typeface="Arial" panose="020B0604020202020204" pitchFamily="34" charset="0"/>
                          <a:ea typeface="宋体" panose="02010600030101010101" pitchFamily="2" charset="-122"/>
                        </a:rPr>
                        <a:t>2022年4月</a:t>
                      </a:r>
                      <a:endParaRPr lang="en-US" altLang="en-US" sz="11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2" name="图片 1"/>
          <p:cNvPicPr>
            <a:picLocks noChangeAspect="1"/>
          </p:cNvPicPr>
          <p:nvPr/>
        </p:nvPicPr>
        <p:blipFill>
          <a:blip r:embed="rId2"/>
          <a:stretch>
            <a:fillRect/>
          </a:stretch>
        </p:blipFill>
        <p:spPr>
          <a:xfrm>
            <a:off x="8702040" y="269240"/>
            <a:ext cx="3242310" cy="664210"/>
          </a:xfrm>
          <a:prstGeom prst="rect">
            <a:avLst/>
          </a:prstGeom>
        </p:spPr>
      </p:pic>
      <p:sp>
        <p:nvSpPr>
          <p:cNvPr id="4" name="文本框 3"/>
          <p:cNvSpPr txBox="1"/>
          <p:nvPr/>
        </p:nvSpPr>
        <p:spPr>
          <a:xfrm>
            <a:off x="708660" y="371475"/>
            <a:ext cx="6539865" cy="583565"/>
          </a:xfrm>
          <a:prstGeom prst="rect">
            <a:avLst/>
          </a:prstGeom>
          <a:noFill/>
        </p:spPr>
        <p:txBody>
          <a:bodyPr wrap="square" rtlCol="0">
            <a:spAutoFit/>
          </a:bodyPr>
          <a:lstStyle/>
          <a:p>
            <a:r>
              <a:rPr lang="en-US" altLang="zh-CN"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r>
              <a:rPr lang="en-US" altLang="zh-CN" sz="32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r>
              <a:rPr lang="zh-CN" altLang="en-US" sz="32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总体</a:t>
            </a:r>
            <a:r>
              <a:rPr lang="zh-CN" altLang="en-US" sz="32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计划时间表</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81978" y="493596"/>
            <a:ext cx="8379142" cy="584775"/>
          </a:xfrm>
          <a:prstGeom prst="rect">
            <a:avLst/>
          </a:prstGeom>
        </p:spPr>
        <p:txBody>
          <a:bodyPr>
            <a:scene3d>
              <a:camera prst="orthographicFront"/>
              <a:lightRig rig="threePt" dir="t"/>
            </a:scene3d>
          </a:bodyPr>
          <a:lstStyle>
            <a:defPPr>
              <a:defRPr lang="zh-CN"/>
            </a:defPPr>
            <a:lvl1pPr>
              <a:lnSpc>
                <a:spcPts val="4200"/>
              </a:lnSpc>
              <a:spcBef>
                <a:spcPct val="0"/>
              </a:spcBef>
              <a:defRPr sz="3200" b="1">
                <a:solidFill>
                  <a:schemeClr val="tx2"/>
                </a:solidFill>
                <a:latin typeface="+mj-lt"/>
                <a:ea typeface="+mj-ea"/>
                <a:cs typeface="+mj-cs"/>
              </a:defRPr>
            </a:lvl1pPr>
          </a:lstStyle>
          <a:p>
            <a:r>
              <a:rPr lang="en-US"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en-US" altLang="zh-CN"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总体</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计划时间表</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1"/>
            </p:custDataLst>
          </p:nvPr>
        </p:nvGraphicFramePr>
        <p:xfrm>
          <a:off x="265430" y="1317625"/>
          <a:ext cx="11689715" cy="5539740"/>
        </p:xfrm>
        <a:graphic>
          <a:graphicData uri="http://schemas.openxmlformats.org/drawingml/2006/table">
            <a:tbl>
              <a:tblPr firstRow="1" bandRow="1">
                <a:tableStyleId>{5C22544A-7EE6-4342-B048-85BDC9FD1C3A}</a:tableStyleId>
              </a:tblPr>
              <a:tblGrid>
                <a:gridCol w="1099185"/>
                <a:gridCol w="1944370"/>
                <a:gridCol w="7148830"/>
                <a:gridCol w="1497330"/>
              </a:tblGrid>
              <a:tr h="419735">
                <a:tc gridSpan="4">
                  <a:txBody>
                    <a:bodyPr/>
                    <a:lstStyle/>
                    <a:p>
                      <a:pPr indent="0" algn="ctr">
                        <a:buNone/>
                      </a:pPr>
                      <a:r>
                        <a:rPr lang="zh-CN" sz="1900" b="1">
                          <a:solidFill>
                            <a:srgbClr val="000000"/>
                          </a:solidFill>
                          <a:latin typeface="Arial" panose="020B0604020202020204" pitchFamily="34" charset="0"/>
                          <a:ea typeface="宋体" panose="02010600030101010101" pitchFamily="2" charset="-122"/>
                        </a:rPr>
                        <a:t>怀化市DIP改革工作推进任务清单</a:t>
                      </a:r>
                      <a:endParaRPr lang="en-US" altLang="en-US" sz="1900" b="1">
                        <a:solidFill>
                          <a:srgbClr val="000000"/>
                        </a:solidFill>
                        <a:latin typeface="宋体" panose="02010600030101010101" pitchFamily="2"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383540">
                <a:tc gridSpan="2">
                  <a:txBody>
                    <a:bodyPr/>
                    <a:lstStyle/>
                    <a:p>
                      <a:pPr indent="0" algn="ctr">
                        <a:buNone/>
                      </a:pPr>
                      <a:r>
                        <a:rPr lang="zh-CN" altLang="zh-CN" sz="1300" b="1">
                          <a:solidFill>
                            <a:srgbClr val="000000"/>
                          </a:solidFill>
                          <a:ea typeface="宋体" panose="02010600030101010101" pitchFamily="2" charset="-122"/>
                        </a:rPr>
                        <a:t>拟定任务</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300" b="1">
                          <a:solidFill>
                            <a:srgbClr val="000000"/>
                          </a:solidFill>
                          <a:latin typeface="Arial" panose="020B0604020202020204" pitchFamily="34" charset="0"/>
                          <a:ea typeface="宋体" panose="02010600030101010101" pitchFamily="2" charset="-122"/>
                        </a:rPr>
                        <a:t>任务详细描述</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a:txBody>
                    <a:bodyPr/>
                    <a:lstStyle/>
                    <a:p>
                      <a:pPr indent="0" algn="ctr">
                        <a:buNone/>
                      </a:pPr>
                      <a:r>
                        <a:rPr lang="zh-CN" sz="1300" b="1">
                          <a:solidFill>
                            <a:srgbClr val="000000"/>
                          </a:solidFill>
                          <a:latin typeface="Arial" panose="020B0604020202020204" pitchFamily="34" charset="0"/>
                          <a:ea typeface="宋体" panose="02010600030101010101" pitchFamily="2" charset="-122"/>
                        </a:rPr>
                        <a:t>推进时间</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r>
              <a:tr h="415925">
                <a:tc rowSpan="6">
                  <a:txBody>
                    <a:bodyPr/>
                    <a:lstStyle/>
                    <a:p>
                      <a:pPr indent="0" algn="ctr">
                        <a:buNone/>
                      </a:pPr>
                      <a:r>
                        <a:rPr lang="zh-CN" sz="1500" b="1">
                          <a:solidFill>
                            <a:srgbClr val="000000"/>
                          </a:solidFill>
                          <a:latin typeface="Arial" panose="020B0604020202020204" pitchFamily="34" charset="0"/>
                          <a:ea typeface="宋体" panose="02010600030101010101" pitchFamily="2" charset="-122"/>
                        </a:rPr>
                        <a:t>信息化平台对接</a:t>
                      </a:r>
                      <a:endParaRPr lang="en-US" altLang="en-US" sz="15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申请开通平台权限</a:t>
                      </a:r>
                      <a:endParaRPr lang="en-US" altLang="en-US" sz="1100" b="0">
                        <a:solidFill>
                          <a:srgbClr val="000000"/>
                        </a:solidFill>
                        <a:latin typeface="宋体" panose="02010600030101010101" pitchFamily="2" charset="-122"/>
                      </a:endParaRPr>
                    </a:p>
                  </a:txBody>
                  <a:tcPr marL="12700" marR="12700" marT="12700" anchor="ct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报告申请省局开通省平台专线网络/DIP管理子系统，包括DIP模块的权限和网络，做好相关测试工作。</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2022年4月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1795">
                <a:tc vMerge="1">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确定应用统一编码</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确定统一的临床诊断编码、手术及操作编码，并下发正式通知，督促定点医院应用统一的编码。</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2022年4月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5605">
                <a:tc vMerge="1">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医院接口改造</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制定出院病人病案首页数据上报标准，确定数据上报要求，制定接口标准，开展定点医院接口改造。</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2022年5月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9730">
                <a:tc vMerge="1">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实时数据上传</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定点医院测试接口上传实时数据，开展接口验收工作</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2022年6月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9425">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测试平台性能</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测试DIP基金结算综合管理平台整体功能，及时调整、修复相关问题。</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2022年7月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35610">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维护权限和参数</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配置医疗机构权限和结算参数。</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2022年8月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6885">
                <a:tc rowSpan="5">
                  <a:txBody>
                    <a:bodyPr/>
                    <a:lstStyle/>
                    <a:p>
                      <a:pPr indent="0" algn="ctr">
                        <a:buNone/>
                      </a:pPr>
                      <a:r>
                        <a:rPr lang="zh-CN" sz="1500" b="1">
                          <a:solidFill>
                            <a:srgbClr val="000000"/>
                          </a:solidFill>
                          <a:latin typeface="Arial" panose="020B0604020202020204" pitchFamily="34" charset="0"/>
                          <a:ea typeface="宋体" panose="02010600030101010101" pitchFamily="2" charset="-122"/>
                        </a:rPr>
                        <a:t>建立本地DIP目录库</a:t>
                      </a:r>
                      <a:endParaRPr lang="en-US" altLang="en-US" sz="15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数据清洗、分析</a:t>
                      </a:r>
                      <a:endParaRPr lang="en-US" altLang="en-US" sz="1100" b="0">
                        <a:solidFill>
                          <a:srgbClr val="000000"/>
                        </a:solidFill>
                        <a:latin typeface="宋体" panose="02010600030101010101" pitchFamily="2" charset="-122"/>
                      </a:endParaRPr>
                    </a:p>
                  </a:txBody>
                  <a:tcPr marL="12700" marR="12700" marT="12700" anchor="ct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对采集的定点医院2019年至2021年三年历史数据进行清洗、分析。</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2022年6月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050">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第一轮分组讨论</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根据数据分析结果确定核心病组、综合性病组的界值，根据国家1.0版目录库建立本地DIP目录库。</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2022年6月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vMerge="1">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第二轮分组讨论</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基于第一轮讨论结果的基础上，通过数据测算对偏离值较大的病种开展第二轮讨论。</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2022年7月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498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测算分析</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通过测算历史数据，确定医院系数、病种权重，配合确定病组分值的算法，差异系数、配合确定极高值、极低值界值及处理办法。</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2022年8月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673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模拟测算</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基于历史数据计算分值单价，进行医疗机构盈亏情况模拟测算，出具评审测算报告。</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dirty="0">
                          <a:solidFill>
                            <a:srgbClr val="000000"/>
                          </a:solidFill>
                          <a:latin typeface="Arial" panose="020B0604020202020204" pitchFamily="34" charset="0"/>
                          <a:ea typeface="宋体" panose="02010600030101010101" pitchFamily="2" charset="-122"/>
                        </a:rPr>
                        <a:t>2022年8月</a:t>
                      </a:r>
                      <a:endParaRPr lang="en-US" altLang="en-US" sz="11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2" name="图片 1"/>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687378" y="1495425"/>
            <a:ext cx="5505450" cy="53911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4658" y="6414480"/>
            <a:ext cx="12200774" cy="435138"/>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4"/>
          <p:cNvSpPr txBox="1"/>
          <p:nvPr/>
        </p:nvSpPr>
        <p:spPr>
          <a:xfrm>
            <a:off x="5688013" y="1520825"/>
            <a:ext cx="4218305" cy="46037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en-US" altLang="zh-CN">
                <a:latin typeface="微软雅黑" panose="020B0503020204020204" pitchFamily="34" charset="-122"/>
                <a:ea typeface="微软雅黑" panose="020B0503020204020204" pitchFamily="34" charset="-122"/>
              </a:rPr>
              <a:t>PART 01    </a:t>
            </a:r>
            <a:r>
              <a:rPr lang="zh-CN" altLang="en-US" sz="2400" b="1">
                <a:latin typeface="微软雅黑" panose="020B0503020204020204" pitchFamily="34" charset="-122"/>
                <a:ea typeface="微软雅黑" panose="020B0503020204020204" pitchFamily="34" charset="-122"/>
              </a:rPr>
              <a:t>DlP概述</a:t>
            </a:r>
            <a:endParaRPr lang="zh-CN" altLang="en-US" sz="2400" b="1">
              <a:latin typeface="微软雅黑" panose="020B0503020204020204" pitchFamily="34" charset="-122"/>
              <a:ea typeface="微软雅黑" panose="020B0503020204020204" pitchFamily="34" charset="-122"/>
            </a:endParaRPr>
          </a:p>
        </p:txBody>
      </p:sp>
      <p:sp>
        <p:nvSpPr>
          <p:cNvPr id="18" name="TextBox 59"/>
          <p:cNvSpPr txBox="1">
            <a:spLocks noChangeArrowheads="1"/>
          </p:cNvSpPr>
          <p:nvPr/>
        </p:nvSpPr>
        <p:spPr bwMode="auto">
          <a:xfrm flipH="1">
            <a:off x="1304117" y="2503662"/>
            <a:ext cx="3187488" cy="1445260"/>
          </a:xfrm>
          <a:prstGeom prst="rect">
            <a:avLst/>
          </a:prstGeom>
          <a:noFill/>
          <a:ln>
            <a:noFill/>
          </a:ln>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r" defTabSz="685800">
              <a:defRPr/>
            </a:pPr>
            <a:r>
              <a:rPr lang="zh-CN" altLang="en-US" sz="6000" b="1" kern="0">
                <a:solidFill>
                  <a:schemeClr val="accent1"/>
                </a:solidFill>
                <a:latin typeface="微软雅黑" panose="020B0503020204020204" pitchFamily="34" charset="-122"/>
                <a:ea typeface="微软雅黑" panose="020B0503020204020204" pitchFamily="34" charset="-122"/>
              </a:rPr>
              <a:t>目录</a:t>
            </a:r>
            <a:endParaRPr lang="en-US" altLang="zh-CN" sz="6000" b="1" kern="0">
              <a:solidFill>
                <a:schemeClr val="accent1"/>
              </a:solidFill>
              <a:latin typeface="微软雅黑" panose="020B0503020204020204" pitchFamily="34" charset="-122"/>
              <a:ea typeface="微软雅黑" panose="020B0503020204020204" pitchFamily="34" charset="-122"/>
            </a:endParaRPr>
          </a:p>
          <a:p>
            <a:pPr algn="r" defTabSz="685800">
              <a:defRPr/>
            </a:pPr>
            <a:r>
              <a:rPr lang="en-US" altLang="ko-KR" sz="2800" b="1" kern="0">
                <a:solidFill>
                  <a:schemeClr val="accent1"/>
                </a:solidFill>
                <a:latin typeface="微软雅黑" panose="020B0503020204020204" pitchFamily="34" charset="-122"/>
                <a:ea typeface="微软雅黑" panose="020B0503020204020204" pitchFamily="34" charset="-122"/>
              </a:rPr>
              <a:t>CONTENTS</a:t>
            </a:r>
            <a:endParaRPr lang="en-US" altLang="ko-KR" sz="2000" kern="0">
              <a:solidFill>
                <a:schemeClr val="accent1"/>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2737329" y="2465290"/>
            <a:ext cx="1844878" cy="533973"/>
          </a:xfrm>
          <a:custGeom>
            <a:avLst/>
            <a:gdLst>
              <a:gd name="connsiteX0" fmla="*/ 0 w 1682088"/>
              <a:gd name="connsiteY0" fmla="*/ 519125 h 519125"/>
              <a:gd name="connsiteX1" fmla="*/ 0 w 1682088"/>
              <a:gd name="connsiteY1" fmla="*/ 0 h 519125"/>
              <a:gd name="connsiteX2" fmla="*/ 1682088 w 1682088"/>
              <a:gd name="connsiteY2" fmla="*/ 0 h 519125"/>
              <a:gd name="connsiteX3" fmla="*/ 1682088 w 1682088"/>
              <a:gd name="connsiteY3" fmla="*/ 519125 h 519125"/>
              <a:gd name="connsiteX4" fmla="*/ 91440 w 1682088"/>
              <a:gd name="connsiteY4" fmla="*/ 610565 h 610565"/>
            </a:gdLst>
            <a:ahLst/>
            <a:cxnLst>
              <a:cxn ang="0">
                <a:pos x="connsiteX0" y="connsiteY0"/>
              </a:cxn>
              <a:cxn ang="0">
                <a:pos x="connsiteX1" y="connsiteY1"/>
              </a:cxn>
              <a:cxn ang="0">
                <a:pos x="connsiteX2" y="connsiteY2"/>
              </a:cxn>
              <a:cxn ang="0">
                <a:pos x="connsiteX3" y="connsiteY3"/>
              </a:cxn>
            </a:cxnLst>
            <a:rect l="l" t="t" r="r" b="b"/>
            <a:pathLst>
              <a:path w="1682088" h="519125">
                <a:moveTo>
                  <a:pt x="0" y="519125"/>
                </a:moveTo>
                <a:lnTo>
                  <a:pt x="0" y="0"/>
                </a:lnTo>
                <a:lnTo>
                  <a:pt x="1682088" y="0"/>
                </a:lnTo>
                <a:lnTo>
                  <a:pt x="1682088" y="5191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34"/>
          <p:cNvSpPr/>
          <p:nvPr/>
        </p:nvSpPr>
        <p:spPr>
          <a:xfrm>
            <a:off x="2047223" y="2795653"/>
            <a:ext cx="2301516" cy="1478452"/>
          </a:xfrm>
          <a:custGeom>
            <a:avLst/>
            <a:gdLst>
              <a:gd name="connsiteX0" fmla="*/ 2463662 w 2463662"/>
              <a:gd name="connsiteY0" fmla="*/ 1105159 h 1478645"/>
              <a:gd name="connsiteX1" fmla="*/ 2463662 w 2463662"/>
              <a:gd name="connsiteY1" fmla="*/ 1478645 h 1478645"/>
              <a:gd name="connsiteX2" fmla="*/ 0 w 2463662"/>
              <a:gd name="connsiteY2" fmla="*/ 1478645 h 1478645"/>
              <a:gd name="connsiteX3" fmla="*/ 0 w 2463662"/>
              <a:gd name="connsiteY3" fmla="*/ 0 h 1478645"/>
              <a:gd name="connsiteX4" fmla="*/ 877819 w 2463662"/>
              <a:gd name="connsiteY4" fmla="*/ 0 h 1478645"/>
              <a:gd name="connsiteX5" fmla="*/ 877819 w 2463662"/>
              <a:gd name="connsiteY5" fmla="*/ 0 h 1478645"/>
              <a:gd name="connsiteX6" fmla="*/ 969259 w 2463662"/>
              <a:gd name="connsiteY6" fmla="*/ 1196599 h 147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任意多边形 37"/>
          <p:cNvSpPr/>
          <p:nvPr/>
        </p:nvSpPr>
        <p:spPr>
          <a:xfrm>
            <a:off x="7704773" y="1506855"/>
            <a:ext cx="3488055" cy="539115"/>
          </a:xfrm>
          <a:custGeom>
            <a:avLst/>
            <a:gdLst>
              <a:gd name="connsiteX0" fmla="*/ 2463662 w 2463662"/>
              <a:gd name="connsiteY0" fmla="*/ 0 h 373486"/>
              <a:gd name="connsiteX1" fmla="*/ 2463662 w 2463662"/>
              <a:gd name="connsiteY1" fmla="*/ 373486 h 373486"/>
              <a:gd name="connsiteX2" fmla="*/ 0 w 2463662"/>
              <a:gd name="connsiteY2" fmla="*/ 373486 h 373486"/>
              <a:gd name="connsiteX3" fmla="*/ 0 w 2463662"/>
              <a:gd name="connsiteY3" fmla="*/ 0 h 1478645"/>
              <a:gd name="connsiteX4" fmla="*/ 877819 w 2463662"/>
              <a:gd name="connsiteY4" fmla="*/ 0 h 1478645"/>
              <a:gd name="connsiteX5" fmla="*/ 877819 w 2463662"/>
              <a:gd name="connsiteY5" fmla="*/ 0 h 1478645"/>
              <a:gd name="connsiteX6" fmla="*/ 969259 w 2463662"/>
              <a:gd name="connsiteY6" fmla="*/ 1196599 h 1478645"/>
            </a:gdLst>
            <a:ahLst/>
            <a:cxnLst>
              <a:cxn ang="0">
                <a:pos x="connsiteX0" y="connsiteY0"/>
              </a:cxn>
              <a:cxn ang="0">
                <a:pos x="connsiteX1" y="connsiteY1"/>
              </a:cxn>
              <a:cxn ang="0">
                <a:pos x="connsiteX2" y="connsiteY2"/>
              </a:cxn>
            </a:cxnLst>
            <a:rect l="l" t="t" r="r" b="b"/>
            <a:pathLst>
              <a:path w="2463662" h="373486">
                <a:moveTo>
                  <a:pt x="2463662" y="0"/>
                </a:moveTo>
                <a:lnTo>
                  <a:pt x="2463662" y="373486"/>
                </a:lnTo>
                <a:lnTo>
                  <a:pt x="0" y="373486"/>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矩形 42"/>
          <p:cNvSpPr/>
          <p:nvPr/>
        </p:nvSpPr>
        <p:spPr>
          <a:xfrm>
            <a:off x="5650548" y="2579370"/>
            <a:ext cx="5542915" cy="53911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64"/>
          <p:cNvSpPr txBox="1"/>
          <p:nvPr/>
        </p:nvSpPr>
        <p:spPr>
          <a:xfrm>
            <a:off x="5745798" y="2600960"/>
            <a:ext cx="4537075" cy="46037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en-US" altLang="zh-CN">
                <a:latin typeface="微软雅黑" panose="020B0503020204020204" pitchFamily="34" charset="-122"/>
                <a:ea typeface="微软雅黑" panose="020B0503020204020204" pitchFamily="34" charset="-122"/>
              </a:rPr>
              <a:t>PART 02   </a:t>
            </a:r>
            <a:r>
              <a:rPr lang="zh-CN" altLang="en-US" sz="2400" b="1">
                <a:latin typeface="微软雅黑" panose="020B0503020204020204" pitchFamily="34" charset="-122"/>
                <a:ea typeface="微软雅黑" panose="020B0503020204020204" pitchFamily="34" charset="-122"/>
              </a:rPr>
              <a:t>DlP政策历程</a:t>
            </a:r>
            <a:endParaRPr lang="zh-CN" altLang="en-US" sz="2400" b="1">
              <a:latin typeface="微软雅黑" panose="020B0503020204020204" pitchFamily="34" charset="-122"/>
              <a:ea typeface="微软雅黑" panose="020B0503020204020204" pitchFamily="34" charset="-122"/>
            </a:endParaRPr>
          </a:p>
        </p:txBody>
      </p:sp>
      <p:sp>
        <p:nvSpPr>
          <p:cNvPr id="45" name="任意多边形 44"/>
          <p:cNvSpPr/>
          <p:nvPr/>
        </p:nvSpPr>
        <p:spPr>
          <a:xfrm>
            <a:off x="7704773" y="2591435"/>
            <a:ext cx="3516630" cy="539115"/>
          </a:xfrm>
          <a:custGeom>
            <a:avLst/>
            <a:gdLst>
              <a:gd name="connsiteX0" fmla="*/ 2463662 w 2463662"/>
              <a:gd name="connsiteY0" fmla="*/ 0 h 373486"/>
              <a:gd name="connsiteX1" fmla="*/ 2463662 w 2463662"/>
              <a:gd name="connsiteY1" fmla="*/ 373486 h 373486"/>
              <a:gd name="connsiteX2" fmla="*/ 0 w 2463662"/>
              <a:gd name="connsiteY2" fmla="*/ 373486 h 373486"/>
              <a:gd name="connsiteX3" fmla="*/ 0 w 2463662"/>
              <a:gd name="connsiteY3" fmla="*/ 0 h 1478645"/>
              <a:gd name="connsiteX4" fmla="*/ 877819 w 2463662"/>
              <a:gd name="connsiteY4" fmla="*/ 0 h 1478645"/>
              <a:gd name="connsiteX5" fmla="*/ 877819 w 2463662"/>
              <a:gd name="connsiteY5" fmla="*/ 0 h 1478645"/>
              <a:gd name="connsiteX6" fmla="*/ 969259 w 2463662"/>
              <a:gd name="connsiteY6" fmla="*/ 1196599 h 1478645"/>
            </a:gdLst>
            <a:ahLst/>
            <a:cxnLst>
              <a:cxn ang="0">
                <a:pos x="connsiteX0" y="connsiteY0"/>
              </a:cxn>
              <a:cxn ang="0">
                <a:pos x="connsiteX1" y="connsiteY1"/>
              </a:cxn>
              <a:cxn ang="0">
                <a:pos x="connsiteX2" y="connsiteY2"/>
              </a:cxn>
            </a:cxnLst>
            <a:rect l="l" t="t" r="r" b="b"/>
            <a:pathLst>
              <a:path w="2463662" h="373486">
                <a:moveTo>
                  <a:pt x="2463662" y="0"/>
                </a:moveTo>
                <a:lnTo>
                  <a:pt x="2463662" y="373486"/>
                </a:lnTo>
                <a:lnTo>
                  <a:pt x="0" y="373486"/>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矩形 46"/>
          <p:cNvSpPr/>
          <p:nvPr/>
        </p:nvSpPr>
        <p:spPr>
          <a:xfrm>
            <a:off x="5650548" y="3663315"/>
            <a:ext cx="5612130" cy="53911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64"/>
          <p:cNvSpPr txBox="1"/>
          <p:nvPr/>
        </p:nvSpPr>
        <p:spPr>
          <a:xfrm>
            <a:off x="5688013" y="3681095"/>
            <a:ext cx="5504815" cy="46037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en-US" altLang="zh-CN">
                <a:latin typeface="微软雅黑" panose="020B0503020204020204" pitchFamily="34" charset="-122"/>
                <a:ea typeface="微软雅黑" panose="020B0503020204020204" pitchFamily="34" charset="-122"/>
              </a:rPr>
              <a:t>PART 03   </a:t>
            </a:r>
            <a:r>
              <a:rPr lang="zh-CN" altLang="en-US" sz="2400" b="1">
                <a:latin typeface="微软雅黑" panose="020B0503020204020204" pitchFamily="34" charset="-122"/>
                <a:ea typeface="微软雅黑" panose="020B0503020204020204" pitchFamily="34" charset="-122"/>
              </a:rPr>
              <a:t>DlP工作内容介绍</a:t>
            </a:r>
            <a:endParaRPr lang="zh-CN" altLang="en-US" sz="2400" b="1">
              <a:latin typeface="微软雅黑" panose="020B0503020204020204" pitchFamily="34" charset="-122"/>
              <a:ea typeface="微软雅黑" panose="020B0503020204020204" pitchFamily="34" charset="-122"/>
            </a:endParaRPr>
          </a:p>
        </p:txBody>
      </p:sp>
      <p:sp>
        <p:nvSpPr>
          <p:cNvPr id="49" name="任意多边形 48"/>
          <p:cNvSpPr/>
          <p:nvPr/>
        </p:nvSpPr>
        <p:spPr>
          <a:xfrm>
            <a:off x="7704773" y="3671570"/>
            <a:ext cx="3558540" cy="539115"/>
          </a:xfrm>
          <a:custGeom>
            <a:avLst/>
            <a:gdLst>
              <a:gd name="connsiteX0" fmla="*/ 2463662 w 2463662"/>
              <a:gd name="connsiteY0" fmla="*/ 0 h 373486"/>
              <a:gd name="connsiteX1" fmla="*/ 2463662 w 2463662"/>
              <a:gd name="connsiteY1" fmla="*/ 373486 h 373486"/>
              <a:gd name="connsiteX2" fmla="*/ 0 w 2463662"/>
              <a:gd name="connsiteY2" fmla="*/ 373486 h 373486"/>
              <a:gd name="connsiteX3" fmla="*/ 0 w 2463662"/>
              <a:gd name="connsiteY3" fmla="*/ 0 h 1478645"/>
              <a:gd name="connsiteX4" fmla="*/ 877819 w 2463662"/>
              <a:gd name="connsiteY4" fmla="*/ 0 h 1478645"/>
              <a:gd name="connsiteX5" fmla="*/ 877819 w 2463662"/>
              <a:gd name="connsiteY5" fmla="*/ 0 h 1478645"/>
              <a:gd name="connsiteX6" fmla="*/ 969259 w 2463662"/>
              <a:gd name="connsiteY6" fmla="*/ 1196599 h 1478645"/>
            </a:gdLst>
            <a:ahLst/>
            <a:cxnLst>
              <a:cxn ang="0">
                <a:pos x="connsiteX0" y="connsiteY0"/>
              </a:cxn>
              <a:cxn ang="0">
                <a:pos x="connsiteX1" y="connsiteY1"/>
              </a:cxn>
              <a:cxn ang="0">
                <a:pos x="connsiteX2" y="connsiteY2"/>
              </a:cxn>
            </a:cxnLst>
            <a:rect l="l" t="t" r="r" b="b"/>
            <a:pathLst>
              <a:path w="2463662" h="373486">
                <a:moveTo>
                  <a:pt x="2463662" y="0"/>
                </a:moveTo>
                <a:lnTo>
                  <a:pt x="2463662" y="373486"/>
                </a:lnTo>
                <a:lnTo>
                  <a:pt x="0" y="373486"/>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1" name="矩形 50"/>
          <p:cNvSpPr/>
          <p:nvPr/>
        </p:nvSpPr>
        <p:spPr>
          <a:xfrm>
            <a:off x="5582603" y="4735195"/>
            <a:ext cx="5680075" cy="53911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64"/>
          <p:cNvSpPr txBox="1"/>
          <p:nvPr/>
        </p:nvSpPr>
        <p:spPr>
          <a:xfrm>
            <a:off x="5650548" y="4761230"/>
            <a:ext cx="5698490" cy="46037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fontAlgn="ctr"/>
            <a:r>
              <a:rPr lang="en-US" altLang="zh-CN">
                <a:latin typeface="微软雅黑" panose="020B0503020204020204" pitchFamily="34" charset="-122"/>
                <a:ea typeface="微软雅黑" panose="020B0503020204020204" pitchFamily="34" charset="-122"/>
              </a:rPr>
              <a:t>PART 04    </a:t>
            </a:r>
            <a:r>
              <a:rPr lang="zh-CN" altLang="en-US" sz="2400" b="1">
                <a:latin typeface="微软雅黑" panose="020B0503020204020204" pitchFamily="34" charset="-122"/>
                <a:ea typeface="微软雅黑" panose="020B0503020204020204" pitchFamily="34" charset="-122"/>
              </a:rPr>
              <a:t>我院如何做好DlP付费改革工作</a:t>
            </a:r>
            <a:endParaRPr lang="zh-CN" altLang="en-US" sz="2400" b="1">
              <a:latin typeface="微软雅黑" panose="020B0503020204020204" pitchFamily="34" charset="-122"/>
              <a:ea typeface="微软雅黑" panose="020B0503020204020204" pitchFamily="34" charset="-122"/>
            </a:endParaRPr>
          </a:p>
        </p:txBody>
      </p:sp>
      <p:sp>
        <p:nvSpPr>
          <p:cNvPr id="53" name="任意多边形 52"/>
          <p:cNvSpPr/>
          <p:nvPr/>
        </p:nvSpPr>
        <p:spPr>
          <a:xfrm>
            <a:off x="7704773" y="4751705"/>
            <a:ext cx="3557905" cy="539115"/>
          </a:xfrm>
          <a:custGeom>
            <a:avLst/>
            <a:gdLst>
              <a:gd name="connsiteX0" fmla="*/ 2463662 w 2463662"/>
              <a:gd name="connsiteY0" fmla="*/ 0 h 373486"/>
              <a:gd name="connsiteX1" fmla="*/ 2463662 w 2463662"/>
              <a:gd name="connsiteY1" fmla="*/ 373486 h 373486"/>
              <a:gd name="connsiteX2" fmla="*/ 0 w 2463662"/>
              <a:gd name="connsiteY2" fmla="*/ 373486 h 373486"/>
              <a:gd name="connsiteX3" fmla="*/ 0 w 2463662"/>
              <a:gd name="connsiteY3" fmla="*/ 0 h 1478645"/>
              <a:gd name="connsiteX4" fmla="*/ 877819 w 2463662"/>
              <a:gd name="connsiteY4" fmla="*/ 0 h 1478645"/>
              <a:gd name="connsiteX5" fmla="*/ 877819 w 2463662"/>
              <a:gd name="connsiteY5" fmla="*/ 0 h 1478645"/>
              <a:gd name="connsiteX6" fmla="*/ 969259 w 2463662"/>
              <a:gd name="connsiteY6" fmla="*/ 1196599 h 1478645"/>
            </a:gdLst>
            <a:ahLst/>
            <a:cxnLst>
              <a:cxn ang="0">
                <a:pos x="connsiteX0" y="connsiteY0"/>
              </a:cxn>
              <a:cxn ang="0">
                <a:pos x="connsiteX1" y="connsiteY1"/>
              </a:cxn>
              <a:cxn ang="0">
                <a:pos x="connsiteX2" y="connsiteY2"/>
              </a:cxn>
            </a:cxnLst>
            <a:rect l="l" t="t" r="r" b="b"/>
            <a:pathLst>
              <a:path w="2463662" h="373486">
                <a:moveTo>
                  <a:pt x="2463662" y="0"/>
                </a:moveTo>
                <a:lnTo>
                  <a:pt x="2463662" y="373486"/>
                </a:lnTo>
                <a:lnTo>
                  <a:pt x="0" y="373486"/>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7" name="图片 6"/>
          <p:cNvPicPr>
            <a:picLocks noChangeAspect="1"/>
          </p:cNvPicPr>
          <p:nvPr/>
        </p:nvPicPr>
        <p:blipFill>
          <a:blip r:embed="rId1"/>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350" fill="hold"/>
                                        <p:tgtEl>
                                          <p:spTgt spid="27"/>
                                        </p:tgtEl>
                                        <p:attrNameLst>
                                          <p:attrName>ppt_w</p:attrName>
                                        </p:attrNameLst>
                                      </p:cBhvr>
                                      <p:tavLst>
                                        <p:tav tm="0">
                                          <p:val>
                                            <p:fltVal val="0"/>
                                          </p:val>
                                        </p:tav>
                                        <p:tav tm="100000">
                                          <p:val>
                                            <p:strVal val="#ppt_w"/>
                                          </p:val>
                                        </p:tav>
                                      </p:tavLst>
                                    </p:anim>
                                    <p:anim calcmode="lin" valueType="num">
                                      <p:cBhvr>
                                        <p:cTn id="8" dur="350" fill="hold"/>
                                        <p:tgtEl>
                                          <p:spTgt spid="27"/>
                                        </p:tgtEl>
                                        <p:attrNameLst>
                                          <p:attrName>ppt_h</p:attrName>
                                        </p:attrNameLst>
                                      </p:cBhvr>
                                      <p:tavLst>
                                        <p:tav tm="0">
                                          <p:val>
                                            <p:fltVal val="0"/>
                                          </p:val>
                                        </p:tav>
                                        <p:tav tm="100000">
                                          <p:val>
                                            <p:strVal val="#ppt_h"/>
                                          </p:val>
                                        </p:tav>
                                      </p:tavLst>
                                    </p:anim>
                                    <p:anim calcmode="lin" valueType="num">
                                      <p:cBhvr>
                                        <p:cTn id="9" dur="350" fill="hold"/>
                                        <p:tgtEl>
                                          <p:spTgt spid="27"/>
                                        </p:tgtEl>
                                        <p:attrNameLst>
                                          <p:attrName>style.rotation</p:attrName>
                                        </p:attrNameLst>
                                      </p:cBhvr>
                                      <p:tavLst>
                                        <p:tav tm="0">
                                          <p:val>
                                            <p:fltVal val="360"/>
                                          </p:val>
                                        </p:tav>
                                        <p:tav tm="100000">
                                          <p:val>
                                            <p:fltVal val="0"/>
                                          </p:val>
                                        </p:tav>
                                      </p:tavLst>
                                    </p:anim>
                                    <p:animEffect transition="in" filter="fade">
                                      <p:cBhvr>
                                        <p:cTn id="10" dur="350"/>
                                        <p:tgtEl>
                                          <p:spTgt spid="2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35"/>
                                        </p:tgtEl>
                                        <p:attrNameLst>
                                          <p:attrName>style.visibility</p:attrName>
                                        </p:attrNameLst>
                                      </p:cBhvr>
                                      <p:to>
                                        <p:strVal val="visible"/>
                                      </p:to>
                                    </p:set>
                                    <p:anim calcmode="lin" valueType="num">
                                      <p:cBhvr>
                                        <p:cTn id="13" dur="350" fill="hold"/>
                                        <p:tgtEl>
                                          <p:spTgt spid="35"/>
                                        </p:tgtEl>
                                        <p:attrNameLst>
                                          <p:attrName>ppt_w</p:attrName>
                                        </p:attrNameLst>
                                      </p:cBhvr>
                                      <p:tavLst>
                                        <p:tav tm="0">
                                          <p:val>
                                            <p:strVal val="4*#ppt_w"/>
                                          </p:val>
                                        </p:tav>
                                        <p:tav tm="100000">
                                          <p:val>
                                            <p:strVal val="#ppt_w"/>
                                          </p:val>
                                        </p:tav>
                                      </p:tavLst>
                                    </p:anim>
                                    <p:anim calcmode="lin" valueType="num">
                                      <p:cBhvr>
                                        <p:cTn id="14" dur="350" fill="hold"/>
                                        <p:tgtEl>
                                          <p:spTgt spid="35"/>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000"/>
                            </p:stCondLst>
                            <p:childTnLst>
                              <p:par>
                                <p:cTn id="29" presetID="18" presetClass="entr" presetSubtype="12"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strips(downLeft)">
                                      <p:cBhvr>
                                        <p:cTn id="31" dur="400"/>
                                        <p:tgtEl>
                                          <p:spTgt spid="38"/>
                                        </p:tgtEl>
                                      </p:cBhvr>
                                    </p:animEffect>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1+#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par>
                          <p:cTn id="41" fill="hold">
                            <p:stCondLst>
                              <p:cond delay="3500"/>
                            </p:stCondLst>
                            <p:childTnLst>
                              <p:par>
                                <p:cTn id="42" presetID="18" presetClass="entr" presetSubtype="12"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strips(downLeft)">
                                      <p:cBhvr>
                                        <p:cTn id="44" dur="400"/>
                                        <p:tgtEl>
                                          <p:spTgt spid="45"/>
                                        </p:tgtEl>
                                      </p:cBhvr>
                                    </p:animEffect>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1+#ppt_w/2"/>
                                          </p:val>
                                        </p:tav>
                                        <p:tav tm="100000">
                                          <p:val>
                                            <p:strVal val="#ppt_x"/>
                                          </p:val>
                                        </p:tav>
                                      </p:tavLst>
                                    </p:anim>
                                    <p:anim calcmode="lin" valueType="num">
                                      <p:cBhvr additive="base">
                                        <p:cTn id="49" dur="500" fill="hold"/>
                                        <p:tgtEl>
                                          <p:spTgt spid="47"/>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par>
                          <p:cTn id="54" fill="hold">
                            <p:stCondLst>
                              <p:cond delay="5000"/>
                            </p:stCondLst>
                            <p:childTnLst>
                              <p:par>
                                <p:cTn id="55" presetID="18" presetClass="entr" presetSubtype="12"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strips(downLeft)">
                                      <p:cBhvr>
                                        <p:cTn id="57" dur="400"/>
                                        <p:tgtEl>
                                          <p:spTgt spid="49"/>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1+#ppt_w/2"/>
                                          </p:val>
                                        </p:tav>
                                        <p:tav tm="100000">
                                          <p:val>
                                            <p:strVal val="#ppt_x"/>
                                          </p:val>
                                        </p:tav>
                                      </p:tavLst>
                                    </p:anim>
                                    <p:anim calcmode="lin" valueType="num">
                                      <p:cBhvr additive="base">
                                        <p:cTn id="62" dur="5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left)">
                                      <p:cBhvr>
                                        <p:cTn id="66" dur="500"/>
                                        <p:tgtEl>
                                          <p:spTgt spid="52"/>
                                        </p:tgtEl>
                                      </p:cBhvr>
                                    </p:animEffect>
                                  </p:childTnLst>
                                </p:cTn>
                              </p:par>
                            </p:childTnLst>
                          </p:cTn>
                        </p:par>
                        <p:par>
                          <p:cTn id="67" fill="hold">
                            <p:stCondLst>
                              <p:cond delay="6500"/>
                            </p:stCondLst>
                            <p:childTnLst>
                              <p:par>
                                <p:cTn id="68" presetID="18" presetClass="entr" presetSubtype="12"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strips(downLeft)">
                                      <p:cBhvr>
                                        <p:cTn id="70"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2" grpId="0"/>
      <p:bldP spid="18" grpId="0"/>
      <p:bldP spid="27" grpId="0" bldLvl="0" animBg="1"/>
      <p:bldP spid="35" grpId="0" bldLvl="0" animBg="1"/>
      <p:bldP spid="38" grpId="0" bldLvl="0" animBg="1"/>
      <p:bldP spid="43" grpId="0" bldLvl="0" animBg="1"/>
      <p:bldP spid="44" grpId="0"/>
      <p:bldP spid="45" grpId="0" bldLvl="0" animBg="1"/>
      <p:bldP spid="47" grpId="0" bldLvl="0" animBg="1"/>
      <p:bldP spid="48" grpId="0"/>
      <p:bldP spid="49" grpId="0" bldLvl="0" animBg="1"/>
      <p:bldP spid="51" grpId="0" bldLvl="0" animBg="1"/>
      <p:bldP spid="52" grpId="0"/>
      <p:bldP spid="5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20713" y="531696"/>
            <a:ext cx="8379142" cy="584775"/>
          </a:xfrm>
          <a:prstGeom prst="rect">
            <a:avLst/>
          </a:prstGeom>
        </p:spPr>
        <p:txBody>
          <a:bodyPr/>
          <a:lstStyle>
            <a:defPPr>
              <a:defRPr lang="zh-CN"/>
            </a:defPPr>
            <a:lvl1pPr>
              <a:lnSpc>
                <a:spcPts val="4200"/>
              </a:lnSpc>
              <a:spcBef>
                <a:spcPct val="0"/>
              </a:spcBef>
              <a:defRPr sz="3200" b="1">
                <a:solidFill>
                  <a:schemeClr val="tx2"/>
                </a:solidFill>
                <a:latin typeface="+mj-lt"/>
                <a:ea typeface="+mj-ea"/>
                <a:cs typeface="+mj-cs"/>
              </a:defRPr>
            </a:lvl1pPr>
          </a:lstStyle>
          <a:p>
            <a:r>
              <a:rPr lang="en-US"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en-US" altLang="zh-CN"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总体计划时间表</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1"/>
            </p:custDataLst>
          </p:nvPr>
        </p:nvGraphicFramePr>
        <p:xfrm>
          <a:off x="124460" y="1317625"/>
          <a:ext cx="11931650" cy="5628640"/>
        </p:xfrm>
        <a:graphic>
          <a:graphicData uri="http://schemas.openxmlformats.org/drawingml/2006/table">
            <a:tbl>
              <a:tblPr firstRow="1" bandRow="1">
                <a:tableStyleId>{5C22544A-7EE6-4342-B048-85BDC9FD1C3A}</a:tableStyleId>
              </a:tblPr>
              <a:tblGrid>
                <a:gridCol w="1121410"/>
                <a:gridCol w="1666240"/>
                <a:gridCol w="7480935"/>
                <a:gridCol w="1663065"/>
              </a:tblGrid>
              <a:tr h="450215">
                <a:tc gridSpan="4">
                  <a:txBody>
                    <a:bodyPr/>
                    <a:lstStyle/>
                    <a:p>
                      <a:pPr indent="0" algn="ctr">
                        <a:buNone/>
                      </a:pPr>
                      <a:r>
                        <a:rPr lang="zh-CN" sz="1900" b="1">
                          <a:solidFill>
                            <a:srgbClr val="000000"/>
                          </a:solidFill>
                          <a:latin typeface="Arial" panose="020B0604020202020204" pitchFamily="34" charset="0"/>
                          <a:ea typeface="宋体" panose="02010600030101010101" pitchFamily="2" charset="-122"/>
                        </a:rPr>
                        <a:t>怀化市DIP改革工作推进任务清单</a:t>
                      </a:r>
                      <a:endParaRPr lang="en-US" altLang="en-US" sz="1900" b="1">
                        <a:solidFill>
                          <a:srgbClr val="000000"/>
                        </a:solidFill>
                        <a:latin typeface="宋体" panose="02010600030101010101" pitchFamily="2"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411480">
                <a:tc gridSpan="2">
                  <a:txBody>
                    <a:bodyPr/>
                    <a:lstStyle/>
                    <a:p>
                      <a:pPr indent="0" algn="ctr">
                        <a:buNone/>
                      </a:pPr>
                      <a:r>
                        <a:rPr lang="zh-CN" altLang="zh-CN" sz="1300" b="1">
                          <a:solidFill>
                            <a:srgbClr val="000000"/>
                          </a:solidFill>
                          <a:ea typeface="宋体" panose="02010600030101010101" pitchFamily="2" charset="-122"/>
                        </a:rPr>
                        <a:t>拟定任务</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300" b="1">
                          <a:solidFill>
                            <a:srgbClr val="000000"/>
                          </a:solidFill>
                          <a:latin typeface="Arial" panose="020B0604020202020204" pitchFamily="34" charset="0"/>
                          <a:ea typeface="宋体" panose="02010600030101010101" pitchFamily="2" charset="-122"/>
                        </a:rPr>
                        <a:t>任务详细描述</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a:txBody>
                    <a:bodyPr/>
                    <a:lstStyle/>
                    <a:p>
                      <a:pPr indent="0" algn="ctr">
                        <a:buNone/>
                      </a:pPr>
                      <a:r>
                        <a:rPr lang="zh-CN" sz="1300" b="1">
                          <a:solidFill>
                            <a:srgbClr val="000000"/>
                          </a:solidFill>
                          <a:latin typeface="Arial" panose="020B0604020202020204" pitchFamily="34" charset="0"/>
                          <a:ea typeface="宋体" panose="02010600030101010101" pitchFamily="2" charset="-122"/>
                        </a:rPr>
                        <a:t>推进时间</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r>
              <a:tr h="419735">
                <a:tc rowSpan="6">
                  <a:txBody>
                    <a:bodyPr/>
                    <a:lstStyle/>
                    <a:p>
                      <a:pPr indent="0" algn="ctr">
                        <a:buNone/>
                      </a:pPr>
                      <a:r>
                        <a:rPr lang="zh-CN" sz="1500" b="1">
                          <a:solidFill>
                            <a:srgbClr val="000000"/>
                          </a:solidFill>
                          <a:latin typeface="Arial" panose="020B0604020202020204" pitchFamily="34" charset="0"/>
                          <a:ea typeface="宋体" panose="02010600030101010101" pitchFamily="2" charset="-122"/>
                        </a:rPr>
                        <a:t>制定DIP政策配套体系</a:t>
                      </a:r>
                      <a:endParaRPr lang="en-US" altLang="en-US" sz="1500" b="1">
                        <a:solidFill>
                          <a:srgbClr val="000000"/>
                        </a:solidFill>
                        <a:latin typeface="宋体" panose="02010600030101010101" pitchFamily="2" charset="-122"/>
                      </a:endParaRPr>
                    </a:p>
                  </a:txBody>
                  <a:tcPr marL="12700" marR="12700" marT="12700" anchor="ct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结算办法</a:t>
                      </a:r>
                      <a:endParaRPr lang="en-US" altLang="en-US" sz="1100" b="0">
                        <a:solidFill>
                          <a:srgbClr val="000000"/>
                        </a:solidFill>
                        <a:latin typeface="宋体" panose="02010600030101010101" pitchFamily="2" charset="-122"/>
                      </a:endParaRPr>
                    </a:p>
                  </a:txBody>
                  <a:tcPr marL="12700" marR="12700" marT="12700" anchor="ct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100" b="0">
                          <a:solidFill>
                            <a:srgbClr val="000000"/>
                          </a:solidFill>
                          <a:latin typeface="Arial" panose="020B0604020202020204" pitchFamily="34" charset="0"/>
                          <a:ea typeface="宋体" panose="02010600030101010101" pitchFamily="2" charset="-122"/>
                        </a:rPr>
                        <a:t>  </a:t>
                      </a:r>
                      <a:r>
                        <a:rPr lang="zh-CN" sz="1100" b="0">
                          <a:solidFill>
                            <a:srgbClr val="000000"/>
                          </a:solidFill>
                          <a:latin typeface="Arial" panose="020B0604020202020204" pitchFamily="34" charset="0"/>
                          <a:ea typeface="宋体" panose="02010600030101010101" pitchFamily="2" charset="-122"/>
                        </a:rPr>
                        <a:t>制定《区域点数法总额预算和按病种分值付费工作结算办法》相关文件</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2022年7月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3545">
                <a:tc vMerge="1">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经办规程</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050" b="0">
                          <a:solidFill>
                            <a:srgbClr val="000000"/>
                          </a:solidFill>
                          <a:latin typeface="Arial" panose="020B0604020202020204" pitchFamily="34" charset="0"/>
                          <a:ea typeface="宋体" panose="02010600030101010101" pitchFamily="2" charset="-122"/>
                        </a:rPr>
                        <a:t>  </a:t>
                      </a:r>
                      <a:r>
                        <a:rPr lang="zh-CN" sz="1050" b="0">
                          <a:solidFill>
                            <a:srgbClr val="000000"/>
                          </a:solidFill>
                          <a:latin typeface="Arial" panose="020B0604020202020204" pitchFamily="34" charset="0"/>
                          <a:ea typeface="宋体" panose="02010600030101010101" pitchFamily="2" charset="-122"/>
                        </a:rPr>
                        <a:t>制定《区域点数法总额预算和按病种分值付费工作医疗保障经办管理规程》</a:t>
                      </a:r>
                      <a:endParaRPr lang="en-US" altLang="en-US" sz="105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2022年7月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07670">
                <a:tc vMerge="1">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服务协议</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100" b="0">
                          <a:solidFill>
                            <a:srgbClr val="000000"/>
                          </a:solidFill>
                          <a:latin typeface="Arial" panose="020B0604020202020204" pitchFamily="34" charset="0"/>
                          <a:ea typeface="宋体" panose="02010600030101010101" pitchFamily="2" charset="-122"/>
                        </a:rPr>
                        <a:t>  </a:t>
                      </a:r>
                      <a:r>
                        <a:rPr lang="zh-CN" sz="1100" b="0">
                          <a:solidFill>
                            <a:srgbClr val="000000"/>
                          </a:solidFill>
                          <a:latin typeface="Arial" panose="020B0604020202020204" pitchFamily="34" charset="0"/>
                          <a:ea typeface="宋体" panose="02010600030101010101" pitchFamily="2" charset="-122"/>
                        </a:rPr>
                        <a:t>制定《基本医疗保险定点医疗机构按病种分值付费（DIP）协议》文本</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2022年7月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4350">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基金监管</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100" b="0">
                          <a:solidFill>
                            <a:srgbClr val="000000"/>
                          </a:solidFill>
                          <a:latin typeface="Arial" panose="020B0604020202020204" pitchFamily="34" charset="0"/>
                          <a:ea typeface="宋体" panose="02010600030101010101" pitchFamily="2" charset="-122"/>
                        </a:rPr>
                        <a:t>  </a:t>
                      </a:r>
                      <a:r>
                        <a:rPr lang="zh-CN" sz="1100" b="0">
                          <a:solidFill>
                            <a:srgbClr val="000000"/>
                          </a:solidFill>
                          <a:latin typeface="Arial" panose="020B0604020202020204" pitchFamily="34" charset="0"/>
                          <a:ea typeface="宋体" panose="02010600030101010101" pitchFamily="2" charset="-122"/>
                        </a:rPr>
                        <a:t>制定《区域点数法总额预算和按病种分值付费工作年度监督管理办法》</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2022年7月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6090">
                <a:tc v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年度考核</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100" b="0">
                          <a:solidFill>
                            <a:srgbClr val="000000"/>
                          </a:solidFill>
                          <a:latin typeface="Arial" panose="020B0604020202020204" pitchFamily="34" charset="0"/>
                          <a:ea typeface="宋体" panose="02010600030101010101" pitchFamily="2" charset="-122"/>
                        </a:rPr>
                        <a:t>  </a:t>
                      </a:r>
                      <a:r>
                        <a:rPr lang="zh-CN" sz="1100" b="0">
                          <a:solidFill>
                            <a:srgbClr val="000000"/>
                          </a:solidFill>
                          <a:latin typeface="Arial" panose="020B0604020202020204" pitchFamily="34" charset="0"/>
                          <a:ea typeface="宋体" panose="02010600030101010101" pitchFamily="2" charset="-122"/>
                        </a:rPr>
                        <a:t>制定《区域点数法总额预算和按病种分值付费工作年度考核管理办法》</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2022年7月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1810">
                <a:tc vMerge="1">
                  <a:tcPr marL="12700" marR="12700" marT="12700" anchor="ct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配套文件</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100" b="0">
                          <a:solidFill>
                            <a:srgbClr val="000000"/>
                          </a:solidFill>
                          <a:latin typeface="Arial" panose="020B0604020202020204" pitchFamily="34" charset="0"/>
                          <a:ea typeface="宋体" panose="02010600030101010101" pitchFamily="2" charset="-122"/>
                        </a:rPr>
                        <a:t>  </a:t>
                      </a:r>
                      <a:r>
                        <a:rPr lang="zh-CN" sz="1100" b="0">
                          <a:solidFill>
                            <a:srgbClr val="000000"/>
                          </a:solidFill>
                          <a:latin typeface="Arial" panose="020B0604020202020204" pitchFamily="34" charset="0"/>
                          <a:ea typeface="宋体" panose="02010600030101010101" pitchFamily="2" charset="-122"/>
                        </a:rPr>
                        <a:t>其他相关DIP改革工作的配套文件</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2022年8月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7990">
                <a:tc rowSpan="4">
                  <a:txBody>
                    <a:bodyPr/>
                    <a:lstStyle/>
                    <a:p>
                      <a:pPr indent="0" algn="ctr">
                        <a:buNone/>
                      </a:pPr>
                      <a:r>
                        <a:rPr lang="zh-CN" sz="1500" b="1">
                          <a:solidFill>
                            <a:srgbClr val="000000"/>
                          </a:solidFill>
                          <a:latin typeface="Arial" panose="020B0604020202020204" pitchFamily="34" charset="0"/>
                          <a:ea typeface="宋体" panose="02010600030101010101" pitchFamily="2" charset="-122"/>
                        </a:rPr>
                        <a:t>培训会议</a:t>
                      </a:r>
                      <a:endParaRPr lang="en-US" altLang="en-US" sz="15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病案首页和编码规范</a:t>
                      </a:r>
                      <a:endParaRPr lang="en-US" altLang="en-US" sz="1100" b="0">
                        <a:solidFill>
                          <a:srgbClr val="000000"/>
                        </a:solidFill>
                        <a:latin typeface="宋体" panose="02010600030101010101" pitchFamily="2" charset="-122"/>
                      </a:endParaRPr>
                    </a:p>
                  </a:txBody>
                  <a:tcPr marL="12700" marR="12700" marT="12700" anchor="ct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100" b="0">
                          <a:solidFill>
                            <a:srgbClr val="000000"/>
                          </a:solidFill>
                          <a:latin typeface="Arial" panose="020B0604020202020204" pitchFamily="34" charset="0"/>
                          <a:ea typeface="宋体" panose="02010600030101010101" pitchFamily="2" charset="-122"/>
                        </a:rPr>
                        <a:t>  </a:t>
                      </a:r>
                      <a:r>
                        <a:rPr lang="zh-CN" sz="1100" b="0">
                          <a:solidFill>
                            <a:srgbClr val="000000"/>
                          </a:solidFill>
                          <a:latin typeface="Arial" panose="020B0604020202020204" pitchFamily="34" charset="0"/>
                          <a:ea typeface="宋体" panose="02010600030101010101" pitchFamily="2" charset="-122"/>
                        </a:rPr>
                        <a:t>医疗机构病案首页与国家医保版（《医疗保障疾病诊断分类及代码（ICD-10 医保 V1.0 版）、《医疗保障手术操作分类与编码（ICD-9-CM3 医保 V1.0 版））的匹配。</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2022年5月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43560">
                <a:tc vMerge="1">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病种分值系统操作</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100" b="0">
                          <a:solidFill>
                            <a:srgbClr val="000000"/>
                          </a:solidFill>
                          <a:latin typeface="Arial" panose="020B0604020202020204" pitchFamily="34" charset="0"/>
                          <a:ea typeface="宋体" panose="02010600030101010101" pitchFamily="2" charset="-122"/>
                        </a:rPr>
                        <a:t>  </a:t>
                      </a:r>
                      <a:r>
                        <a:rPr lang="zh-CN" sz="1100" b="0">
                          <a:solidFill>
                            <a:srgbClr val="000000"/>
                          </a:solidFill>
                          <a:latin typeface="Arial" panose="020B0604020202020204" pitchFamily="34" charset="0"/>
                          <a:ea typeface="宋体" panose="02010600030101010101" pitchFamily="2" charset="-122"/>
                        </a:rPr>
                        <a:t>DIP分值系统相关规则以及具体操作。</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2022年7月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863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经办培训</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100" b="0">
                          <a:solidFill>
                            <a:srgbClr val="000000"/>
                          </a:solidFill>
                          <a:latin typeface="Arial" panose="020B0604020202020204" pitchFamily="34" charset="0"/>
                          <a:ea typeface="宋体" panose="02010600030101010101" pitchFamily="2" charset="-122"/>
                        </a:rPr>
                        <a:t>  </a:t>
                      </a:r>
                      <a:r>
                        <a:rPr lang="zh-CN" sz="1100" b="0">
                          <a:solidFill>
                            <a:srgbClr val="000000"/>
                          </a:solidFill>
                          <a:latin typeface="Arial" panose="020B0604020202020204" pitchFamily="34" charset="0"/>
                          <a:ea typeface="宋体" panose="02010600030101010101" pitchFamily="2" charset="-122"/>
                        </a:rPr>
                        <a:t>DIP定点医院的分值计算，费用结算、清算、年度考核、监管等经办培训。</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2022年8月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4356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医疗监管</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zh-CN" sz="1100" b="0">
                          <a:solidFill>
                            <a:srgbClr val="000000"/>
                          </a:solidFill>
                          <a:latin typeface="Arial" panose="020B0604020202020204" pitchFamily="34" charset="0"/>
                          <a:ea typeface="宋体" panose="02010600030101010101" pitchFamily="2" charset="-122"/>
                        </a:rPr>
                        <a:t>  </a:t>
                      </a:r>
                      <a:r>
                        <a:rPr lang="zh-CN" sz="1100" b="0">
                          <a:solidFill>
                            <a:srgbClr val="000000"/>
                          </a:solidFill>
                          <a:latin typeface="Arial" panose="020B0604020202020204" pitchFamily="34" charset="0"/>
                          <a:ea typeface="宋体" panose="02010600030101010101" pitchFamily="2" charset="-122"/>
                        </a:rPr>
                        <a:t>DIP监管方式方法和相关考核体系培训。</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2022年8月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2" name="图片 1"/>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20713" y="531696"/>
            <a:ext cx="8379142" cy="584775"/>
          </a:xfrm>
          <a:prstGeom prst="rect">
            <a:avLst/>
          </a:prstGeom>
        </p:spPr>
        <p:txBody>
          <a:bodyPr>
            <a:scene3d>
              <a:camera prst="orthographicFront"/>
              <a:lightRig rig="threePt" dir="t"/>
            </a:scene3d>
          </a:bodyPr>
          <a:lstStyle>
            <a:defPPr>
              <a:defRPr lang="zh-CN"/>
            </a:defPPr>
            <a:lvl1pPr>
              <a:lnSpc>
                <a:spcPts val="4200"/>
              </a:lnSpc>
              <a:spcBef>
                <a:spcPct val="0"/>
              </a:spcBef>
              <a:defRPr sz="3200" b="1">
                <a:solidFill>
                  <a:schemeClr val="tx2"/>
                </a:solidFill>
                <a:latin typeface="+mj-lt"/>
                <a:ea typeface="+mj-ea"/>
                <a:cs typeface="+mj-cs"/>
              </a:defRPr>
            </a:lvl1pPr>
          </a:lstStyle>
          <a:p>
            <a:r>
              <a:rPr lang="en-US"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en-US" altLang="zh-CN"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zh-CN" altLang="en-US"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总体</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计划时间表</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1"/>
            </p:custDataLst>
          </p:nvPr>
        </p:nvGraphicFramePr>
        <p:xfrm>
          <a:off x="124460" y="1317625"/>
          <a:ext cx="11742420" cy="4136390"/>
        </p:xfrm>
        <a:graphic>
          <a:graphicData uri="http://schemas.openxmlformats.org/drawingml/2006/table">
            <a:tbl>
              <a:tblPr firstRow="1" bandRow="1">
                <a:tableStyleId>{5C22544A-7EE6-4342-B048-85BDC9FD1C3A}</a:tableStyleId>
              </a:tblPr>
              <a:tblGrid>
                <a:gridCol w="718820"/>
                <a:gridCol w="1035685"/>
                <a:gridCol w="2032000"/>
                <a:gridCol w="6544310"/>
                <a:gridCol w="1411605"/>
              </a:tblGrid>
              <a:tr h="560070">
                <a:tc>
                  <a:txBody>
                    <a:bodyPr/>
                    <a:lstStyle/>
                    <a:p>
                      <a:pPr indent="0" algn="ctr">
                        <a:buNone/>
                      </a:pPr>
                      <a:endParaRPr lang="en-US" altLang="en-US" sz="1900" b="1">
                        <a:solidFill>
                          <a:srgbClr val="000000"/>
                        </a:solidFill>
                        <a:latin typeface="宋体" panose="02010600030101010101" pitchFamily="2"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gridSpan="4">
                  <a:txBody>
                    <a:bodyPr/>
                    <a:lstStyle/>
                    <a:p>
                      <a:pPr indent="0" algn="ctr">
                        <a:buNone/>
                      </a:pPr>
                      <a:r>
                        <a:rPr lang="zh-CN" sz="1900" b="1">
                          <a:solidFill>
                            <a:srgbClr val="000000"/>
                          </a:solidFill>
                          <a:latin typeface="Arial" panose="020B0604020202020204" pitchFamily="34" charset="0"/>
                          <a:ea typeface="宋体" panose="02010600030101010101" pitchFamily="2" charset="-122"/>
                        </a:rPr>
                        <a:t>怀化市DIP改革工作推进任务清单</a:t>
                      </a:r>
                      <a:endParaRPr lang="en-US" altLang="en-US" sz="1900" b="1">
                        <a:solidFill>
                          <a:srgbClr val="000000"/>
                        </a:solidFill>
                        <a:latin typeface="宋体" panose="02010600030101010101" pitchFamily="2"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511810">
                <a:tc gridSpan="3">
                  <a:txBody>
                    <a:bodyPr/>
                    <a:lstStyle/>
                    <a:p>
                      <a:pPr indent="0" algn="ctr">
                        <a:buNone/>
                      </a:pPr>
                      <a:r>
                        <a:rPr lang="zh-CN" altLang="zh-CN" sz="1300" b="1">
                          <a:solidFill>
                            <a:srgbClr val="000000"/>
                          </a:solidFill>
                          <a:ea typeface="宋体" panose="02010600030101010101" pitchFamily="2" charset="-122"/>
                        </a:rPr>
                        <a:t>拟定任务</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h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300" b="1">
                          <a:solidFill>
                            <a:srgbClr val="000000"/>
                          </a:solidFill>
                          <a:latin typeface="Arial" panose="020B0604020202020204" pitchFamily="34" charset="0"/>
                          <a:ea typeface="宋体" panose="02010600030101010101" pitchFamily="2" charset="-122"/>
                        </a:rPr>
                        <a:t>任务详细描述</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c>
                  <a:txBody>
                    <a:bodyPr/>
                    <a:lstStyle/>
                    <a:p>
                      <a:pPr indent="0" algn="ctr">
                        <a:buNone/>
                      </a:pPr>
                      <a:r>
                        <a:rPr lang="zh-CN" sz="1300" b="1">
                          <a:solidFill>
                            <a:srgbClr val="000000"/>
                          </a:solidFill>
                          <a:latin typeface="Arial" panose="020B0604020202020204" pitchFamily="34" charset="0"/>
                          <a:ea typeface="宋体" panose="02010600030101010101" pitchFamily="2" charset="-122"/>
                        </a:rPr>
                        <a:t>推进时间</a:t>
                      </a:r>
                      <a:endParaRPr lang="en-US" altLang="en-US" sz="13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75000"/>
                      </a:schemeClr>
                    </a:solidFill>
                  </a:tcPr>
                </a:tc>
              </a:tr>
              <a:tr h="639445">
                <a:tc rowSpan="2" gridSpan="2">
                  <a:txBody>
                    <a:bodyPr/>
                    <a:lstStyle/>
                    <a:p>
                      <a:pPr indent="0" algn="ctr">
                        <a:buNone/>
                      </a:pPr>
                      <a:r>
                        <a:rPr lang="zh-CN" sz="1500" b="1">
                          <a:solidFill>
                            <a:srgbClr val="000000"/>
                          </a:solidFill>
                          <a:latin typeface="Arial" panose="020B0604020202020204" pitchFamily="34" charset="0"/>
                          <a:ea typeface="宋体" panose="02010600030101010101" pitchFamily="2" charset="-122"/>
                        </a:rPr>
                        <a:t>模拟运行</a:t>
                      </a:r>
                      <a:endParaRPr lang="en-US" altLang="en-US" sz="15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T w="6350" cap="flat" cmpd="sng" algn="ctr">
                      <a:solidFill>
                        <a:srgbClr val="000000"/>
                      </a:solidFill>
                      <a:prstDash val="solid"/>
                      <a:round/>
                      <a:headEnd type="none" w="med" len="med"/>
                      <a:tailEnd type="none" w="med" len="med"/>
                    </a:lnT>
                  </a:tcPr>
                </a:tc>
                <a:tc rowSpan="2" h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模拟支付</a:t>
                      </a:r>
                      <a:endParaRPr lang="en-US" altLang="en-US" sz="1100" b="0">
                        <a:solidFill>
                          <a:srgbClr val="000000"/>
                        </a:solidFill>
                        <a:latin typeface="宋体" panose="02010600030101010101" pitchFamily="2" charset="-122"/>
                      </a:endParaRPr>
                    </a:p>
                  </a:txBody>
                  <a:tcPr marL="12700" marR="12700" marT="12700" anchor="ct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模拟支付、模拟分组、模拟付费、模拟运行评估和支付方案优化。</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2022年8月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80390">
                <a:tc vMerge="1" gridSpan="2">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hMerge="1">
                  <a:tcPr>
                    <a:lnL w="6350" cap="flat" cmpd="sng">
                      <a:solidFill>
                        <a:srgbClr val="000000"/>
                      </a:solidFill>
                      <a:prstDash val="solid"/>
                      <a:headEnd type="none" w="med" len="med"/>
                      <a:tailEnd type="none" w="med" len="med"/>
                    </a:ln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优化调整</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根据模拟运行结果及时优化系统，调整各项支付系数。</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2022年9月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36270">
                <a:tc rowSpan="3" gridSpan="2">
                  <a:txBody>
                    <a:bodyPr/>
                    <a:lstStyle/>
                    <a:p>
                      <a:pPr indent="0" algn="ctr">
                        <a:buNone/>
                      </a:pPr>
                      <a:r>
                        <a:rPr lang="zh-CN" sz="1500" b="1">
                          <a:solidFill>
                            <a:srgbClr val="000000"/>
                          </a:solidFill>
                          <a:latin typeface="Arial" panose="020B0604020202020204" pitchFamily="34" charset="0"/>
                          <a:ea typeface="宋体" panose="02010600030101010101" pitchFamily="2" charset="-122"/>
                        </a:rPr>
                        <a:t>正式结算</a:t>
                      </a:r>
                      <a:endParaRPr lang="en-US" altLang="en-US" sz="1500" b="1">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rowSpan="3" hMerge="1">
                  <a:tcPr marL="12700" marR="12700" marT="12700" anchor="ct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拟定DIP服务协议</a:t>
                      </a:r>
                      <a:endParaRPr lang="en-US" altLang="en-US" sz="1100" b="0">
                        <a:solidFill>
                          <a:srgbClr val="000000"/>
                        </a:solidFill>
                        <a:latin typeface="宋体" panose="02010600030101010101" pitchFamily="2" charset="-122"/>
                      </a:endParaRPr>
                    </a:p>
                  </a:txBody>
                  <a:tcPr marL="12700" marR="12700" marT="12700" anchor="ct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拟定2023年服务协议各项指标。</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2022年10月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2130">
                <a:tc vMerge="1" gridSpan="2">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hMerge="1">
                  <a:tcPr marL="12700" marR="12700" marT="12700" anchor="ct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签订服务协议</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根据基金收支情况，确定2023年区域总额，签订服务协议。</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2022年12月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76275">
                <a:tc vMerge="1" gridSpan="2">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hMerge="1">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正式运行</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宋体" panose="02010600030101010101" pitchFamily="2" charset="-122"/>
                        </a:rPr>
                        <a:t>正式上线，进入实际付费阶段。</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2023年1月</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2" name="图片 1"/>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5787608" y="3627204"/>
            <a:ext cx="5262980" cy="701731"/>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100">
                <a:solidFill>
                  <a:schemeClr val="accent1"/>
                </a:solidFill>
                <a:latin typeface="Century Gothic" panose="020B0502020202020204" pitchFamily="34" charset="0"/>
              </a:rPr>
              <a:t>The user can demonstrate on a projector or computer or print the it into a film to be used in a wider fieldThe user can demonstrate on a projector or computer or print the it into a film to be used in a wider </a:t>
            </a:r>
            <a:r>
              <a:rPr lang="en-US" altLang="zh-CN" sz="1100" smtClean="0">
                <a:solidFill>
                  <a:schemeClr val="accent1"/>
                </a:solidFill>
                <a:latin typeface="Century Gothic" panose="020B0502020202020204" pitchFamily="34" charset="0"/>
              </a:rPr>
              <a:t>field</a:t>
            </a:r>
            <a:endParaRPr lang="en-US" altLang="zh-CN" sz="1100">
              <a:solidFill>
                <a:schemeClr val="accent1"/>
              </a:solidFill>
              <a:latin typeface="Century Gothic" panose="020B0502020202020204" pitchFamily="34" charset="0"/>
            </a:endParaRPr>
          </a:p>
        </p:txBody>
      </p:sp>
      <p:sp>
        <p:nvSpPr>
          <p:cNvPr id="6" name="文本框 5"/>
          <p:cNvSpPr txBox="1"/>
          <p:nvPr/>
        </p:nvSpPr>
        <p:spPr>
          <a:xfrm>
            <a:off x="5787608" y="2611541"/>
            <a:ext cx="6084570" cy="1014730"/>
          </a:xfrm>
          <a:prstGeom prst="rect">
            <a:avLst/>
          </a:prstGeom>
          <a:noFill/>
        </p:spPr>
        <p:txBody>
          <a:bodyPr wrap="none" rtlCol="0">
            <a:spAutoFit/>
            <a:scene3d>
              <a:camera prst="orthographicFront"/>
              <a:lightRig rig="threePt" dir="t"/>
            </a:scene3d>
            <a:sp3d contourW="12700"/>
          </a:bodyPr>
          <a:lstStyle/>
          <a:p>
            <a:pPr lvl="0" algn="l">
              <a:defRPr/>
            </a:pPr>
            <a:r>
              <a:rPr lang="zh-CN" altLang="en-US" sz="6000" b="1">
                <a:solidFill>
                  <a:schemeClr val="accent1"/>
                </a:solidFill>
                <a:latin typeface="+mj-ea"/>
                <a:ea typeface="+mj-ea"/>
              </a:rPr>
              <a:t>DlP工作内容介绍</a:t>
            </a:r>
            <a:endParaRPr lang="zh-CN" altLang="en-US" sz="6000" b="1">
              <a:solidFill>
                <a:schemeClr val="accent1"/>
              </a:solidFill>
              <a:latin typeface="+mj-ea"/>
              <a:ea typeface="+mj-ea"/>
            </a:endParaRPr>
          </a:p>
        </p:txBody>
      </p:sp>
      <p:grpSp>
        <p:nvGrpSpPr>
          <p:cNvPr id="8" name="组合 7"/>
          <p:cNvGrpSpPr/>
          <p:nvPr/>
        </p:nvGrpSpPr>
        <p:grpSpPr>
          <a:xfrm>
            <a:off x="836613" y="876301"/>
            <a:ext cx="5100144" cy="5105400"/>
            <a:chOff x="836613" y="876301"/>
            <a:chExt cx="5100144" cy="5105400"/>
          </a:xfrm>
        </p:grpSpPr>
        <p:pic>
          <p:nvPicPr>
            <p:cNvPr id="4" name="图片 3"/>
            <p:cNvPicPr>
              <a:picLocks noChangeAspect="1"/>
            </p:cNvPicPr>
            <p:nvPr/>
          </p:nvPicPr>
          <p:blipFill>
            <a:blip r:embed="rId1"/>
            <a:stretch>
              <a:fillRect/>
            </a:stretch>
          </p:blipFill>
          <p:spPr>
            <a:xfrm>
              <a:off x="836613" y="876301"/>
              <a:ext cx="5100144" cy="5105400"/>
            </a:xfrm>
            <a:prstGeom prst="rect">
              <a:avLst/>
            </a:prstGeom>
          </p:spPr>
        </p:pic>
        <p:sp>
          <p:nvSpPr>
            <p:cNvPr id="7" name="文本框 6"/>
            <p:cNvSpPr txBox="1"/>
            <p:nvPr/>
          </p:nvSpPr>
          <p:spPr>
            <a:xfrm>
              <a:off x="1339445" y="2705726"/>
              <a:ext cx="4094480" cy="1445260"/>
            </a:xfrm>
            <a:prstGeom prst="rect">
              <a:avLst/>
            </a:prstGeom>
            <a:noFill/>
          </p:spPr>
          <p:txBody>
            <a:bodyPr wrap="none" rtlCol="0">
              <a:spAutoFit/>
              <a:scene3d>
                <a:camera prst="orthographicFront"/>
                <a:lightRig rig="threePt" dir="t"/>
              </a:scene3d>
              <a:sp3d contourW="12700"/>
            </a:bodyPr>
            <a:lstStyle/>
            <a:p>
              <a:pPr algn="ctr"/>
              <a:r>
                <a:rPr lang="en-US" altLang="zh-CN" sz="8800" smtClean="0">
                  <a:solidFill>
                    <a:schemeClr val="accent1"/>
                  </a:solidFill>
                  <a:latin typeface="Century Gothic" panose="020B0502020202020204" pitchFamily="34" charset="0"/>
                </a:rPr>
                <a:t>Part 03</a:t>
              </a:r>
              <a:endParaRPr lang="zh-CN" altLang="en-US" sz="8800">
                <a:solidFill>
                  <a:schemeClr val="accent1"/>
                </a:solidFill>
                <a:latin typeface="Century Gothic" panose="020B0502020202020204" pitchFamily="34" charset="0"/>
              </a:endParaRPr>
            </a:p>
          </p:txBody>
        </p:sp>
      </p:grpSp>
      <p:pic>
        <p:nvPicPr>
          <p:cNvPr id="2" name="图片 1"/>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îṧľíḋé" descr="XAkAAB+LCAAAAAAABADllM9LwzAUx/+Xh946SX856c0hSg+KUNGD9BBI2DKarGSJTEr/d5M161LXi0fbW/ry/eZ93/tAG7hS3zWFDAqOpXpgeC0xzxXlEEBOIBO6qgJYMUGYWD/Jna73kH02vc2/+WBq844rTa1XMMVw1X1mF/qT7JkJxjV3MnSDTAkfvFKIuiIjpKK+LBeKyq++Q2hrx3OhpGnwuJMcK9OwQe01uCvIlkbXWjOhB2MK4K2Ldcrj4tkFjM5pL+yY92Sr94pToc6mV2xWR02qkXkvfWd1Hyf6vY9FmI6sZBGj4xDu6WKDa/pi3rKB3QpsKYSyH28Q13Q2h8HgbdkG/5bpHfKZRlNmGs2FaXrrM42nzDSeC9Nl7DNNpsw0mQvTZPDvTafMNP0b07L9AUZYQAFcCQAA"/>
          <p:cNvGrpSpPr>
            <a:grpSpLocks noChangeAspect="1"/>
          </p:cNvGrpSpPr>
          <p:nvPr/>
        </p:nvGrpSpPr>
        <p:grpSpPr>
          <a:xfrm>
            <a:off x="874713" y="1803238"/>
            <a:ext cx="5539658" cy="5539658"/>
            <a:chOff x="3253599" y="1567542"/>
            <a:chExt cx="5539658" cy="5539658"/>
          </a:xfrm>
        </p:grpSpPr>
        <p:sp>
          <p:nvSpPr>
            <p:cNvPr id="29" name="ïşļïḑê"/>
            <p:cNvSpPr/>
            <p:nvPr/>
          </p:nvSpPr>
          <p:spPr>
            <a:xfrm>
              <a:off x="3253599" y="1567542"/>
              <a:ext cx="5539658" cy="5539658"/>
            </a:xfrm>
            <a:prstGeom prst="blockArc">
              <a:avLst>
                <a:gd name="adj1" fmla="val 12600000"/>
                <a:gd name="adj2" fmla="val 19800000"/>
                <a:gd name="adj3" fmla="val 5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30" name="ísļîḓe"/>
            <p:cNvSpPr/>
            <p:nvPr/>
          </p:nvSpPr>
          <p:spPr>
            <a:xfrm>
              <a:off x="3757204" y="2071147"/>
              <a:ext cx="4532447" cy="4532447"/>
            </a:xfrm>
            <a:prstGeom prst="blockArc">
              <a:avLst>
                <a:gd name="adj1" fmla="val 12600000"/>
                <a:gd name="adj2" fmla="val 19800000"/>
                <a:gd name="adj3" fmla="val 6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31" name="iŝļïḋê"/>
            <p:cNvSpPr/>
            <p:nvPr/>
          </p:nvSpPr>
          <p:spPr>
            <a:xfrm>
              <a:off x="4260810" y="2574753"/>
              <a:ext cx="3525237" cy="3525237"/>
            </a:xfrm>
            <a:prstGeom prst="blockArc">
              <a:avLst>
                <a:gd name="adj1" fmla="val 12600000"/>
                <a:gd name="adj2" fmla="val 19800000"/>
                <a:gd name="adj3" fmla="val 7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32" name="íṥ1íḑê"/>
            <p:cNvSpPr/>
            <p:nvPr/>
          </p:nvSpPr>
          <p:spPr>
            <a:xfrm>
              <a:off x="4764415" y="3078358"/>
              <a:ext cx="2518026" cy="2518026"/>
            </a:xfrm>
            <a:prstGeom prst="blockArc">
              <a:avLst>
                <a:gd name="adj1" fmla="val 12600000"/>
                <a:gd name="adj2" fmla="val 19800000"/>
                <a:gd name="adj3" fmla="val 8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33" name="ísḷiḍè"/>
            <p:cNvSpPr/>
            <p:nvPr/>
          </p:nvSpPr>
          <p:spPr>
            <a:xfrm>
              <a:off x="5268020" y="3581963"/>
              <a:ext cx="1510816" cy="1510816"/>
            </a:xfrm>
            <a:prstGeom prst="blockArc">
              <a:avLst>
                <a:gd name="adj1" fmla="val 12600000"/>
                <a:gd name="adj2" fmla="val 19800000"/>
                <a:gd name="adj3" fmla="val 12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34" name="îsḻîďè"/>
            <p:cNvSpPr/>
            <p:nvPr/>
          </p:nvSpPr>
          <p:spPr>
            <a:xfrm>
              <a:off x="5783586" y="4097529"/>
              <a:ext cx="479684" cy="4796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35" name="iṣļiḋè"/>
            <p:cNvSpPr/>
            <p:nvPr/>
          </p:nvSpPr>
          <p:spPr>
            <a:xfrm>
              <a:off x="3253599" y="1567542"/>
              <a:ext cx="5539658" cy="5539658"/>
            </a:xfrm>
            <a:prstGeom prst="blockArc">
              <a:avLst>
                <a:gd name="adj1" fmla="val 12600000"/>
                <a:gd name="adj2" fmla="val 17712000"/>
                <a:gd name="adj3" fmla="val 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36" name="işļíďe"/>
            <p:cNvSpPr/>
            <p:nvPr/>
          </p:nvSpPr>
          <p:spPr>
            <a:xfrm>
              <a:off x="3757204" y="2071147"/>
              <a:ext cx="4532447" cy="4532447"/>
            </a:xfrm>
            <a:prstGeom prst="blockArc">
              <a:avLst>
                <a:gd name="adj1" fmla="val 12600000"/>
                <a:gd name="adj2" fmla="val 18360000"/>
                <a:gd name="adj3" fmla="val 6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37" name="îşḻïďe"/>
            <p:cNvSpPr/>
            <p:nvPr/>
          </p:nvSpPr>
          <p:spPr>
            <a:xfrm>
              <a:off x="4260810" y="2574753"/>
              <a:ext cx="3525237" cy="3525237"/>
            </a:xfrm>
            <a:prstGeom prst="blockArc">
              <a:avLst>
                <a:gd name="adj1" fmla="val 12600000"/>
                <a:gd name="adj2" fmla="val 16632000"/>
                <a:gd name="adj3" fmla="val 7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38" name="îṩľïḑè"/>
            <p:cNvSpPr/>
            <p:nvPr/>
          </p:nvSpPr>
          <p:spPr>
            <a:xfrm>
              <a:off x="4764415" y="3078358"/>
              <a:ext cx="2518026" cy="2518026"/>
            </a:xfrm>
            <a:prstGeom prst="blockArc">
              <a:avLst>
                <a:gd name="adj1" fmla="val 12600000"/>
                <a:gd name="adj2" fmla="val 17856000"/>
                <a:gd name="adj3" fmla="val 8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39" name="i$ḷiďé"/>
            <p:cNvSpPr/>
            <p:nvPr/>
          </p:nvSpPr>
          <p:spPr>
            <a:xfrm>
              <a:off x="5268020" y="3581963"/>
              <a:ext cx="1510816" cy="1510816"/>
            </a:xfrm>
            <a:prstGeom prst="blockArc">
              <a:avLst>
                <a:gd name="adj1" fmla="val 12600000"/>
                <a:gd name="adj2" fmla="val 15480000"/>
                <a:gd name="adj3" fmla="val 12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grpSp>
      <p:grpSp>
        <p:nvGrpSpPr>
          <p:cNvPr id="40" name="iṥḻíde"/>
          <p:cNvGrpSpPr/>
          <p:nvPr/>
        </p:nvGrpSpPr>
        <p:grpSpPr>
          <a:xfrm>
            <a:off x="6210559" y="1723485"/>
            <a:ext cx="203627" cy="203628"/>
            <a:chOff x="7209746" y="4153276"/>
            <a:chExt cx="675000" cy="675005"/>
          </a:xfrm>
          <a:solidFill>
            <a:schemeClr val="accent2"/>
          </a:solidFill>
        </p:grpSpPr>
        <p:sp>
          <p:nvSpPr>
            <p:cNvPr id="41" name="ïśľíḓe"/>
            <p:cNvSpPr/>
            <p:nvPr/>
          </p:nvSpPr>
          <p:spPr>
            <a:xfrm>
              <a:off x="7209746" y="4153276"/>
              <a:ext cx="675000" cy="6750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latin typeface="微软雅黑" panose="020B0503020204020204" pitchFamily="34" charset="-122"/>
              </a:endParaRPr>
            </a:p>
          </p:txBody>
        </p:sp>
        <p:sp>
          <p:nvSpPr>
            <p:cNvPr id="42" name="ïṧ1ïḑé"/>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grp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a:latin typeface="微软雅黑" panose="020B0503020204020204" pitchFamily="34" charset="-122"/>
              </a:endParaRPr>
            </a:p>
          </p:txBody>
        </p:sp>
      </p:grpSp>
      <p:sp>
        <p:nvSpPr>
          <p:cNvPr id="53" name="文本框 52"/>
          <p:cNvSpPr txBox="1"/>
          <p:nvPr/>
        </p:nvSpPr>
        <p:spPr>
          <a:xfrm>
            <a:off x="6414135" y="1739081"/>
            <a:ext cx="4250690" cy="2807115"/>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2000" dirty="0" smtClean="0">
                <a:solidFill>
                  <a:schemeClr val="tx1"/>
                </a:solidFill>
                <a:latin typeface="Century Gothic" panose="020B0502020202020204" pitchFamily="34" charset="0"/>
              </a:rPr>
              <a:t>   </a:t>
            </a:r>
            <a:r>
              <a:rPr lang="zh-CN" altLang="en-US" sz="2000" dirty="0" smtClean="0">
                <a:solidFill>
                  <a:schemeClr val="tx1"/>
                </a:solidFill>
                <a:latin typeface="Century Gothic" panose="020B0502020202020204" pitchFamily="34" charset="0"/>
              </a:rPr>
              <a:t>DlP年度总额预算按照“</a:t>
            </a:r>
            <a:r>
              <a:rPr lang="zh-CN" altLang="en-US" sz="2000" dirty="0" smtClean="0">
                <a:solidFill>
                  <a:srgbClr val="C00000"/>
                </a:solidFill>
                <a:latin typeface="Century Gothic" panose="020B0502020202020204" pitchFamily="34" charset="0"/>
              </a:rPr>
              <a:t>已收定支、收支平衡、略有结余</a:t>
            </a:r>
            <a:r>
              <a:rPr lang="zh-CN" altLang="en-US" sz="2000" dirty="0" smtClean="0">
                <a:solidFill>
                  <a:schemeClr val="tx1"/>
                </a:solidFill>
                <a:latin typeface="Century Gothic" panose="020B0502020202020204" pitchFamily="34" charset="0"/>
              </a:rPr>
              <a:t>”的原则编制。DlP住院医保基金总额预算</a:t>
            </a:r>
            <a:r>
              <a:rPr lang="zh-CN" altLang="en-US" sz="2000" dirty="0">
                <a:latin typeface="Century Gothic" panose="020B0502020202020204" pitchFamily="34" charset="0"/>
              </a:rPr>
              <a:t>=纳入</a:t>
            </a:r>
            <a:r>
              <a:rPr lang="zh-CN" altLang="en-US" sz="2000" dirty="0" smtClean="0">
                <a:latin typeface="Century Gothic" panose="020B0502020202020204" pitchFamily="34" charset="0"/>
              </a:rPr>
              <a:t>DlP结算的定点医疗机构年度预算总额</a:t>
            </a:r>
            <a:r>
              <a:rPr lang="en-US" altLang="zh-CN" sz="2000" dirty="0" smtClean="0">
                <a:latin typeface="Century Gothic" panose="020B0502020202020204" pitchFamily="34" charset="0"/>
              </a:rPr>
              <a:t>+(</a:t>
            </a:r>
            <a:r>
              <a:rPr lang="zh-CN" altLang="en-US" sz="2000" dirty="0" smtClean="0">
                <a:latin typeface="Century Gothic" panose="020B0502020202020204" pitchFamily="34" charset="0"/>
              </a:rPr>
              <a:t>上年度转外住院基金的支出</a:t>
            </a:r>
            <a:r>
              <a:rPr lang="en-US" altLang="zh-CN" sz="2000" dirty="0" smtClean="0">
                <a:latin typeface="Century Gothic" panose="020B0502020202020204" pitchFamily="34" charset="0"/>
              </a:rPr>
              <a:t>-</a:t>
            </a:r>
            <a:r>
              <a:rPr lang="zh-CN" altLang="en-US" sz="2000" dirty="0" smtClean="0">
                <a:latin typeface="Century Gothic" panose="020B0502020202020204" pitchFamily="34" charset="0"/>
              </a:rPr>
              <a:t>当年转外住院基金的支出</a:t>
            </a:r>
            <a:r>
              <a:rPr lang="en-US" altLang="zh-CN" sz="2000" dirty="0" smtClean="0">
                <a:latin typeface="Century Gothic" panose="020B0502020202020204" pitchFamily="34" charset="0"/>
              </a:rPr>
              <a:t>)</a:t>
            </a:r>
            <a:endParaRPr lang="zh-CN" altLang="zh-CN" sz="2000" dirty="0"/>
          </a:p>
        </p:txBody>
      </p:sp>
      <p:grpSp>
        <p:nvGrpSpPr>
          <p:cNvPr id="44" name="组合 43"/>
          <p:cNvGrpSpPr/>
          <p:nvPr/>
        </p:nvGrpSpPr>
        <p:grpSpPr>
          <a:xfrm>
            <a:off x="524669" y="461297"/>
            <a:ext cx="700087" cy="457200"/>
            <a:chOff x="524669" y="550197"/>
            <a:chExt cx="700087" cy="457200"/>
          </a:xfrm>
        </p:grpSpPr>
        <p:cxnSp>
          <p:nvCxnSpPr>
            <p:cNvPr id="45" name="直接连接符 44"/>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77" name="文本框 76"/>
          <p:cNvSpPr txBox="1"/>
          <p:nvPr/>
        </p:nvSpPr>
        <p:spPr>
          <a:xfrm>
            <a:off x="1515745" y="330200"/>
            <a:ext cx="3848100" cy="583565"/>
          </a:xfrm>
          <a:prstGeom prst="rect">
            <a:avLst/>
          </a:prstGeom>
          <a:noFill/>
        </p:spPr>
        <p:txBody>
          <a:bodyPr wrap="non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1</a:t>
            </a:r>
            <a:r>
              <a:rPr lang="zh-CN" altLang="en-US" sz="3200" b="1" smtClean="0">
                <a:solidFill>
                  <a:schemeClr val="tx1">
                    <a:lumMod val="75000"/>
                    <a:lumOff val="25000"/>
                  </a:schemeClr>
                </a:solidFill>
                <a:latin typeface="Century Gothic" panose="020B0502020202020204" pitchFamily="34" charset="0"/>
              </a:rPr>
              <a:t>、DlP付费基金预算</a:t>
            </a:r>
            <a:endParaRPr lang="zh-CN" altLang="en-US" sz="3200" b="1" smtClean="0">
              <a:solidFill>
                <a:schemeClr val="tx1">
                  <a:lumMod val="75000"/>
                  <a:lumOff val="25000"/>
                </a:schemeClr>
              </a:solidFill>
              <a:latin typeface="Century Gothic" panose="020B0502020202020204" pitchFamily="34" charset="0"/>
            </a:endParaRPr>
          </a:p>
        </p:txBody>
      </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44160" y="1873128"/>
            <a:ext cx="4347468" cy="3891112"/>
            <a:chOff x="1244160" y="1873128"/>
            <a:chExt cx="4347468" cy="3891112"/>
          </a:xfrm>
        </p:grpSpPr>
        <p:sp>
          <p:nvSpPr>
            <p:cNvPr id="2" name="任意多边形 1"/>
            <p:cNvSpPr/>
            <p:nvPr/>
          </p:nvSpPr>
          <p:spPr>
            <a:xfrm>
              <a:off x="2237947" y="1873128"/>
              <a:ext cx="2377903" cy="2377903"/>
            </a:xfrm>
            <a:custGeom>
              <a:avLst/>
              <a:gdLst>
                <a:gd name="rtb" fmla="*/ 1570677 h 1817358"/>
              </a:gdLst>
              <a:ahLst/>
              <a:cxnLst/>
              <a:rect l="l" t="t" r="r" b="rtb"/>
              <a:pathLst>
                <a:path w="1817358" h="1817358">
                  <a:moveTo>
                    <a:pt x="0" y="908679"/>
                  </a:moveTo>
                  <a:cubicBezTo>
                    <a:pt x="0" y="406830"/>
                    <a:pt x="406830" y="0"/>
                    <a:pt x="908679" y="0"/>
                  </a:cubicBezTo>
                  <a:cubicBezTo>
                    <a:pt x="1410530" y="0"/>
                    <a:pt x="1817358" y="406830"/>
                    <a:pt x="1817358" y="908679"/>
                  </a:cubicBezTo>
                  <a:cubicBezTo>
                    <a:pt x="1817358" y="1410530"/>
                    <a:pt x="1410530" y="1817358"/>
                    <a:pt x="908679" y="1817358"/>
                  </a:cubicBezTo>
                  <a:cubicBezTo>
                    <a:pt x="406830" y="1817358"/>
                    <a:pt x="0" y="1410530"/>
                    <a:pt x="0" y="908679"/>
                  </a:cubicBezTo>
                  <a:close/>
                </a:path>
              </a:pathLst>
            </a:custGeom>
            <a:blipFill>
              <a:blip r:embed="rId1"/>
              <a:stretch>
                <a:fillRect l="-25429" r="-25159"/>
              </a:stretch>
            </a:blipFill>
            <a:ln w="76200" cap="flat">
              <a:solidFill>
                <a:schemeClr val="bg1"/>
              </a:solidFill>
              <a:bevel/>
            </a:ln>
          </p:spPr>
          <p:txBody>
            <a:bodyPr wrap="square" lIns="0" tIns="0" rIns="0" bIns="0" rtlCol="0" anchor="ctr"/>
            <a:lstStyle/>
            <a:p>
              <a:pPr algn="ctr">
                <a:lnSpc>
                  <a:spcPct val="100000"/>
                </a:lnSpc>
              </a:pPr>
              <a:endParaRPr sz="1445">
                <a:solidFill>
                  <a:srgbClr val="FFFFFF"/>
                </a:solidFill>
                <a:latin typeface="Arial Black" panose="020B0A04020102020204"/>
              </a:endParaRPr>
            </a:p>
          </p:txBody>
        </p:sp>
        <p:sp>
          <p:nvSpPr>
            <p:cNvPr id="3" name="任意多边形 2"/>
            <p:cNvSpPr/>
            <p:nvPr/>
          </p:nvSpPr>
          <p:spPr>
            <a:xfrm>
              <a:off x="3213725" y="3386337"/>
              <a:ext cx="2377903" cy="2377903"/>
            </a:xfrm>
            <a:custGeom>
              <a:avLst/>
              <a:gdLst/>
              <a:ahLst/>
              <a:cxnLst/>
              <a:rect l="l" t="t" r="r" b="b"/>
              <a:pathLst>
                <a:path w="1817358" h="1817358">
                  <a:moveTo>
                    <a:pt x="0" y="908679"/>
                  </a:moveTo>
                  <a:cubicBezTo>
                    <a:pt x="0" y="406830"/>
                    <a:pt x="406830" y="0"/>
                    <a:pt x="908679" y="0"/>
                  </a:cubicBezTo>
                  <a:cubicBezTo>
                    <a:pt x="1410530" y="0"/>
                    <a:pt x="1817358" y="406830"/>
                    <a:pt x="1817358" y="908679"/>
                  </a:cubicBezTo>
                  <a:cubicBezTo>
                    <a:pt x="1817358" y="1410530"/>
                    <a:pt x="1410530" y="1817358"/>
                    <a:pt x="908679" y="1817358"/>
                  </a:cubicBezTo>
                  <a:cubicBezTo>
                    <a:pt x="406830" y="1817358"/>
                    <a:pt x="0" y="1410530"/>
                    <a:pt x="0" y="908679"/>
                  </a:cubicBezTo>
                  <a:close/>
                </a:path>
              </a:pathLst>
            </a:custGeom>
            <a:blipFill>
              <a:blip r:embed="rId2"/>
              <a:stretch>
                <a:fillRect l="-25163" r="-24896"/>
              </a:stretch>
            </a:blipFill>
            <a:ln w="76200" cap="flat">
              <a:solidFill>
                <a:schemeClr val="bg1"/>
              </a:solidFill>
              <a:bevel/>
            </a:ln>
          </p:spPr>
          <p:txBody>
            <a:bodyPr wrap="square" lIns="0" tIns="0" rIns="0" bIns="0" rtlCol="0" anchor="ctr"/>
            <a:lstStyle/>
            <a:p>
              <a:pPr algn="ctr">
                <a:lnSpc>
                  <a:spcPct val="100000"/>
                </a:lnSpc>
              </a:pPr>
              <a:endParaRPr sz="1445">
                <a:solidFill>
                  <a:srgbClr val="FFFFFF"/>
                </a:solidFill>
                <a:latin typeface="Arial Black" panose="020B0A04020102020204"/>
              </a:endParaRPr>
            </a:p>
          </p:txBody>
        </p:sp>
        <p:sp>
          <p:nvSpPr>
            <p:cNvPr id="4" name="任意多边形 3"/>
            <p:cNvSpPr/>
            <p:nvPr/>
          </p:nvSpPr>
          <p:spPr>
            <a:xfrm>
              <a:off x="1244160" y="3386337"/>
              <a:ext cx="2377903" cy="2377903"/>
            </a:xfrm>
            <a:custGeom>
              <a:avLst/>
              <a:gdLst/>
              <a:ahLst/>
              <a:cxnLst/>
              <a:rect l="l" t="t" r="r" b="b"/>
              <a:pathLst>
                <a:path w="1817358" h="1817358">
                  <a:moveTo>
                    <a:pt x="0" y="908679"/>
                  </a:moveTo>
                  <a:cubicBezTo>
                    <a:pt x="0" y="406830"/>
                    <a:pt x="406830" y="0"/>
                    <a:pt x="908679" y="0"/>
                  </a:cubicBezTo>
                  <a:cubicBezTo>
                    <a:pt x="1410530" y="0"/>
                    <a:pt x="1817358" y="406830"/>
                    <a:pt x="1817358" y="908679"/>
                  </a:cubicBezTo>
                  <a:cubicBezTo>
                    <a:pt x="1817358" y="1410530"/>
                    <a:pt x="1410530" y="1817358"/>
                    <a:pt x="908679" y="1817358"/>
                  </a:cubicBezTo>
                  <a:cubicBezTo>
                    <a:pt x="406830" y="1817358"/>
                    <a:pt x="0" y="1410530"/>
                    <a:pt x="0" y="908679"/>
                  </a:cubicBezTo>
                  <a:close/>
                </a:path>
              </a:pathLst>
            </a:custGeom>
            <a:blipFill>
              <a:blip r:embed="rId3"/>
              <a:stretch>
                <a:fillRect l="-25429" r="-25159"/>
              </a:stretch>
            </a:blipFill>
            <a:ln w="76200" cap="flat">
              <a:solidFill>
                <a:schemeClr val="bg1"/>
              </a:solidFill>
              <a:bevel/>
            </a:ln>
          </p:spPr>
          <p:txBody>
            <a:bodyPr wrap="square" lIns="0" tIns="0" rIns="0" bIns="0" rtlCol="0" anchor="ctr"/>
            <a:lstStyle/>
            <a:p>
              <a:pPr algn="ctr">
                <a:lnSpc>
                  <a:spcPct val="100000"/>
                </a:lnSpc>
              </a:pPr>
              <a:endParaRPr sz="1445">
                <a:solidFill>
                  <a:srgbClr val="FFFFFF"/>
                </a:solidFill>
                <a:latin typeface="Arial Black" panose="020B0A04020102020204"/>
              </a:endParaRPr>
            </a:p>
          </p:txBody>
        </p:sp>
      </p:grpSp>
      <p:sp>
        <p:nvSpPr>
          <p:cNvPr id="22" name="椭圆 5"/>
          <p:cNvSpPr/>
          <p:nvPr/>
        </p:nvSpPr>
        <p:spPr>
          <a:xfrm>
            <a:off x="5779287" y="1996880"/>
            <a:ext cx="432010" cy="431359"/>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gradFill>
            <a:gsLst>
              <a:gs pos="29000">
                <a:srgbClr val="FC466B"/>
              </a:gs>
              <a:gs pos="91000">
                <a:srgbClr val="3F5EF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文本框 9"/>
          <p:cNvSpPr txBox="1"/>
          <p:nvPr/>
        </p:nvSpPr>
        <p:spPr>
          <a:xfrm>
            <a:off x="6661785" y="1998345"/>
            <a:ext cx="3727450" cy="2861310"/>
          </a:xfrm>
          <a:prstGeom prst="rect">
            <a:avLst/>
          </a:prstGeom>
          <a:noFill/>
        </p:spPr>
        <p:txBody>
          <a:bodyPr wrap="square" rtlCol="0">
            <a:spAutoFit/>
            <a:scene3d>
              <a:camera prst="orthographicFront"/>
              <a:lightRig rig="threePt" dir="t"/>
            </a:scene3d>
            <a:sp3d contourW="12700"/>
          </a:bodyPr>
          <a:lstStyle/>
          <a:p>
            <a:pPr fontAlgn="auto">
              <a:lnSpc>
                <a:spcPct val="150000"/>
              </a:lnSpc>
            </a:pPr>
            <a:r>
              <a:rPr lang="en-US" altLang="zh-CN" sz="2400" dirty="0" smtClean="0">
                <a:solidFill>
                  <a:schemeClr val="tx1"/>
                </a:solidFill>
                <a:latin typeface="Century Gothic" panose="020B0502020202020204" pitchFamily="34" charset="0"/>
              </a:rPr>
              <a:t>   </a:t>
            </a:r>
            <a:r>
              <a:rPr lang="zh-CN" altLang="en-US" sz="2400" dirty="0" smtClean="0">
                <a:solidFill>
                  <a:schemeClr val="tx1"/>
                </a:solidFill>
                <a:latin typeface="Century Gothic" panose="020B0502020202020204" pitchFamily="34" charset="0"/>
              </a:rPr>
              <a:t>在国家DlP目录库(1.0版)的基础上建立适合本地DlP病种目录库，明确</a:t>
            </a:r>
            <a:r>
              <a:rPr lang="zh-CN" altLang="en-US" sz="2400" dirty="0" smtClean="0">
                <a:solidFill>
                  <a:srgbClr val="FF0000"/>
                </a:solidFill>
                <a:latin typeface="Century Gothic" panose="020B0502020202020204" pitchFamily="34" charset="0"/>
              </a:rPr>
              <a:t>核心病种、综合病种、</a:t>
            </a:r>
            <a:r>
              <a:rPr lang="zh-CN" altLang="en-US" sz="2400" dirty="0" smtClean="0">
                <a:solidFill>
                  <a:schemeClr val="tx1"/>
                </a:solidFill>
                <a:latin typeface="Century Gothic" panose="020B0502020202020204" pitchFamily="34" charset="0"/>
              </a:rPr>
              <a:t>和</a:t>
            </a:r>
            <a:r>
              <a:rPr lang="zh-CN" altLang="en-US" sz="2400" dirty="0" smtClean="0">
                <a:solidFill>
                  <a:srgbClr val="FF0000"/>
                </a:solidFill>
                <a:latin typeface="Century Gothic" panose="020B0502020202020204" pitchFamily="34" charset="0"/>
              </a:rPr>
              <a:t>本地新增病种。</a:t>
            </a:r>
            <a:endParaRPr lang="zh-CN" altLang="en-US" sz="2400" dirty="0" smtClean="0">
              <a:solidFill>
                <a:srgbClr val="FF0000"/>
              </a:solidFill>
              <a:latin typeface="Century Gothic" panose="020B0502020202020204" pitchFamily="34" charset="0"/>
            </a:endParaRPr>
          </a:p>
        </p:txBody>
      </p:sp>
      <p:grpSp>
        <p:nvGrpSpPr>
          <p:cNvPr id="19" name="组合 18"/>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1515745" y="330200"/>
            <a:ext cx="3232785" cy="583565"/>
          </a:xfrm>
          <a:prstGeom prst="rect">
            <a:avLst/>
          </a:prstGeom>
          <a:noFill/>
        </p:spPr>
        <p:txBody>
          <a:bodyPr wrap="non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2</a:t>
            </a:r>
            <a:r>
              <a:rPr lang="zh-CN" altLang="en-US" sz="3200" b="1" smtClean="0">
                <a:solidFill>
                  <a:schemeClr val="tx1">
                    <a:lumMod val="75000"/>
                    <a:lumOff val="25000"/>
                  </a:schemeClr>
                </a:solidFill>
                <a:latin typeface="Century Gothic" panose="020B0502020202020204" pitchFamily="34" charset="0"/>
              </a:rPr>
              <a:t>、病种分组管理</a:t>
            </a:r>
            <a:endParaRPr lang="zh-CN" altLang="en-US" sz="3200" b="1" smtClean="0">
              <a:solidFill>
                <a:schemeClr val="tx1">
                  <a:lumMod val="75000"/>
                  <a:lumOff val="25000"/>
                </a:schemeClr>
              </a:solidFill>
              <a:latin typeface="Century Gothic" panose="020B0502020202020204" pitchFamily="34" charset="0"/>
            </a:endParaRPr>
          </a:p>
        </p:txBody>
      </p:sp>
      <p:pic>
        <p:nvPicPr>
          <p:cNvPr id="6" name="图片 5"/>
          <p:cNvPicPr>
            <a:picLocks noChangeAspect="1"/>
          </p:cNvPicPr>
          <p:nvPr/>
        </p:nvPicPr>
        <p:blipFill>
          <a:blip r:embed="rId4"/>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720713" y="531696"/>
            <a:ext cx="8379142" cy="584775"/>
          </a:xfrm>
          <a:prstGeom prst="rect">
            <a:avLst/>
          </a:prstGeom>
        </p:spPr>
        <p:txBody>
          <a:bodyPr/>
          <a:lstStyle>
            <a:defPPr>
              <a:defRPr lang="zh-CN"/>
            </a:defPPr>
            <a:lvl1pPr>
              <a:lnSpc>
                <a:spcPts val="4200"/>
              </a:lnSpc>
              <a:spcBef>
                <a:spcPct val="0"/>
              </a:spcBef>
              <a:defRPr sz="3200" b="1">
                <a:solidFill>
                  <a:schemeClr val="tx2"/>
                </a:solidFill>
                <a:latin typeface="+mj-lt"/>
                <a:ea typeface="+mj-ea"/>
                <a:cs typeface="+mj-cs"/>
              </a:defRPr>
            </a:lvl1pPr>
          </a:lstStyle>
          <a:p>
            <a:r>
              <a:rPr lang="en-US" altLang="zh-CN" smtClean="0">
                <a:solidFill>
                  <a:schemeClr val="tx1">
                    <a:lumMod val="75000"/>
                    <a:lumOff val="25000"/>
                  </a:schemeClr>
                </a:solidFill>
                <a:latin typeface="Century Gothic" panose="020B0502020202020204" pitchFamily="34" charset="0"/>
                <a:sym typeface="+mn-ea"/>
              </a:rPr>
              <a:t>2</a:t>
            </a:r>
            <a:r>
              <a:rPr lang="zh-CN" altLang="en-US" smtClean="0">
                <a:solidFill>
                  <a:schemeClr val="tx1">
                    <a:lumMod val="75000"/>
                    <a:lumOff val="25000"/>
                  </a:schemeClr>
                </a:solidFill>
                <a:latin typeface="Century Gothic" panose="020B0502020202020204" pitchFamily="34" charset="0"/>
                <a:sym typeface="+mn-ea"/>
              </a:rPr>
              <a:t>、病种分组管理</a:t>
            </a:r>
            <a:endParaRPr lang="zh-CN" altLang="en-US" b="1" smtClean="0">
              <a:solidFill>
                <a:schemeClr val="tx1">
                  <a:lumMod val="75000"/>
                  <a:lumOff val="25000"/>
                </a:schemeClr>
              </a:solidFill>
              <a:latin typeface="Century Gothic" panose="020B0502020202020204" pitchFamily="34" charset="0"/>
            </a:endParaRPr>
          </a:p>
          <a:p>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9" name="文本框 13"/>
          <p:cNvSpPr txBox="1"/>
          <p:nvPr/>
        </p:nvSpPr>
        <p:spPr>
          <a:xfrm>
            <a:off x="2526392" y="3587328"/>
            <a:ext cx="2585774" cy="633718"/>
          </a:xfrm>
          <a:prstGeom prst="roundRect">
            <a:avLst/>
          </a:prstGeom>
          <a:solidFill>
            <a:srgbClr val="008080"/>
          </a:solidFill>
          <a:ln w="9525">
            <a:solidFill>
              <a:srgbClr val="008080"/>
            </a:solidFill>
            <a:prstDash val="lgDash"/>
          </a:ln>
          <a:effectLst/>
        </p:spPr>
        <p:txBody>
          <a:bodyPr wrap="square" rtlCol="0" anchor="ctr">
            <a:noAutofit/>
          </a:bodyPr>
          <a:lstStyle>
            <a:defPPr>
              <a:defRPr lang="zh-CN"/>
            </a:defPPr>
            <a:lvl1pPr algn="ctr">
              <a:defRPr sz="2000">
                <a:solidFill>
                  <a:schemeClr val="tx1"/>
                </a:solidFill>
                <a:latin typeface="华文楷体" panose="02010600040101010101" pitchFamily="2" charset="-122"/>
                <a:ea typeface="华文楷体" panose="0201060004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lnSpc>
                <a:spcPct val="150000"/>
              </a:lnSpc>
              <a:defRPr/>
            </a:pPr>
            <a:r>
              <a:rPr lang="zh-CN" altLang="en-US" sz="1600" b="1" kern="0" dirty="0">
                <a:solidFill>
                  <a:schemeClr val="tx2"/>
                </a:solidFill>
                <a:latin typeface="微软雅黑" panose="020B0503020204020204" pitchFamily="34" charset="-122"/>
                <a:ea typeface="微软雅黑" panose="020B0503020204020204" pitchFamily="34" charset="-122"/>
                <a:cs typeface="+mj-cs"/>
              </a:rPr>
              <a:t>核心病种</a:t>
            </a:r>
            <a:endParaRPr lang="en-US" altLang="zh-CN" sz="1600" b="1" kern="0" dirty="0">
              <a:solidFill>
                <a:schemeClr val="tx2"/>
              </a:solidFill>
              <a:latin typeface="微软雅黑" panose="020B0503020204020204" pitchFamily="34" charset="-122"/>
              <a:ea typeface="微软雅黑" panose="020B0503020204020204" pitchFamily="34" charset="-122"/>
              <a:cs typeface="+mj-cs"/>
            </a:endParaRPr>
          </a:p>
        </p:txBody>
      </p:sp>
      <p:sp>
        <p:nvSpPr>
          <p:cNvPr id="10" name="文本框 13"/>
          <p:cNvSpPr txBox="1"/>
          <p:nvPr/>
        </p:nvSpPr>
        <p:spPr>
          <a:xfrm>
            <a:off x="5462054" y="3587328"/>
            <a:ext cx="2998988" cy="614075"/>
          </a:xfrm>
          <a:prstGeom prst="roundRect">
            <a:avLst/>
          </a:prstGeom>
          <a:solidFill>
            <a:srgbClr val="008080"/>
          </a:solidFill>
          <a:ln w="9525">
            <a:solidFill>
              <a:srgbClr val="008080"/>
            </a:solidFill>
            <a:prstDash val="lgDash"/>
          </a:ln>
          <a:effectLst/>
        </p:spPr>
        <p:txBody>
          <a:bodyPr wrap="square" rtlCol="0" anchor="ctr">
            <a:noAutofit/>
          </a:bodyPr>
          <a:lstStyle>
            <a:defPPr>
              <a:defRPr lang="zh-CN"/>
            </a:defPPr>
            <a:lvl1pPr algn="ctr">
              <a:defRPr sz="2000">
                <a:solidFill>
                  <a:schemeClr val="tx1"/>
                </a:solidFill>
                <a:latin typeface="华文楷体" panose="02010600040101010101" pitchFamily="2" charset="-122"/>
                <a:ea typeface="华文楷体" panose="0201060004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lnSpc>
                <a:spcPct val="150000"/>
              </a:lnSpc>
              <a:defRPr/>
            </a:pPr>
            <a:r>
              <a:rPr lang="zh-CN" altLang="en-US" sz="1600" b="1" kern="0" dirty="0">
                <a:solidFill>
                  <a:schemeClr val="tx2"/>
                </a:solidFill>
                <a:latin typeface="微软雅黑" panose="020B0503020204020204" pitchFamily="34" charset="-122"/>
                <a:ea typeface="微软雅黑" panose="020B0503020204020204" pitchFamily="34" charset="-122"/>
                <a:cs typeface="+mj-cs"/>
              </a:rPr>
              <a:t>综合病种</a:t>
            </a:r>
            <a:endParaRPr lang="en-US" altLang="zh-CN" sz="1600" b="1" kern="0" dirty="0">
              <a:solidFill>
                <a:schemeClr val="tx2"/>
              </a:solidFill>
              <a:latin typeface="微软雅黑" panose="020B0503020204020204" pitchFamily="34" charset="-122"/>
              <a:ea typeface="微软雅黑" panose="020B0503020204020204" pitchFamily="34" charset="-122"/>
              <a:cs typeface="+mj-cs"/>
            </a:endParaRPr>
          </a:p>
        </p:txBody>
      </p:sp>
      <p:sp>
        <p:nvSpPr>
          <p:cNvPr id="11" name="圆角矩形 53"/>
          <p:cNvSpPr/>
          <p:nvPr/>
        </p:nvSpPr>
        <p:spPr>
          <a:xfrm>
            <a:off x="2526393" y="2489167"/>
            <a:ext cx="5934649" cy="556628"/>
          </a:xfrm>
          <a:prstGeom prst="roundRect">
            <a:avLst/>
          </a:prstGeom>
          <a:solidFill>
            <a:srgbClr val="008080"/>
          </a:solidFill>
          <a:ln w="9525"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病种分组</a:t>
            </a:r>
            <a:endParaRPr kumimoji="0" lang="en-US" altLang="zh-CN"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每组病例数临界值为</a:t>
            </a:r>
            <a:r>
              <a:rPr kumimoji="0" lang="en-US" altLang="zh-CN" sz="1200" b="0" i="0" u="none" strike="noStrike" kern="0" cap="none" spc="0" normalizeH="0" baseline="0" noProof="0" dirty="0" err="1">
                <a:ln>
                  <a:noFill/>
                </a:ln>
                <a:solidFill>
                  <a:prstClr val="white"/>
                </a:solidFill>
                <a:effectLst/>
                <a:uLnTx/>
                <a:uFillTx/>
                <a:latin typeface="Arial" panose="020B0604020202020204"/>
                <a:ea typeface="微软雅黑" panose="020B0503020204020204" pitchFamily="34" charset="-122"/>
                <a:cs typeface="+mn-cs"/>
              </a:rPr>
              <a:t>Np</a:t>
            </a:r>
            <a:endParaRPr kumimoji="0" lang="zh-CN" altLang="en-US" sz="12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圆角矩形 54"/>
          <p:cNvSpPr/>
          <p:nvPr/>
        </p:nvSpPr>
        <p:spPr>
          <a:xfrm>
            <a:off x="2526393" y="1443194"/>
            <a:ext cx="5934649" cy="570478"/>
          </a:xfrm>
          <a:prstGeom prst="roundRect">
            <a:avLst/>
          </a:prstGeom>
          <a:solidFill>
            <a:srgbClr val="008080"/>
          </a:solidFill>
          <a:ln w="9525"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kern="0" noProof="0" dirty="0">
                <a:solidFill>
                  <a:prstClr val="white"/>
                </a:solidFill>
                <a:latin typeface="Arial" panose="020B0604020202020204"/>
                <a:ea typeface="微软雅黑" panose="020B0503020204020204" pitchFamily="34" charset="-122"/>
              </a:rPr>
              <a:t>近三年的</a:t>
            </a:r>
            <a:r>
              <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rPr>
              <a:t>病例数据</a:t>
            </a:r>
            <a:endParaRPr kumimoji="0" lang="zh-CN" altLang="en-US" sz="16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cxnSp>
        <p:nvCxnSpPr>
          <p:cNvPr id="19" name="直接箭头连接符 18"/>
          <p:cNvCxnSpPr>
            <a:stCxn id="13" idx="2"/>
            <a:endCxn id="11" idx="0"/>
          </p:cNvCxnSpPr>
          <p:nvPr/>
        </p:nvCxnSpPr>
        <p:spPr>
          <a:xfrm>
            <a:off x="5493718" y="2013672"/>
            <a:ext cx="0" cy="604799"/>
          </a:xfrm>
          <a:prstGeom prst="straightConnector1">
            <a:avLst/>
          </a:prstGeom>
          <a:noFill/>
          <a:ln w="6350" cap="flat" cmpd="sng" algn="ctr">
            <a:solidFill>
              <a:srgbClr val="006666"/>
            </a:solidFill>
            <a:prstDash val="solid"/>
            <a:miter lim="800000"/>
            <a:tailEnd type="arrow"/>
          </a:ln>
          <a:effectLst/>
        </p:spPr>
      </p:cxnSp>
      <p:sp>
        <p:nvSpPr>
          <p:cNvPr id="20" name="矩形 19"/>
          <p:cNvSpPr/>
          <p:nvPr/>
        </p:nvSpPr>
        <p:spPr>
          <a:xfrm>
            <a:off x="4086006" y="2166681"/>
            <a:ext cx="5313680" cy="307777"/>
          </a:xfrm>
          <a:prstGeom prst="rect">
            <a:avLst/>
          </a:prstGeom>
        </p:spPr>
        <p:txBody>
          <a:bodyPr wrap="square">
            <a:spAutoFit/>
          </a:bodyPr>
          <a:lstStyle/>
          <a:p>
            <a:r>
              <a:rPr lang="zh-CN" altLang="en-US" sz="1400" dirty="0">
                <a:solidFill>
                  <a:srgbClr val="006666"/>
                </a:solidFill>
                <a:ea typeface="微软雅黑" panose="020B0503020204020204" pitchFamily="34" charset="-122"/>
              </a:rPr>
              <a:t>相同主要诊断→         ←不同治疗方式共性特征（资源消耗相近）</a:t>
            </a:r>
            <a:endParaRPr lang="zh-CN" altLang="en-US" sz="1400" dirty="0">
              <a:solidFill>
                <a:srgbClr val="006666"/>
              </a:solidFill>
              <a:ea typeface="微软雅黑" panose="020B0503020204020204" pitchFamily="34" charset="-122"/>
            </a:endParaRPr>
          </a:p>
        </p:txBody>
      </p:sp>
      <p:cxnSp>
        <p:nvCxnSpPr>
          <p:cNvPr id="21" name="肘形连接符 61"/>
          <p:cNvCxnSpPr>
            <a:endCxn id="9" idx="0"/>
          </p:cNvCxnSpPr>
          <p:nvPr/>
        </p:nvCxnSpPr>
        <p:spPr>
          <a:xfrm rot="5400000">
            <a:off x="4279516" y="2456249"/>
            <a:ext cx="753967" cy="1674439"/>
          </a:xfrm>
          <a:prstGeom prst="bentConnector3">
            <a:avLst>
              <a:gd name="adj1" fmla="val 50000"/>
            </a:avLst>
          </a:prstGeom>
          <a:noFill/>
          <a:ln w="6350" cap="flat" cmpd="sng" algn="ctr">
            <a:solidFill>
              <a:srgbClr val="006666"/>
            </a:solidFill>
            <a:prstDash val="solid"/>
            <a:miter lim="800000"/>
            <a:tailEnd type="arrow"/>
          </a:ln>
          <a:effectLst/>
        </p:spPr>
      </p:cxnSp>
      <p:cxnSp>
        <p:nvCxnSpPr>
          <p:cNvPr id="22" name="肘形连接符 62"/>
          <p:cNvCxnSpPr>
            <a:endCxn id="10" idx="0"/>
          </p:cNvCxnSpPr>
          <p:nvPr/>
        </p:nvCxnSpPr>
        <p:spPr>
          <a:xfrm>
            <a:off x="5352517" y="3288228"/>
            <a:ext cx="1609031" cy="299100"/>
          </a:xfrm>
          <a:prstGeom prst="bentConnector2">
            <a:avLst/>
          </a:prstGeom>
          <a:noFill/>
          <a:ln w="6350" cap="flat" cmpd="sng" algn="ctr">
            <a:solidFill>
              <a:srgbClr val="006666"/>
            </a:solidFill>
            <a:prstDash val="solid"/>
            <a:miter lim="800000"/>
            <a:tailEnd type="arrow"/>
          </a:ln>
          <a:effectLst/>
        </p:spPr>
      </p:cxnSp>
      <p:sp>
        <p:nvSpPr>
          <p:cNvPr id="23" name="矩形 22"/>
          <p:cNvSpPr/>
          <p:nvPr/>
        </p:nvSpPr>
        <p:spPr>
          <a:xfrm>
            <a:off x="3607253" y="3043037"/>
            <a:ext cx="3103556" cy="276999"/>
          </a:xfrm>
          <a:prstGeom prst="rect">
            <a:avLst/>
          </a:prstGeom>
        </p:spPr>
        <p:txBody>
          <a:bodyPr wrap="square">
            <a:spAutoFit/>
          </a:bodyPr>
          <a:lstStyle/>
          <a:p>
            <a:r>
              <a:rPr lang="en-US" altLang="zh-CN" sz="1200" dirty="0">
                <a:solidFill>
                  <a:srgbClr val="006666"/>
                </a:solidFill>
                <a:ea typeface="微软雅黑" panose="020B0503020204020204" pitchFamily="34" charset="-122"/>
              </a:rPr>
              <a:t>n </a:t>
            </a:r>
            <a:r>
              <a:rPr lang="zh-CN" altLang="en-US" sz="1200" dirty="0">
                <a:solidFill>
                  <a:srgbClr val="006666"/>
                </a:solidFill>
                <a:ea typeface="微软雅黑" panose="020B0503020204020204" pitchFamily="34" charset="-122"/>
              </a:rPr>
              <a:t>≥</a:t>
            </a:r>
            <a:r>
              <a:rPr lang="en-US" altLang="zh-CN" sz="1200" dirty="0" err="1">
                <a:solidFill>
                  <a:srgbClr val="006666"/>
                </a:solidFill>
                <a:ea typeface="微软雅黑" panose="020B0503020204020204" pitchFamily="34" charset="-122"/>
              </a:rPr>
              <a:t>Np</a:t>
            </a:r>
            <a:r>
              <a:rPr lang="zh-CN" altLang="en-US" sz="1200" dirty="0">
                <a:solidFill>
                  <a:srgbClr val="006666"/>
                </a:solidFill>
                <a:ea typeface="微软雅黑" panose="020B0503020204020204" pitchFamily="34" charset="-122"/>
              </a:rPr>
              <a:t>（约</a:t>
            </a:r>
            <a:r>
              <a:rPr lang="en-US" altLang="zh-CN" sz="1200" dirty="0">
                <a:solidFill>
                  <a:srgbClr val="006666"/>
                </a:solidFill>
                <a:ea typeface="微软雅黑" panose="020B0503020204020204" pitchFamily="34" charset="-122"/>
              </a:rPr>
              <a:t>85%</a:t>
            </a:r>
            <a:r>
              <a:rPr lang="zh-CN" altLang="en-US" sz="1200" dirty="0">
                <a:solidFill>
                  <a:srgbClr val="006666"/>
                </a:solidFill>
                <a:ea typeface="微软雅黑" panose="020B0503020204020204" pitchFamily="34" charset="-122"/>
              </a:rPr>
              <a:t>病例）</a:t>
            </a:r>
            <a:endParaRPr lang="zh-CN" altLang="en-US" sz="1200" dirty="0">
              <a:solidFill>
                <a:srgbClr val="006666"/>
              </a:solidFill>
              <a:ea typeface="微软雅黑" panose="020B0503020204020204" pitchFamily="34" charset="-122"/>
            </a:endParaRPr>
          </a:p>
        </p:txBody>
      </p:sp>
      <p:sp>
        <p:nvSpPr>
          <p:cNvPr id="24" name="矩形 23"/>
          <p:cNvSpPr/>
          <p:nvPr/>
        </p:nvSpPr>
        <p:spPr>
          <a:xfrm>
            <a:off x="5941124" y="3043036"/>
            <a:ext cx="3103556" cy="276999"/>
          </a:xfrm>
          <a:prstGeom prst="rect">
            <a:avLst/>
          </a:prstGeom>
        </p:spPr>
        <p:txBody>
          <a:bodyPr wrap="square">
            <a:spAutoFit/>
          </a:bodyPr>
          <a:lstStyle/>
          <a:p>
            <a:r>
              <a:rPr lang="en-US" altLang="zh-CN" sz="1200" dirty="0">
                <a:solidFill>
                  <a:srgbClr val="006666"/>
                </a:solidFill>
                <a:ea typeface="微软雅黑" panose="020B0503020204020204" pitchFamily="34" charset="-122"/>
              </a:rPr>
              <a:t>n &lt;</a:t>
            </a:r>
            <a:r>
              <a:rPr lang="en-US" altLang="zh-CN" sz="1200" dirty="0" err="1">
                <a:solidFill>
                  <a:srgbClr val="006666"/>
                </a:solidFill>
                <a:ea typeface="微软雅黑" panose="020B0503020204020204" pitchFamily="34" charset="-122"/>
              </a:rPr>
              <a:t>Np</a:t>
            </a:r>
            <a:r>
              <a:rPr lang="zh-CN" altLang="en-US" sz="1200" dirty="0">
                <a:solidFill>
                  <a:srgbClr val="006666"/>
                </a:solidFill>
                <a:ea typeface="微软雅黑" panose="020B0503020204020204" pitchFamily="34" charset="-122"/>
              </a:rPr>
              <a:t>（约</a:t>
            </a:r>
            <a:r>
              <a:rPr lang="en-US" altLang="zh-CN" sz="1200" dirty="0">
                <a:solidFill>
                  <a:srgbClr val="006666"/>
                </a:solidFill>
                <a:ea typeface="微软雅黑" panose="020B0503020204020204" pitchFamily="34" charset="-122"/>
              </a:rPr>
              <a:t>15%</a:t>
            </a:r>
            <a:r>
              <a:rPr lang="zh-CN" altLang="en-US" sz="1200" dirty="0">
                <a:solidFill>
                  <a:srgbClr val="006666"/>
                </a:solidFill>
                <a:ea typeface="微软雅黑" panose="020B0503020204020204" pitchFamily="34" charset="-122"/>
              </a:rPr>
              <a:t>病例）</a:t>
            </a:r>
            <a:endParaRPr lang="zh-CN" altLang="en-US" sz="1200" dirty="0">
              <a:solidFill>
                <a:srgbClr val="006666"/>
              </a:solidFill>
              <a:ea typeface="微软雅黑" panose="020B0503020204020204" pitchFamily="34" charset="-122"/>
            </a:endParaRPr>
          </a:p>
        </p:txBody>
      </p:sp>
      <p:sp>
        <p:nvSpPr>
          <p:cNvPr id="25" name="矩形 24"/>
          <p:cNvSpPr/>
          <p:nvPr/>
        </p:nvSpPr>
        <p:spPr>
          <a:xfrm>
            <a:off x="551027" y="1431890"/>
            <a:ext cx="1828799" cy="2789156"/>
          </a:xfrm>
          <a:prstGeom prst="rect">
            <a:avLst/>
          </a:prstGeom>
          <a:solidFill>
            <a:srgbClr val="008080"/>
          </a:solidFill>
          <a:ln w="9525"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2"/>
                </a:solidFill>
                <a:effectLst/>
                <a:uLnTx/>
                <a:uFillTx/>
                <a:latin typeface="Arial" panose="020B0604020202020204"/>
                <a:ea typeface="微软雅黑" panose="020B0503020204020204" pitchFamily="34" charset="-122"/>
                <a:cs typeface="+mn-cs"/>
              </a:rPr>
              <a:t>三级目录</a:t>
            </a:r>
            <a:endParaRPr kumimoji="0" lang="en-US" altLang="zh-CN" sz="1800" b="1" i="0" u="none" strike="noStrike" kern="0" cap="none" spc="0" normalizeH="0" baseline="0" noProof="0" dirty="0">
              <a:ln>
                <a:noFill/>
              </a:ln>
              <a:solidFill>
                <a:schemeClr val="tx2"/>
              </a:solidFill>
              <a:effectLst/>
              <a:uLnTx/>
              <a:uFillTx/>
              <a:latin typeface="Arial" panose="020B0604020202020204"/>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2"/>
                </a:solidFill>
                <a:effectLst/>
                <a:uLnTx/>
                <a:uFillTx/>
                <a:latin typeface="Arial" panose="020B0604020202020204"/>
                <a:ea typeface="微软雅黑" panose="020B0503020204020204" pitchFamily="34" charset="-122"/>
                <a:cs typeface="+mn-cs"/>
              </a:rPr>
              <a:t>（基础分组）</a:t>
            </a:r>
            <a:endParaRPr kumimoji="0" lang="zh-CN" altLang="en-US" sz="1800" b="1" i="0" u="none" strike="noStrike" kern="0" cap="none" spc="0" normalizeH="0" baseline="0" noProof="0" dirty="0">
              <a:ln>
                <a:noFill/>
              </a:ln>
              <a:solidFill>
                <a:schemeClr val="tx2"/>
              </a:solidFill>
              <a:effectLst/>
              <a:uLnTx/>
              <a:uFillTx/>
              <a:latin typeface="Arial" panose="020B0604020202020204"/>
              <a:ea typeface="微软雅黑" panose="020B0503020204020204" pitchFamily="34" charset="-122"/>
              <a:cs typeface="+mn-cs"/>
            </a:endParaRPr>
          </a:p>
        </p:txBody>
      </p:sp>
      <p:sp>
        <p:nvSpPr>
          <p:cNvPr id="26" name="矩形 25"/>
          <p:cNvSpPr/>
          <p:nvPr/>
        </p:nvSpPr>
        <p:spPr>
          <a:xfrm>
            <a:off x="564675" y="4724297"/>
            <a:ext cx="1828799" cy="586318"/>
          </a:xfrm>
          <a:prstGeom prst="rect">
            <a:avLst/>
          </a:prstGeom>
          <a:solidFill>
            <a:srgbClr val="008080"/>
          </a:solidFill>
          <a:ln w="9525"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2"/>
                </a:solidFill>
                <a:effectLst/>
                <a:uLnTx/>
                <a:uFillTx/>
                <a:latin typeface="Arial" panose="020B0604020202020204"/>
                <a:ea typeface="微软雅黑" panose="020B0503020204020204" pitchFamily="34" charset="-122"/>
                <a:cs typeface="+mn-cs"/>
              </a:rPr>
              <a:t>二级目录</a:t>
            </a:r>
            <a:endParaRPr kumimoji="0" lang="zh-CN" altLang="en-US" sz="1800" b="1" i="0" u="none" strike="noStrike" kern="0" cap="none" spc="0" normalizeH="0" baseline="0" noProof="0" dirty="0">
              <a:ln>
                <a:noFill/>
              </a:ln>
              <a:solidFill>
                <a:schemeClr val="tx2"/>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564676" y="5743772"/>
            <a:ext cx="1842446" cy="432949"/>
          </a:xfrm>
          <a:prstGeom prst="rect">
            <a:avLst/>
          </a:prstGeom>
          <a:solidFill>
            <a:srgbClr val="008080"/>
          </a:solidFill>
          <a:ln w="9525"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2"/>
                </a:solidFill>
                <a:effectLst/>
                <a:uLnTx/>
                <a:uFillTx/>
                <a:latin typeface="Arial" panose="020B0604020202020204"/>
                <a:ea typeface="微软雅黑" panose="020B0503020204020204" pitchFamily="34" charset="-122"/>
                <a:cs typeface="+mn-cs"/>
              </a:rPr>
              <a:t>一级目录</a:t>
            </a:r>
            <a:endParaRPr kumimoji="0" lang="zh-CN" altLang="en-US" sz="1800" b="1" i="0" u="none" strike="noStrike" kern="0" cap="none" spc="0" normalizeH="0" baseline="0" noProof="0" dirty="0">
              <a:ln>
                <a:noFill/>
              </a:ln>
              <a:solidFill>
                <a:schemeClr val="tx2"/>
              </a:solidFill>
              <a:effectLst/>
              <a:uLnTx/>
              <a:uFillTx/>
              <a:latin typeface="Arial" panose="020B0604020202020204"/>
              <a:ea typeface="微软雅黑" panose="020B0503020204020204" pitchFamily="34" charset="-122"/>
              <a:cs typeface="+mn-cs"/>
            </a:endParaRPr>
          </a:p>
        </p:txBody>
      </p:sp>
      <p:sp>
        <p:nvSpPr>
          <p:cNvPr id="28" name="矩形 27"/>
          <p:cNvSpPr/>
          <p:nvPr/>
        </p:nvSpPr>
        <p:spPr>
          <a:xfrm>
            <a:off x="564675" y="6240326"/>
            <a:ext cx="1856094" cy="432949"/>
          </a:xfrm>
          <a:prstGeom prst="rect">
            <a:avLst/>
          </a:prstGeom>
          <a:solidFill>
            <a:srgbClr val="008080"/>
          </a:solidFill>
          <a:ln w="9525"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2"/>
                </a:solidFill>
                <a:effectLst/>
                <a:uLnTx/>
                <a:uFillTx/>
                <a:latin typeface="Arial" panose="020B0604020202020204"/>
                <a:ea typeface="微软雅黑" panose="020B0503020204020204" pitchFamily="34" charset="-122"/>
                <a:cs typeface="+mn-cs"/>
              </a:rPr>
              <a:t>主索引</a:t>
            </a:r>
            <a:endParaRPr kumimoji="0" lang="zh-CN" altLang="en-US" sz="1800" b="1" i="0" u="none" strike="noStrike" kern="0" cap="none" spc="0" normalizeH="0" baseline="0" noProof="0" dirty="0">
              <a:ln>
                <a:noFill/>
              </a:ln>
              <a:solidFill>
                <a:schemeClr val="tx2"/>
              </a:solidFill>
              <a:effectLst/>
              <a:uLnTx/>
              <a:uFillTx/>
              <a:latin typeface="Arial" panose="020B0604020202020204"/>
              <a:ea typeface="微软雅黑" panose="020B0503020204020204" pitchFamily="34" charset="-122"/>
              <a:cs typeface="+mn-cs"/>
            </a:endParaRPr>
          </a:p>
        </p:txBody>
      </p:sp>
      <p:sp>
        <p:nvSpPr>
          <p:cNvPr id="29" name="下箭头 26"/>
          <p:cNvSpPr/>
          <p:nvPr/>
        </p:nvSpPr>
        <p:spPr>
          <a:xfrm>
            <a:off x="1301653" y="4359590"/>
            <a:ext cx="365450" cy="300016"/>
          </a:xfrm>
          <a:prstGeom prst="downArrow">
            <a:avLst/>
          </a:prstGeom>
          <a:solidFill>
            <a:srgbClr val="006666"/>
          </a:solidFill>
          <a:ln w="12700"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6666"/>
              </a:solidFill>
              <a:effectLst/>
              <a:uLnTx/>
              <a:uFillTx/>
              <a:latin typeface="Arial" panose="020B0604020202020204"/>
              <a:ea typeface="微软雅黑" panose="020B0503020204020204" pitchFamily="34" charset="-122"/>
              <a:cs typeface="+mn-cs"/>
            </a:endParaRPr>
          </a:p>
        </p:txBody>
      </p:sp>
      <p:sp>
        <p:nvSpPr>
          <p:cNvPr id="30" name="矩形 29"/>
          <p:cNvSpPr/>
          <p:nvPr/>
        </p:nvSpPr>
        <p:spPr>
          <a:xfrm>
            <a:off x="1821126" y="4359590"/>
            <a:ext cx="955128" cy="266468"/>
          </a:xfrm>
          <a:prstGeom prst="rect">
            <a:avLst/>
          </a:prstGeom>
        </p:spPr>
        <p:txBody>
          <a:bodyPr wrap="square">
            <a:spAutoFit/>
          </a:bodyPr>
          <a:lstStyle/>
          <a:p>
            <a:r>
              <a:rPr lang="zh-CN" altLang="en-US" sz="1400" dirty="0">
                <a:solidFill>
                  <a:srgbClr val="006666"/>
                </a:solidFill>
                <a:ea typeface="微软雅黑" panose="020B0503020204020204" pitchFamily="34" charset="-122"/>
              </a:rPr>
              <a:t>聚类</a:t>
            </a:r>
            <a:endParaRPr lang="zh-CN" altLang="en-US" sz="1400" dirty="0">
              <a:solidFill>
                <a:srgbClr val="006666"/>
              </a:solidFill>
              <a:ea typeface="微软雅黑" panose="020B0503020204020204" pitchFamily="34" charset="-122"/>
            </a:endParaRPr>
          </a:p>
        </p:txBody>
      </p:sp>
      <p:sp>
        <p:nvSpPr>
          <p:cNvPr id="31" name="下箭头 28"/>
          <p:cNvSpPr/>
          <p:nvPr/>
        </p:nvSpPr>
        <p:spPr>
          <a:xfrm>
            <a:off x="1301653" y="5379088"/>
            <a:ext cx="365450" cy="300016"/>
          </a:xfrm>
          <a:prstGeom prst="downArrow">
            <a:avLst/>
          </a:prstGeom>
          <a:solidFill>
            <a:srgbClr val="006666"/>
          </a:solidFill>
          <a:ln w="12700"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6666"/>
              </a:solidFill>
              <a:effectLst/>
              <a:uLnTx/>
              <a:uFillTx/>
              <a:latin typeface="Arial" panose="020B0604020202020204"/>
              <a:ea typeface="微软雅黑" panose="020B0503020204020204" pitchFamily="34" charset="-122"/>
              <a:cs typeface="+mn-cs"/>
            </a:endParaRPr>
          </a:p>
        </p:txBody>
      </p:sp>
      <p:sp>
        <p:nvSpPr>
          <p:cNvPr id="32" name="矩形 31"/>
          <p:cNvSpPr/>
          <p:nvPr/>
        </p:nvSpPr>
        <p:spPr>
          <a:xfrm>
            <a:off x="1821126" y="5365439"/>
            <a:ext cx="955128" cy="266468"/>
          </a:xfrm>
          <a:prstGeom prst="rect">
            <a:avLst/>
          </a:prstGeom>
        </p:spPr>
        <p:txBody>
          <a:bodyPr wrap="square">
            <a:spAutoFit/>
          </a:bodyPr>
          <a:lstStyle/>
          <a:p>
            <a:r>
              <a:rPr lang="zh-CN" altLang="en-US" sz="1400" dirty="0">
                <a:solidFill>
                  <a:srgbClr val="006666"/>
                </a:solidFill>
                <a:ea typeface="微软雅黑" panose="020B0503020204020204" pitchFamily="34" charset="-122"/>
              </a:rPr>
              <a:t>聚类</a:t>
            </a:r>
            <a:endParaRPr lang="zh-CN" altLang="en-US" sz="1400" dirty="0">
              <a:solidFill>
                <a:srgbClr val="006666"/>
              </a:solidFill>
              <a:ea typeface="微软雅黑" panose="020B0503020204020204" pitchFamily="34" charset="-122"/>
            </a:endParaRPr>
          </a:p>
        </p:txBody>
      </p:sp>
      <p:sp>
        <p:nvSpPr>
          <p:cNvPr id="33" name="矩形 32"/>
          <p:cNvSpPr/>
          <p:nvPr/>
        </p:nvSpPr>
        <p:spPr>
          <a:xfrm>
            <a:off x="2533849" y="4710006"/>
            <a:ext cx="8882296" cy="586318"/>
          </a:xfrm>
          <a:prstGeom prst="rect">
            <a:avLst/>
          </a:prstGeom>
          <a:solidFill>
            <a:sysClr val="window" lastClr="FFFFFF"/>
          </a:solidFill>
          <a:ln w="9525" cap="flat" cmpd="sng" algn="ctr">
            <a:solidFill>
              <a:srgbClr val="006666"/>
            </a:solidFill>
            <a:prstDash val="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6666"/>
                </a:solidFill>
                <a:effectLst/>
                <a:uLnTx/>
                <a:uFillTx/>
                <a:latin typeface="Arial" panose="020B0604020202020204"/>
                <a:ea typeface="微软雅黑" panose="020B0503020204020204" pitchFamily="34" charset="-122"/>
                <a:cs typeface="+mn-cs"/>
              </a:rPr>
              <a:t>●基于同一疾病诊断不同治疗方式的聚类分组（资源消耗不尽相同）</a:t>
            </a:r>
            <a:endParaRPr kumimoji="0" lang="en-US" altLang="zh-CN" sz="1400" b="0" i="0" u="none" strike="noStrike" kern="0" cap="none" spc="0" normalizeH="0" baseline="0" noProof="0" dirty="0">
              <a:ln>
                <a:noFill/>
              </a:ln>
              <a:solidFill>
                <a:srgbClr val="006666"/>
              </a:solidFill>
              <a:effectLst/>
              <a:uLnTx/>
              <a:uFillTx/>
              <a:latin typeface="Arial" panose="020B0604020202020204"/>
              <a:ea typeface="微软雅黑" panose="020B0503020204020204" pitchFamily="34" charset="-122"/>
              <a:cs typeface="+mn-cs"/>
            </a:endParaRPr>
          </a:p>
          <a:p>
            <a:pPr lvl="0"/>
            <a:r>
              <a:rPr kumimoji="0" lang="zh-CN" altLang="en-US" sz="1400" b="0" i="0" u="none" strike="noStrike" kern="0" cap="none" spc="0" normalizeH="0" baseline="0" noProof="0" dirty="0">
                <a:ln>
                  <a:noFill/>
                </a:ln>
                <a:solidFill>
                  <a:srgbClr val="006666"/>
                </a:solidFill>
                <a:effectLst/>
                <a:uLnTx/>
                <a:uFillTx/>
                <a:latin typeface="Arial" panose="020B0604020202020204"/>
                <a:ea typeface="微软雅黑" panose="020B0503020204020204" pitchFamily="34" charset="-122"/>
                <a:cs typeface="+mn-cs"/>
              </a:rPr>
              <a:t>●反映同一诊断对治疗方法选择的均衡性、治疗技术的难</a:t>
            </a:r>
            <a:r>
              <a:rPr lang="zh-CN" altLang="en-US" sz="1400" kern="0" dirty="0">
                <a:solidFill>
                  <a:srgbClr val="006666"/>
                </a:solidFill>
                <a:ea typeface="微软雅黑" panose="020B0503020204020204" pitchFamily="34" charset="-122"/>
              </a:rPr>
              <a:t>易程度，可比较同一诊断在不同医疗机构资源消耗差异</a:t>
            </a:r>
            <a:endParaRPr kumimoji="0" lang="en-US" altLang="zh-CN" sz="1400" b="0" i="0" u="none" strike="noStrike" kern="0" cap="none" spc="0" normalizeH="0" baseline="0" noProof="0" dirty="0">
              <a:ln>
                <a:noFill/>
              </a:ln>
              <a:solidFill>
                <a:srgbClr val="006666"/>
              </a:solidFill>
              <a:effectLst/>
              <a:uLnTx/>
              <a:uFillTx/>
              <a:latin typeface="Arial" panose="020B0604020202020204"/>
              <a:ea typeface="微软雅黑" panose="020B0503020204020204" pitchFamily="34" charset="-122"/>
              <a:cs typeface="+mn-cs"/>
            </a:endParaRPr>
          </a:p>
        </p:txBody>
      </p:sp>
      <p:sp>
        <p:nvSpPr>
          <p:cNvPr id="35" name="矩形 34"/>
          <p:cNvSpPr/>
          <p:nvPr/>
        </p:nvSpPr>
        <p:spPr>
          <a:xfrm>
            <a:off x="7194476" y="4345299"/>
            <a:ext cx="1545193" cy="307777"/>
          </a:xfrm>
          <a:prstGeom prst="rect">
            <a:avLst/>
          </a:prstGeom>
        </p:spPr>
        <p:txBody>
          <a:bodyPr wrap="square">
            <a:spAutoFit/>
          </a:bodyPr>
          <a:lstStyle/>
          <a:p>
            <a:r>
              <a:rPr lang="zh-CN" altLang="en-US" sz="1400" dirty="0">
                <a:solidFill>
                  <a:srgbClr val="006666"/>
                </a:solidFill>
                <a:ea typeface="微软雅黑" panose="020B0503020204020204" pitchFamily="34" charset="-122"/>
              </a:rPr>
              <a:t>分组叠加</a:t>
            </a:r>
            <a:endParaRPr lang="zh-CN" altLang="en-US" sz="1400" dirty="0">
              <a:solidFill>
                <a:srgbClr val="006666"/>
              </a:solidFill>
              <a:ea typeface="微软雅黑" panose="020B0503020204020204" pitchFamily="34" charset="-122"/>
            </a:endParaRPr>
          </a:p>
        </p:txBody>
      </p:sp>
      <p:sp>
        <p:nvSpPr>
          <p:cNvPr id="36" name="下箭头 43"/>
          <p:cNvSpPr/>
          <p:nvPr/>
        </p:nvSpPr>
        <p:spPr>
          <a:xfrm>
            <a:off x="6717494" y="4345299"/>
            <a:ext cx="402858" cy="300016"/>
          </a:xfrm>
          <a:prstGeom prst="downArrow">
            <a:avLst/>
          </a:prstGeom>
          <a:solidFill>
            <a:sysClr val="window" lastClr="FFFFFF"/>
          </a:solidFill>
          <a:ln w="12700"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6666"/>
              </a:solidFill>
              <a:effectLst/>
              <a:uLnTx/>
              <a:uFillTx/>
              <a:latin typeface="Arial" panose="020B0604020202020204"/>
              <a:ea typeface="微软雅黑" panose="020B0503020204020204" pitchFamily="34" charset="-122"/>
              <a:cs typeface="+mn-cs"/>
            </a:endParaRPr>
          </a:p>
        </p:txBody>
      </p:sp>
      <p:sp>
        <p:nvSpPr>
          <p:cNvPr id="37" name="矩形 36"/>
          <p:cNvSpPr/>
          <p:nvPr/>
        </p:nvSpPr>
        <p:spPr>
          <a:xfrm>
            <a:off x="7875214" y="5351148"/>
            <a:ext cx="1545193" cy="307777"/>
          </a:xfrm>
          <a:prstGeom prst="rect">
            <a:avLst/>
          </a:prstGeom>
        </p:spPr>
        <p:txBody>
          <a:bodyPr wrap="square">
            <a:spAutoFit/>
          </a:bodyPr>
          <a:lstStyle/>
          <a:p>
            <a:r>
              <a:rPr lang="zh-CN" altLang="en-US" sz="1400" dirty="0">
                <a:solidFill>
                  <a:srgbClr val="006666"/>
                </a:solidFill>
                <a:ea typeface="微软雅黑" panose="020B0503020204020204" pitchFamily="34" charset="-122"/>
              </a:rPr>
              <a:t>病种分类</a:t>
            </a:r>
            <a:endParaRPr lang="zh-CN" altLang="en-US" sz="1400" dirty="0">
              <a:solidFill>
                <a:srgbClr val="006666"/>
              </a:solidFill>
              <a:ea typeface="微软雅黑" panose="020B0503020204020204" pitchFamily="34" charset="-122"/>
            </a:endParaRPr>
          </a:p>
        </p:txBody>
      </p:sp>
      <p:sp>
        <p:nvSpPr>
          <p:cNvPr id="38" name="下箭头 46"/>
          <p:cNvSpPr/>
          <p:nvPr/>
        </p:nvSpPr>
        <p:spPr>
          <a:xfrm>
            <a:off x="7425528" y="5364797"/>
            <a:ext cx="402858" cy="300016"/>
          </a:xfrm>
          <a:prstGeom prst="downArrow">
            <a:avLst/>
          </a:prstGeom>
          <a:solidFill>
            <a:sysClr val="window" lastClr="FFFFFF"/>
          </a:solidFill>
          <a:ln w="12700"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6666"/>
              </a:solidFill>
              <a:effectLst/>
              <a:uLnTx/>
              <a:uFillTx/>
              <a:latin typeface="Arial" panose="020B0604020202020204"/>
              <a:ea typeface="微软雅黑" panose="020B0503020204020204" pitchFamily="34" charset="-122"/>
              <a:cs typeface="+mn-cs"/>
            </a:endParaRPr>
          </a:p>
        </p:txBody>
      </p:sp>
      <p:sp>
        <p:nvSpPr>
          <p:cNvPr id="39" name="矩形 38"/>
          <p:cNvSpPr/>
          <p:nvPr/>
        </p:nvSpPr>
        <p:spPr>
          <a:xfrm>
            <a:off x="2547497" y="5729501"/>
            <a:ext cx="8868647" cy="432928"/>
          </a:xfrm>
          <a:prstGeom prst="rect">
            <a:avLst/>
          </a:prstGeom>
          <a:solidFill>
            <a:sysClr val="window" lastClr="FFFFFF"/>
          </a:solidFill>
          <a:ln w="9525" cap="flat" cmpd="sng" algn="ctr">
            <a:solidFill>
              <a:srgbClr val="006666"/>
            </a:solidFill>
            <a:prstDash val="dash"/>
            <a:miter lim="800000"/>
          </a:ln>
          <a:effectLst/>
        </p:spPr>
        <p:txBody>
          <a:bodyPr rtlCol="0" anchor="ctr"/>
          <a:lstStyle/>
          <a:p>
            <a:pPr lvl="0">
              <a:defRPr/>
            </a:pPr>
            <a:r>
              <a:rPr kumimoji="0" lang="zh-CN" altLang="en-US" sz="1400" b="0" i="0" u="none" strike="noStrike" kern="0" cap="none" spc="0" normalizeH="0" baseline="0" noProof="0" dirty="0">
                <a:ln>
                  <a:noFill/>
                </a:ln>
                <a:solidFill>
                  <a:srgbClr val="006666"/>
                </a:solidFill>
                <a:effectLst/>
                <a:uLnTx/>
                <a:uFillTx/>
                <a:latin typeface="Arial" panose="020B0604020202020204"/>
                <a:ea typeface="微软雅黑" panose="020B0503020204020204" pitchFamily="34" charset="-122"/>
                <a:cs typeface="+mn-cs"/>
              </a:rPr>
              <a:t>●基于诊断学对疾病分类的解读，对二级目录疾病诊断与治疗方式的</a:t>
            </a:r>
            <a:r>
              <a:rPr lang="zh-CN" altLang="en-US" sz="1400" kern="0" dirty="0">
                <a:solidFill>
                  <a:srgbClr val="006666"/>
                </a:solidFill>
                <a:ea typeface="微软雅黑" panose="020B0503020204020204" pitchFamily="34" charset="-122"/>
              </a:rPr>
              <a:t>聚合，与疾病诊断分类及代码（</a:t>
            </a:r>
            <a:r>
              <a:rPr lang="en-US" altLang="zh-CN" sz="1400" kern="0" dirty="0">
                <a:solidFill>
                  <a:srgbClr val="006666"/>
                </a:solidFill>
                <a:ea typeface="微软雅黑" panose="020B0503020204020204" pitchFamily="34" charset="-122"/>
              </a:rPr>
              <a:t>ICD-10 </a:t>
            </a:r>
            <a:r>
              <a:rPr lang="zh-CN" altLang="en-US" sz="1400" kern="0" dirty="0">
                <a:solidFill>
                  <a:srgbClr val="006666"/>
                </a:solidFill>
                <a:ea typeface="微软雅黑" panose="020B0503020204020204" pitchFamily="34" charset="-122"/>
              </a:rPr>
              <a:t>医保 </a:t>
            </a:r>
            <a:r>
              <a:rPr lang="en-US" altLang="zh-CN" sz="1400" kern="0" dirty="0">
                <a:solidFill>
                  <a:srgbClr val="006666"/>
                </a:solidFill>
                <a:ea typeface="微软雅黑" panose="020B0503020204020204" pitchFamily="34" charset="-122"/>
              </a:rPr>
              <a:t>V1.0 </a:t>
            </a:r>
            <a:r>
              <a:rPr lang="zh-CN" altLang="en-US" sz="1400" kern="0" dirty="0">
                <a:solidFill>
                  <a:srgbClr val="006666"/>
                </a:solidFill>
                <a:ea typeface="微软雅黑" panose="020B0503020204020204" pitchFamily="34" charset="-122"/>
              </a:rPr>
              <a:t>版）的类目（前三位）相吻合</a:t>
            </a:r>
            <a:endParaRPr kumimoji="0" lang="en-US" altLang="zh-CN" sz="1400" b="0" i="0" u="none" strike="noStrike" kern="0" cap="none" spc="0" normalizeH="0" baseline="0" noProof="0" dirty="0">
              <a:ln>
                <a:noFill/>
              </a:ln>
              <a:solidFill>
                <a:srgbClr val="006666"/>
              </a:solidFill>
              <a:effectLst/>
              <a:uLnTx/>
              <a:uFillTx/>
              <a:latin typeface="Arial" panose="020B0604020202020204"/>
              <a:ea typeface="微软雅黑" panose="020B0503020204020204" pitchFamily="34" charset="-122"/>
              <a:cs typeface="+mn-cs"/>
            </a:endParaRPr>
          </a:p>
        </p:txBody>
      </p:sp>
      <p:sp>
        <p:nvSpPr>
          <p:cNvPr id="40" name="矩形 39"/>
          <p:cNvSpPr/>
          <p:nvPr/>
        </p:nvSpPr>
        <p:spPr>
          <a:xfrm>
            <a:off x="2547498" y="6226035"/>
            <a:ext cx="8868646" cy="432928"/>
          </a:xfrm>
          <a:prstGeom prst="rect">
            <a:avLst/>
          </a:prstGeom>
          <a:solidFill>
            <a:sysClr val="window" lastClr="FFFFFF"/>
          </a:solidFill>
          <a:ln w="9525" cap="flat" cmpd="sng" algn="ctr">
            <a:solidFill>
              <a:srgbClr val="006666"/>
            </a:solidFill>
            <a:prstDash val="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6666"/>
                </a:solidFill>
                <a:effectLst/>
                <a:uLnTx/>
                <a:uFillTx/>
                <a:latin typeface="Arial" panose="020B0604020202020204"/>
                <a:ea typeface="微软雅黑" panose="020B0503020204020204" pitchFamily="34" charset="-122"/>
                <a:cs typeface="+mn-cs"/>
              </a:rPr>
              <a:t>●基于解剖学和病因学建立疾病分类索引，提升针对分级目录的管理效率。</a:t>
            </a:r>
            <a:endParaRPr kumimoji="0" lang="en-US" altLang="zh-CN" sz="1400" b="0" i="0" u="none" strike="noStrike" kern="0" cap="none" spc="0" normalizeH="0" baseline="0" noProof="0" dirty="0">
              <a:ln>
                <a:noFill/>
              </a:ln>
              <a:solidFill>
                <a:srgbClr val="006666"/>
              </a:solidFill>
              <a:effectLst/>
              <a:uLnTx/>
              <a:uFillTx/>
              <a:latin typeface="Arial" panose="020B0604020202020204"/>
              <a:ea typeface="微软雅黑" panose="020B0503020204020204" pitchFamily="34" charset="-122"/>
              <a:cs typeface="+mn-cs"/>
            </a:endParaRPr>
          </a:p>
        </p:txBody>
      </p:sp>
      <p:sp>
        <p:nvSpPr>
          <p:cNvPr id="41" name="矩形 40"/>
          <p:cNvSpPr/>
          <p:nvPr/>
        </p:nvSpPr>
        <p:spPr>
          <a:xfrm>
            <a:off x="4091775" y="4345299"/>
            <a:ext cx="1545193" cy="307777"/>
          </a:xfrm>
          <a:prstGeom prst="rect">
            <a:avLst/>
          </a:prstGeom>
        </p:spPr>
        <p:txBody>
          <a:bodyPr wrap="square">
            <a:spAutoFit/>
          </a:bodyPr>
          <a:lstStyle/>
          <a:p>
            <a:r>
              <a:rPr lang="zh-CN" altLang="en-US" sz="1400" dirty="0">
                <a:solidFill>
                  <a:srgbClr val="006666"/>
                </a:solidFill>
                <a:ea typeface="微软雅黑" panose="020B0503020204020204" pitchFamily="34" charset="-122"/>
              </a:rPr>
              <a:t>分组叠加</a:t>
            </a:r>
            <a:endParaRPr lang="zh-CN" altLang="en-US" sz="1400" dirty="0">
              <a:solidFill>
                <a:srgbClr val="006666"/>
              </a:solidFill>
              <a:ea typeface="微软雅黑" panose="020B0503020204020204" pitchFamily="34" charset="-122"/>
            </a:endParaRPr>
          </a:p>
        </p:txBody>
      </p:sp>
      <p:sp>
        <p:nvSpPr>
          <p:cNvPr id="42" name="下箭头 51"/>
          <p:cNvSpPr/>
          <p:nvPr/>
        </p:nvSpPr>
        <p:spPr>
          <a:xfrm>
            <a:off x="3628440" y="4345299"/>
            <a:ext cx="402858" cy="300016"/>
          </a:xfrm>
          <a:prstGeom prst="downArrow">
            <a:avLst/>
          </a:prstGeom>
          <a:solidFill>
            <a:sysClr val="window" lastClr="FFFFFF"/>
          </a:solidFill>
          <a:ln w="12700"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6666"/>
              </a:solidFill>
              <a:effectLst/>
              <a:uLnTx/>
              <a:uFillTx/>
              <a:latin typeface="Arial" panose="020B0604020202020204"/>
              <a:ea typeface="微软雅黑" panose="020B0503020204020204" pitchFamily="34" charset="-122"/>
              <a:cs typeface="+mn-cs"/>
            </a:endParaRPr>
          </a:p>
        </p:txBody>
      </p:sp>
      <p:sp>
        <p:nvSpPr>
          <p:cNvPr id="43" name="矩形 42"/>
          <p:cNvSpPr/>
          <p:nvPr/>
        </p:nvSpPr>
        <p:spPr>
          <a:xfrm>
            <a:off x="4786161" y="5351148"/>
            <a:ext cx="1545193" cy="307777"/>
          </a:xfrm>
          <a:prstGeom prst="rect">
            <a:avLst/>
          </a:prstGeom>
        </p:spPr>
        <p:txBody>
          <a:bodyPr wrap="square">
            <a:spAutoFit/>
          </a:bodyPr>
          <a:lstStyle/>
          <a:p>
            <a:r>
              <a:rPr lang="zh-CN" altLang="en-US" sz="1400" dirty="0">
                <a:solidFill>
                  <a:srgbClr val="006666"/>
                </a:solidFill>
                <a:ea typeface="微软雅黑" panose="020B0503020204020204" pitchFamily="34" charset="-122"/>
              </a:rPr>
              <a:t>病种分类</a:t>
            </a:r>
            <a:endParaRPr lang="zh-CN" altLang="en-US" sz="1400" dirty="0">
              <a:solidFill>
                <a:srgbClr val="006666"/>
              </a:solidFill>
              <a:ea typeface="微软雅黑" panose="020B0503020204020204" pitchFamily="34" charset="-122"/>
            </a:endParaRPr>
          </a:p>
        </p:txBody>
      </p:sp>
      <p:sp>
        <p:nvSpPr>
          <p:cNvPr id="44" name="下箭头 57"/>
          <p:cNvSpPr/>
          <p:nvPr/>
        </p:nvSpPr>
        <p:spPr>
          <a:xfrm>
            <a:off x="4322826" y="5364797"/>
            <a:ext cx="402858" cy="300016"/>
          </a:xfrm>
          <a:prstGeom prst="downArrow">
            <a:avLst/>
          </a:prstGeom>
          <a:solidFill>
            <a:sysClr val="window" lastClr="FFFFFF"/>
          </a:solidFill>
          <a:ln w="12700" cap="flat" cmpd="sng" algn="ctr">
            <a:solidFill>
              <a:srgbClr val="0066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6666"/>
              </a:solidFill>
              <a:effectLst/>
              <a:uLnTx/>
              <a:uFillTx/>
              <a:latin typeface="Arial" panose="020B0604020202020204"/>
              <a:ea typeface="微软雅黑" panose="020B0503020204020204" pitchFamily="34" charset="-122"/>
              <a:cs typeface="+mn-cs"/>
            </a:endParaRPr>
          </a:p>
        </p:txBody>
      </p:sp>
      <p:sp>
        <p:nvSpPr>
          <p:cNvPr id="45" name="圆角矩形 58"/>
          <p:cNvSpPr/>
          <p:nvPr/>
        </p:nvSpPr>
        <p:spPr>
          <a:xfrm>
            <a:off x="9608487" y="3367887"/>
            <a:ext cx="1584958" cy="340519"/>
          </a:xfrm>
          <a:prstGeom prst="roundRect">
            <a:avLst/>
          </a:prstGeom>
          <a:solidFill>
            <a:srgbClr val="00808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诊断性操作组</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6" name="圆角矩形 59"/>
          <p:cNvSpPr/>
          <p:nvPr/>
        </p:nvSpPr>
        <p:spPr>
          <a:xfrm>
            <a:off x="9616741" y="3911161"/>
            <a:ext cx="1577976" cy="340519"/>
          </a:xfrm>
          <a:prstGeom prst="roundRect">
            <a:avLst/>
          </a:prstGeom>
          <a:solidFill>
            <a:srgbClr val="00808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手术组</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7" name="圆角矩形 65"/>
          <p:cNvSpPr/>
          <p:nvPr/>
        </p:nvSpPr>
        <p:spPr>
          <a:xfrm>
            <a:off x="9605560" y="2275157"/>
            <a:ext cx="1602145" cy="340519"/>
          </a:xfrm>
          <a:prstGeom prst="roundRect">
            <a:avLst/>
          </a:prstGeom>
          <a:solidFill>
            <a:srgbClr val="00808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保守治疗组</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8" name="圆角矩形 66"/>
          <p:cNvSpPr/>
          <p:nvPr/>
        </p:nvSpPr>
        <p:spPr>
          <a:xfrm>
            <a:off x="9605560" y="2851883"/>
            <a:ext cx="1602145" cy="340519"/>
          </a:xfrm>
          <a:prstGeom prst="roundRect">
            <a:avLst/>
          </a:prstGeom>
          <a:solidFill>
            <a:srgbClr val="00808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治疗性操作组</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a:xfrm>
            <a:off x="9457473" y="2096655"/>
            <a:ext cx="1948086" cy="2262935"/>
          </a:xfrm>
          <a:prstGeom prst="rect">
            <a:avLst/>
          </a:prstGeom>
          <a:noFill/>
          <a:ln w="15875" cmpd="sng">
            <a:solidFill>
              <a:srgbClr val="4472C4">
                <a:shade val="50000"/>
              </a:srgbClr>
            </a:solidFill>
            <a:prstDash val="sysDash"/>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50" name="下箭头 70"/>
          <p:cNvSpPr/>
          <p:nvPr/>
        </p:nvSpPr>
        <p:spPr>
          <a:xfrm rot="16200000">
            <a:off x="8844801" y="3527588"/>
            <a:ext cx="374067" cy="735702"/>
          </a:xfrm>
          <a:prstGeom prst="downArrow">
            <a:avLst/>
          </a:prstGeom>
          <a:solidFill>
            <a:srgbClr val="008080"/>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720713" y="531696"/>
            <a:ext cx="8379142" cy="584775"/>
          </a:xfrm>
          <a:prstGeom prst="rect">
            <a:avLst/>
          </a:prstGeom>
        </p:spPr>
        <p:txBody>
          <a:bodyPr>
            <a:scene3d>
              <a:camera prst="orthographicFront"/>
              <a:lightRig rig="threePt" dir="t"/>
            </a:scene3d>
          </a:bodyPr>
          <a:lstStyle>
            <a:defPPr>
              <a:defRPr lang="zh-CN"/>
            </a:defPPr>
            <a:lvl1pPr>
              <a:lnSpc>
                <a:spcPts val="4200"/>
              </a:lnSpc>
              <a:spcBef>
                <a:spcPct val="0"/>
              </a:spcBef>
              <a:defRPr sz="3200" b="1">
                <a:solidFill>
                  <a:schemeClr val="tx2"/>
                </a:solidFill>
                <a:latin typeface="+mj-lt"/>
                <a:ea typeface="+mj-ea"/>
                <a:cs typeface="+mj-cs"/>
              </a:defRPr>
            </a:lvl1pPr>
          </a:lstStyle>
          <a:p>
            <a:r>
              <a:rPr lang="en-US"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r>
              <a:rPr lang="zh-CN" altLang="en-US"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病种分组管理</a:t>
            </a:r>
            <a:endParaRPr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2" name="object 8"/>
          <p:cNvSpPr txBox="1"/>
          <p:nvPr/>
        </p:nvSpPr>
        <p:spPr>
          <a:xfrm>
            <a:off x="535209" y="4393228"/>
            <a:ext cx="10778126" cy="1025922"/>
          </a:xfrm>
          <a:prstGeom prst="rect">
            <a:avLst/>
          </a:prstGeom>
        </p:spPr>
        <p:txBody>
          <a:bodyPr vert="horz" wrap="square" lIns="0" tIns="0" rIns="0" bIns="0" rtlCol="0">
            <a:spAutoFit/>
          </a:bodyPr>
          <a:lstStyle/>
          <a:p>
            <a:pPr marL="12700"/>
            <a:r>
              <a:rPr sz="1800" spc="-50" dirty="0">
                <a:latin typeface="微软雅黑" panose="020B0503020204020204" pitchFamily="34" charset="-122"/>
                <a:cs typeface="微软雅黑" panose="020B0503020204020204" pitchFamily="34" charset="-122"/>
              </a:rPr>
              <a:t>主目录</a:t>
            </a:r>
            <a:endParaRPr sz="1800" dirty="0">
              <a:latin typeface="微软雅黑" panose="020B0503020204020204" pitchFamily="34" charset="-122"/>
              <a:cs typeface="微软雅黑" panose="020B0503020204020204" pitchFamily="34" charset="-122"/>
            </a:endParaRPr>
          </a:p>
          <a:p>
            <a:pPr marL="12700" marR="5080" indent="422275">
              <a:spcBef>
                <a:spcPts val="950"/>
              </a:spcBef>
              <a:tabLst>
                <a:tab pos="297815" algn="l"/>
              </a:tabLst>
            </a:pPr>
            <a:r>
              <a:rPr sz="1400" spc="730" dirty="0" err="1">
                <a:latin typeface="Arial" panose="020B0604020202020204"/>
                <a:cs typeface="Arial" panose="020B0604020202020204"/>
              </a:rPr>
              <a:t>l</a:t>
            </a:r>
            <a:r>
              <a:rPr sz="1600" dirty="0" err="1">
                <a:latin typeface="微软雅黑" panose="020B0503020204020204" pitchFamily="34" charset="-122"/>
              </a:rPr>
              <a:t>以大数据形成的标准化方法凝练疾病与治疗方式的共性特征，反映诊断与治疗的一般规律，是病种组合的基础</a:t>
            </a:r>
            <a:endParaRPr lang="en-US" sz="1600" dirty="0">
              <a:latin typeface="微软雅黑" panose="020B0503020204020204" pitchFamily="34" charset="-122"/>
            </a:endParaRPr>
          </a:p>
          <a:p>
            <a:pPr marL="12700" marR="5080" indent="422275">
              <a:spcBef>
                <a:spcPts val="950"/>
              </a:spcBef>
              <a:tabLst>
                <a:tab pos="297815" algn="l"/>
              </a:tabLst>
            </a:pPr>
            <a:r>
              <a:rPr lang="en-US" altLang="zh-CN" sz="1600" spc="730" dirty="0">
                <a:latin typeface="Arial" panose="020B0604020202020204"/>
                <a:cs typeface="Arial" panose="020B0604020202020204"/>
              </a:rPr>
              <a:t>l</a:t>
            </a:r>
            <a:r>
              <a:rPr lang="zh-CN" altLang="en-US" sz="1600" dirty="0">
                <a:latin typeface="微软雅黑" panose="020B0503020204020204" pitchFamily="34" charset="-122"/>
              </a:rPr>
              <a:t>可基于病例数收敛形成核心病种与综合病种，并基于共同数据特征逐层收敛形成分级目录</a:t>
            </a:r>
            <a:endParaRPr lang="zh-CN" altLang="en-US" sz="1600" dirty="0">
              <a:latin typeface="微软雅黑" panose="020B0503020204020204" pitchFamily="34" charset="-122"/>
            </a:endParaRPr>
          </a:p>
        </p:txBody>
      </p:sp>
      <p:sp>
        <p:nvSpPr>
          <p:cNvPr id="14" name="object 10"/>
          <p:cNvSpPr txBox="1"/>
          <p:nvPr/>
        </p:nvSpPr>
        <p:spPr>
          <a:xfrm>
            <a:off x="484124" y="5466151"/>
            <a:ext cx="11291570" cy="276999"/>
          </a:xfrm>
          <a:prstGeom prst="rect">
            <a:avLst/>
          </a:prstGeom>
        </p:spPr>
        <p:txBody>
          <a:bodyPr vert="horz" wrap="square" lIns="0" tIns="0" rIns="0" bIns="0" rtlCol="0">
            <a:spAutoFit/>
          </a:bodyPr>
          <a:lstStyle/>
          <a:p>
            <a:pPr marL="12700">
              <a:lnSpc>
                <a:spcPct val="100000"/>
              </a:lnSpc>
              <a:tabLst>
                <a:tab pos="10305415" algn="l"/>
              </a:tabLst>
            </a:pPr>
            <a:r>
              <a:rPr sz="1800" u="heavy" dirty="0">
                <a:latin typeface="Times New Roman" panose="02020603050405020304"/>
                <a:cs typeface="Times New Roman" panose="02020603050405020304"/>
              </a:rPr>
              <a:t> 	</a:t>
            </a:r>
            <a:r>
              <a:rPr sz="1800" spc="-50" dirty="0">
                <a:latin typeface="微软雅黑" panose="020B0503020204020204" pitchFamily="34" charset="-122"/>
                <a:cs typeface="微软雅黑" panose="020B0503020204020204" pitchFamily="34" charset="-122"/>
              </a:rPr>
              <a:t>辅助目录</a:t>
            </a:r>
            <a:endParaRPr sz="1800" dirty="0">
              <a:latin typeface="微软雅黑" panose="020B0503020204020204" pitchFamily="34" charset="-122"/>
              <a:cs typeface="微软雅黑" panose="020B0503020204020204" pitchFamily="34" charset="-122"/>
            </a:endParaRPr>
          </a:p>
        </p:txBody>
      </p:sp>
      <p:sp>
        <p:nvSpPr>
          <p:cNvPr id="15" name="object 11"/>
          <p:cNvSpPr txBox="1"/>
          <p:nvPr/>
        </p:nvSpPr>
        <p:spPr>
          <a:xfrm>
            <a:off x="535209" y="5905676"/>
            <a:ext cx="11291570" cy="841256"/>
          </a:xfrm>
          <a:prstGeom prst="rect">
            <a:avLst/>
          </a:prstGeom>
        </p:spPr>
        <p:txBody>
          <a:bodyPr vert="horz" wrap="square" lIns="0" tIns="0" rIns="0" bIns="0" rtlCol="0">
            <a:spAutoFit/>
          </a:bodyPr>
          <a:lstStyle/>
          <a:p>
            <a:pPr marL="12700" marR="5080" indent="422275">
              <a:tabLst>
                <a:tab pos="297815" algn="l"/>
              </a:tabLst>
            </a:pPr>
            <a:r>
              <a:rPr sz="1400" spc="730" dirty="0" err="1">
                <a:latin typeface="Arial" panose="020B0604020202020204"/>
                <a:cs typeface="Arial" panose="020B0604020202020204"/>
              </a:rPr>
              <a:t>l</a:t>
            </a:r>
            <a:r>
              <a:rPr sz="1600" dirty="0" err="1">
                <a:latin typeface="微软雅黑" panose="020B0503020204020204" pitchFamily="34" charset="-122"/>
              </a:rPr>
              <a:t>以大数据提取诊断、治疗、行为规范等的个性特征</a:t>
            </a:r>
            <a:endParaRPr sz="1600" dirty="0">
              <a:latin typeface="微软雅黑" panose="020B0503020204020204" pitchFamily="34" charset="-122"/>
            </a:endParaRPr>
          </a:p>
          <a:p>
            <a:pPr marL="12700" marR="5080" indent="422275">
              <a:spcBef>
                <a:spcPts val="815"/>
              </a:spcBef>
              <a:tabLst>
                <a:tab pos="297815" algn="l"/>
              </a:tabLst>
            </a:pPr>
            <a:r>
              <a:rPr lang="en-US" altLang="zh-CN" sz="1600" spc="730" dirty="0" err="1">
                <a:latin typeface="Arial" panose="020B0604020202020204"/>
                <a:cs typeface="Arial" panose="020B0604020202020204"/>
              </a:rPr>
              <a:t>l</a:t>
            </a:r>
            <a:r>
              <a:rPr sz="1600" dirty="0" err="1">
                <a:latin typeface="微软雅黑" panose="020B0503020204020204" pitchFamily="34" charset="-122"/>
              </a:rPr>
              <a:t>与主目录形成互补</a:t>
            </a:r>
            <a:r>
              <a:rPr sz="1600" dirty="0">
                <a:latin typeface="微软雅黑" panose="020B0503020204020204" pitchFamily="34" charset="-122"/>
              </a:rPr>
              <a:t>，</a:t>
            </a:r>
            <a:r>
              <a:rPr lang="zh-CN" altLang="en-US" sz="1600" dirty="0">
                <a:latin typeface="微软雅黑" panose="020B0503020204020204" pitchFamily="34" charset="-122"/>
              </a:rPr>
              <a:t>对</a:t>
            </a:r>
            <a:r>
              <a:rPr sz="1600" dirty="0" err="1">
                <a:latin typeface="微软雅黑" panose="020B0503020204020204" pitchFamily="34" charset="-122"/>
              </a:rPr>
              <a:t>临床疾病的严重程度、并发症</a:t>
            </a:r>
            <a:r>
              <a:rPr sz="1600" dirty="0">
                <a:latin typeface="微软雅黑" panose="020B0503020204020204" pitchFamily="34" charset="-122"/>
              </a:rPr>
              <a:t>/合并症、医疗行为规范所发生的资源消耗进行校正，客观拟合医疗服务成本</a:t>
            </a:r>
            <a:endParaRPr sz="1600" dirty="0">
              <a:latin typeface="微软雅黑" panose="020B0503020204020204" pitchFamily="34" charset="-122"/>
            </a:endParaRPr>
          </a:p>
        </p:txBody>
      </p:sp>
      <p:sp>
        <p:nvSpPr>
          <p:cNvPr id="16" name="object 12"/>
          <p:cNvSpPr/>
          <p:nvPr/>
        </p:nvSpPr>
        <p:spPr>
          <a:xfrm>
            <a:off x="8953117" y="1362202"/>
            <a:ext cx="1946910" cy="3090545"/>
          </a:xfrm>
          <a:custGeom>
            <a:avLst/>
            <a:gdLst/>
            <a:ahLst/>
            <a:cxnLst/>
            <a:rect l="l" t="t" r="r" b="b"/>
            <a:pathLst>
              <a:path w="1946909" h="3090545">
                <a:moveTo>
                  <a:pt x="0" y="94234"/>
                </a:moveTo>
                <a:lnTo>
                  <a:pt x="7401" y="57542"/>
                </a:lnTo>
                <a:lnTo>
                  <a:pt x="27590" y="27590"/>
                </a:lnTo>
                <a:lnTo>
                  <a:pt x="57542" y="7401"/>
                </a:lnTo>
                <a:lnTo>
                  <a:pt x="94233" y="0"/>
                </a:lnTo>
                <a:lnTo>
                  <a:pt x="1852677" y="0"/>
                </a:lnTo>
                <a:lnTo>
                  <a:pt x="1889314" y="7401"/>
                </a:lnTo>
                <a:lnTo>
                  <a:pt x="1919272" y="27590"/>
                </a:lnTo>
                <a:lnTo>
                  <a:pt x="1939491" y="57542"/>
                </a:lnTo>
                <a:lnTo>
                  <a:pt x="1946910" y="94234"/>
                </a:lnTo>
                <a:lnTo>
                  <a:pt x="1946910" y="2995930"/>
                </a:lnTo>
                <a:lnTo>
                  <a:pt x="1939491" y="3032621"/>
                </a:lnTo>
                <a:lnTo>
                  <a:pt x="1919272" y="3062573"/>
                </a:lnTo>
                <a:lnTo>
                  <a:pt x="1889314" y="3082762"/>
                </a:lnTo>
                <a:lnTo>
                  <a:pt x="1852677" y="3090164"/>
                </a:lnTo>
                <a:lnTo>
                  <a:pt x="94233" y="3090164"/>
                </a:lnTo>
                <a:lnTo>
                  <a:pt x="57542" y="3082762"/>
                </a:lnTo>
                <a:lnTo>
                  <a:pt x="27590" y="3062573"/>
                </a:lnTo>
                <a:lnTo>
                  <a:pt x="7401" y="3032621"/>
                </a:lnTo>
                <a:lnTo>
                  <a:pt x="0" y="2995930"/>
                </a:lnTo>
                <a:lnTo>
                  <a:pt x="0" y="94234"/>
                </a:lnTo>
                <a:close/>
              </a:path>
            </a:pathLst>
          </a:custGeom>
          <a:ln w="12700">
            <a:solidFill>
              <a:srgbClr val="2E518E"/>
            </a:solidFill>
          </a:ln>
        </p:spPr>
        <p:txBody>
          <a:bodyPr wrap="square" lIns="0" tIns="0" rIns="0" bIns="0" rtlCol="0"/>
          <a:lstStyle/>
          <a:p/>
        </p:txBody>
      </p:sp>
      <p:sp>
        <p:nvSpPr>
          <p:cNvPr id="17" name="object 13"/>
          <p:cNvSpPr txBox="1"/>
          <p:nvPr/>
        </p:nvSpPr>
        <p:spPr>
          <a:xfrm>
            <a:off x="9142859" y="2062918"/>
            <a:ext cx="1625600" cy="1578445"/>
          </a:xfrm>
          <a:prstGeom prst="rect">
            <a:avLst/>
          </a:prstGeom>
        </p:spPr>
        <p:txBody>
          <a:bodyPr vert="horz" wrap="square" lIns="0" tIns="0" rIns="0" bIns="0" rtlCol="0">
            <a:spAutoFit/>
          </a:bodyPr>
          <a:lstStyle/>
          <a:p>
            <a:pPr marL="12700" marR="5080">
              <a:lnSpc>
                <a:spcPct val="200000"/>
              </a:lnSpc>
            </a:pPr>
            <a:r>
              <a:rPr sz="1800" dirty="0" err="1">
                <a:latin typeface="微软雅黑" panose="020B0503020204020204" pitchFamily="34" charset="-122"/>
                <a:cs typeface="微软雅黑" panose="020B0503020204020204" pitchFamily="34" charset="-122"/>
              </a:rPr>
              <a:t>病种分组是</a:t>
            </a:r>
            <a:r>
              <a:rPr sz="1800" dirty="0" err="1">
                <a:solidFill>
                  <a:srgbClr val="FF0000"/>
                </a:solidFill>
                <a:latin typeface="微软雅黑" panose="020B0503020204020204" pitchFamily="34" charset="-122"/>
                <a:cs typeface="微软雅黑" panose="020B0503020204020204" pitchFamily="34" charset="-122"/>
              </a:rPr>
              <a:t>基础</a:t>
            </a:r>
            <a:r>
              <a:rPr sz="1800" dirty="0">
                <a:solidFill>
                  <a:srgbClr val="FF0000"/>
                </a:solidFill>
                <a:latin typeface="微软雅黑" panose="020B0503020204020204" pitchFamily="34" charset="-122"/>
                <a:cs typeface="微软雅黑" panose="020B0503020204020204" pitchFamily="34" charset="-122"/>
              </a:rPr>
              <a:t> </a:t>
            </a:r>
            <a:r>
              <a:rPr sz="1800" dirty="0" err="1">
                <a:latin typeface="微软雅黑" panose="020B0503020204020204" pitchFamily="34" charset="-122"/>
                <a:cs typeface="微软雅黑" panose="020B0503020204020204" pitchFamily="34" charset="-122"/>
              </a:rPr>
              <a:t>支付标准是</a:t>
            </a:r>
            <a:r>
              <a:rPr sz="1800" dirty="0" err="1">
                <a:solidFill>
                  <a:srgbClr val="FF0000"/>
                </a:solidFill>
                <a:latin typeface="微软雅黑" panose="020B0503020204020204" pitchFamily="34" charset="-122"/>
                <a:cs typeface="微软雅黑" panose="020B0503020204020204" pitchFamily="34" charset="-122"/>
              </a:rPr>
              <a:t>核心</a:t>
            </a:r>
            <a:endParaRPr sz="1850" dirty="0">
              <a:latin typeface="Times New Roman" panose="02020603050405020304"/>
              <a:cs typeface="Times New Roman" panose="02020603050405020304"/>
            </a:endParaRPr>
          </a:p>
          <a:p>
            <a:pPr marL="12700">
              <a:lnSpc>
                <a:spcPct val="200000"/>
              </a:lnSpc>
            </a:pPr>
            <a:r>
              <a:rPr sz="1800" dirty="0">
                <a:latin typeface="微软雅黑" panose="020B0503020204020204" pitchFamily="34" charset="-122"/>
                <a:cs typeface="微软雅黑" panose="020B0503020204020204" pitchFamily="34" charset="-122"/>
              </a:rPr>
              <a:t>过程控制是</a:t>
            </a:r>
            <a:r>
              <a:rPr sz="1800" dirty="0">
                <a:solidFill>
                  <a:srgbClr val="FF0000"/>
                </a:solidFill>
                <a:latin typeface="微软雅黑" panose="020B0503020204020204" pitchFamily="34" charset="-122"/>
                <a:cs typeface="微软雅黑" panose="020B0503020204020204" pitchFamily="34" charset="-122"/>
              </a:rPr>
              <a:t>关键</a:t>
            </a:r>
            <a:endParaRPr sz="1800" dirty="0">
              <a:latin typeface="微软雅黑" panose="020B0503020204020204" pitchFamily="34" charset="-122"/>
              <a:cs typeface="微软雅黑" panose="020B0503020204020204" pitchFamily="34" charset="-122"/>
            </a:endParaRPr>
          </a:p>
        </p:txBody>
      </p:sp>
      <p:sp>
        <p:nvSpPr>
          <p:cNvPr id="18" name="object 14"/>
          <p:cNvSpPr/>
          <p:nvPr/>
        </p:nvSpPr>
        <p:spPr>
          <a:xfrm>
            <a:off x="1423541" y="1363599"/>
            <a:ext cx="7387971" cy="3088767"/>
          </a:xfrm>
          <a:prstGeom prst="rect">
            <a:avLst/>
          </a:prstGeom>
          <a:blipFill>
            <a:blip r:embed="rId1" cstate="print"/>
            <a:stretch>
              <a:fillRect/>
            </a:stretch>
          </a:blipFill>
        </p:spPr>
        <p:txBody>
          <a:bodyPr wrap="square" lIns="0" tIns="0" rIns="0" bIns="0" rtlCol="0"/>
          <a:lstStyle/>
          <a:p/>
        </p:txBody>
      </p:sp>
      <p:pic>
        <p:nvPicPr>
          <p:cNvPr id="2" name="图片 1"/>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473709" y="1818640"/>
            <a:ext cx="5106475" cy="4031873"/>
          </a:xfrm>
          <a:prstGeom prst="rect">
            <a:avLst/>
          </a:prstGeom>
        </p:spPr>
        <p:txBody>
          <a:bodyPr wrap="square">
            <a:spAutoFit/>
          </a:bodyPr>
          <a:lstStyle/>
          <a:p>
            <a:pPr marL="342900" indent="-342900" defTabSz="914400">
              <a:lnSpc>
                <a:spcPct val="200000"/>
              </a:lnSpc>
              <a:buFont typeface="Arial" panose="020B0604020202020204" pitchFamily="34" charset="0"/>
              <a:buChar char="•"/>
              <a:defRPr/>
            </a:pPr>
            <a:r>
              <a:rPr kumimoji="0" lang="zh-CN" altLang="en-US" sz="160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等线" panose="02010600030101010101" charset="-122"/>
              </a:rPr>
              <a:t>医疗机构等级系数</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等线" panose="02010600030101010101" charset="-122"/>
              </a:rPr>
              <a:t>确定</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cs typeface="等线" panose="02010600030101010101" charset="-122"/>
              </a:rPr>
              <a:t>: </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等线" panose="02010600030101010101" charset="-122"/>
              </a:rPr>
              <a:t>根据</a:t>
            </a:r>
            <a:r>
              <a:rPr kumimoji="0" lang="zh-CN" altLang="en-US" sz="160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等线" panose="02010600030101010101" charset="-122"/>
              </a:rPr>
              <a:t>不同级别、不同医疗机构的服务能力、成本差异进行考虑</a:t>
            </a:r>
            <a:r>
              <a:rPr kumimoji="0" lang="zh-CN" altLang="en-US" sz="160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等线" panose="02010600030101010101" charset="-122"/>
              </a:rPr>
              <a:t>，</a:t>
            </a:r>
            <a:r>
              <a:rPr lang="zh-CN" altLang="en-US" sz="1600" noProof="0" dirty="0">
                <a:solidFill>
                  <a:schemeClr val="tx1">
                    <a:lumMod val="65000"/>
                    <a:lumOff val="35000"/>
                  </a:schemeClr>
                </a:solidFill>
                <a:latin typeface="微软雅黑" panose="020B0503020204020204" pitchFamily="34" charset="-122"/>
                <a:ea typeface="微软雅黑" panose="020B0503020204020204" pitchFamily="34" charset="-122"/>
                <a:cs typeface="等线" panose="02010600030101010101" charset="-122"/>
              </a:rPr>
              <a:t>通常</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按照</a:t>
            </a:r>
            <a:r>
              <a:rPr lang="zh-CN" altLang="zh-CN" sz="1600" dirty="0">
                <a:solidFill>
                  <a:srgbClr val="FF0000"/>
                </a:solidFill>
                <a:latin typeface="微软雅黑" panose="020B0503020204020204" pitchFamily="34" charset="-122"/>
                <a:ea typeface="微软雅黑" panose="020B0503020204020204" pitchFamily="34" charset="-122"/>
              </a:rPr>
              <a:t>医疗机构级别系数</a:t>
            </a: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和</a:t>
            </a:r>
            <a:r>
              <a:rPr lang="zh-CN" altLang="zh-CN" sz="1600" dirty="0">
                <a:solidFill>
                  <a:srgbClr val="FF0000"/>
                </a:solidFill>
                <a:latin typeface="微软雅黑" panose="020B0503020204020204" pitchFamily="34" charset="-122"/>
                <a:ea typeface="微软雅黑" panose="020B0503020204020204" pitchFamily="34" charset="-122"/>
              </a:rPr>
              <a:t>医疗机构系数</a:t>
            </a: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相结合的方式，为不同</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级别</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不同</a:t>
            </a: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医疗机构设置相应的医疗机构等级</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系数</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65000"/>
                    <a:lumOff val="35000"/>
                  </a:schemeClr>
                </a:solidFill>
              </a:rPr>
              <a:t>一级医院级别系数为</a:t>
            </a:r>
            <a:r>
              <a:rPr lang="en-US" altLang="zh-CN" sz="1600" dirty="0" smtClean="0">
                <a:solidFill>
                  <a:schemeClr val="tx1">
                    <a:lumMod val="65000"/>
                    <a:lumOff val="35000"/>
                  </a:schemeClr>
                </a:solidFill>
              </a:rPr>
              <a:t>1</a:t>
            </a:r>
            <a:r>
              <a:rPr lang="zh-CN" altLang="en-US" sz="1600" dirty="0" smtClean="0">
                <a:solidFill>
                  <a:schemeClr val="tx1">
                    <a:lumMod val="65000"/>
                    <a:lumOff val="35000"/>
                  </a:schemeClr>
                </a:solidFill>
              </a:rPr>
              <a:t>，</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二</a:t>
            </a: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级、三级医院级别</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系数</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有</a:t>
            </a:r>
            <a:r>
              <a:rPr lang="zh-CN"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相应调整</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kumimoji="0" lang="zh-CN" altLang="en-US" sz="16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等线" panose="02010600030101010101" charset="-122"/>
            </a:endParaRP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等线" panose="02010600030101010101" charset="-122"/>
              </a:rPr>
              <a:t>个别</a:t>
            </a:r>
            <a:r>
              <a:rPr kumimoji="0" lang="zh-CN" altLang="en-US" sz="16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等线" panose="02010600030101010101" charset="-122"/>
              </a:rPr>
              <a:t>地方对每个医疗机构每个病种（组）设置</a:t>
            </a:r>
            <a:r>
              <a:rPr kumimoji="0" lang="zh-CN" altLang="en-US" sz="1600" b="0" i="0" u="none" strike="noStrike" kern="1200" cap="none" spc="0" normalizeH="0" baseline="0" noProof="0" dirty="0">
                <a:ln>
                  <a:noFill/>
                </a:ln>
                <a:solidFill>
                  <a:schemeClr val="tx1">
                    <a:lumMod val="65000"/>
                    <a:lumOff val="35000"/>
                  </a:schemeClr>
                </a:solidFill>
                <a:effectLst/>
                <a:uLnTx/>
                <a:uFillTx/>
                <a:latin typeface="+mj-ea"/>
                <a:ea typeface="+mj-ea"/>
                <a:cs typeface="等线" panose="02010600030101010101" charset="-122"/>
              </a:rPr>
              <a:t>差异系数</a:t>
            </a:r>
            <a:endParaRPr kumimoji="0" lang="zh-CN" altLang="en-US" sz="1600" b="0" i="0" u="none" strike="noStrike" kern="1200" cap="none" spc="0" normalizeH="0" baseline="0" noProof="0" dirty="0">
              <a:ln>
                <a:noFill/>
              </a:ln>
              <a:solidFill>
                <a:schemeClr val="tx1">
                  <a:lumMod val="65000"/>
                  <a:lumOff val="35000"/>
                </a:schemeClr>
              </a:solidFill>
              <a:effectLst/>
              <a:uLnTx/>
              <a:uFillTx/>
              <a:latin typeface="+mj-ea"/>
              <a:ea typeface="+mj-ea"/>
              <a:cs typeface="等线" panose="02010600030101010101" charset="-122"/>
            </a:endParaRPr>
          </a:p>
        </p:txBody>
      </p:sp>
      <p:pic>
        <p:nvPicPr>
          <p:cNvPr id="2" name="图片 1"/>
          <p:cNvPicPr>
            <a:picLocks noChangeAspect="1"/>
          </p:cNvPicPr>
          <p:nvPr/>
        </p:nvPicPr>
        <p:blipFill>
          <a:blip r:embed="rId1"/>
          <a:stretch>
            <a:fillRect/>
          </a:stretch>
        </p:blipFill>
        <p:spPr>
          <a:xfrm>
            <a:off x="5720715" y="1512606"/>
            <a:ext cx="6223635" cy="4990744"/>
          </a:xfrm>
          <a:prstGeom prst="rect">
            <a:avLst/>
          </a:prstGeom>
        </p:spPr>
      </p:pic>
      <p:sp>
        <p:nvSpPr>
          <p:cNvPr id="6" name="文本框 5"/>
          <p:cNvSpPr txBox="1"/>
          <p:nvPr/>
        </p:nvSpPr>
        <p:spPr>
          <a:xfrm>
            <a:off x="1425562" y="348816"/>
            <a:ext cx="8517881" cy="584775"/>
          </a:xfrm>
          <a:prstGeom prst="rect">
            <a:avLst/>
          </a:prstGeom>
        </p:spPr>
        <p:txBody>
          <a:bodyPr/>
          <a:lstStyle>
            <a:defPPr>
              <a:defRPr lang="zh-CN"/>
            </a:defPPr>
            <a:lvl1pPr>
              <a:lnSpc>
                <a:spcPts val="4200"/>
              </a:lnSpc>
              <a:spcBef>
                <a:spcPct val="0"/>
              </a:spcBef>
              <a:defRPr sz="3200" b="1">
                <a:solidFill>
                  <a:schemeClr val="tx2"/>
                </a:solidFill>
                <a:latin typeface="+mj-lt"/>
                <a:ea typeface="+mj-ea"/>
                <a:cs typeface="+mj-cs"/>
              </a:defRPr>
            </a:lvl1pPr>
          </a:lstStyle>
          <a:p>
            <a:r>
              <a:rPr lang="en-US" altLang="zh-CN"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医疗机构等级系数确定</a:t>
            </a:r>
            <a:endParaRPr lang="zh-CN" altLang="en-US" sz="3200" b="1" dirty="0">
              <a:solidFill>
                <a:schemeClr val="tx2"/>
              </a:solidFill>
              <a:latin typeface="+mj-lt"/>
              <a:ea typeface="+mj-ea"/>
              <a:cs typeface="+mj-cs"/>
              <a:sym typeface="Arial" panose="020B0604020202020204" pitchFamily="34" charset="0"/>
            </a:endParaRPr>
          </a:p>
          <a:p>
            <a:endParaRPr lang="zh-CN" altLang="zh-CN" dirty="0"/>
          </a:p>
        </p:txBody>
      </p:sp>
      <p:pic>
        <p:nvPicPr>
          <p:cNvPr id="3" name="图片 2"/>
          <p:cNvPicPr>
            <a:picLocks noChangeAspect="1"/>
          </p:cNvPicPr>
          <p:nvPr/>
        </p:nvPicPr>
        <p:blipFill>
          <a:blip r:embed="rId2"/>
          <a:stretch>
            <a:fillRect/>
          </a:stretch>
        </p:blipFill>
        <p:spPr>
          <a:xfrm>
            <a:off x="8702040" y="269240"/>
            <a:ext cx="3242310" cy="664210"/>
          </a:xfrm>
          <a:prstGeom prst="rect">
            <a:avLst/>
          </a:prstGeom>
        </p:spPr>
      </p:pic>
      <p:grpSp>
        <p:nvGrpSpPr>
          <p:cNvPr id="18" name="组合 17"/>
          <p:cNvGrpSpPr/>
          <p:nvPr/>
        </p:nvGrpSpPr>
        <p:grpSpPr>
          <a:xfrm>
            <a:off x="524669" y="461297"/>
            <a:ext cx="700087" cy="457200"/>
            <a:chOff x="524669" y="550197"/>
            <a:chExt cx="700087" cy="457200"/>
          </a:xfrm>
        </p:grpSpPr>
        <p:cxnSp>
          <p:nvCxnSpPr>
            <p:cNvPr id="19" name="直接连接符 18"/>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46200" y="1647826"/>
            <a:ext cx="4292600" cy="4283074"/>
          </a:xfrm>
          <a:prstGeom prst="rect">
            <a:avLst/>
          </a:prstGeom>
          <a:blipFill>
            <a:blip r:embed="rId1">
              <a:grayscl/>
            </a:blip>
            <a:stretch>
              <a:fillRect l="-24937" r="-247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257800" y="2044700"/>
            <a:ext cx="5791200" cy="3489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5"/>
          <p:cNvSpPr/>
          <p:nvPr/>
        </p:nvSpPr>
        <p:spPr>
          <a:xfrm>
            <a:off x="5974232" y="2749990"/>
            <a:ext cx="432010" cy="431359"/>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sp>
        <p:nvSpPr>
          <p:cNvPr id="5" name="椭圆 6"/>
          <p:cNvSpPr/>
          <p:nvPr/>
        </p:nvSpPr>
        <p:spPr>
          <a:xfrm>
            <a:off x="5974232" y="4096607"/>
            <a:ext cx="432010" cy="419004"/>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endParaRPr>
          </a:p>
        </p:txBody>
      </p:sp>
      <p:sp>
        <p:nvSpPr>
          <p:cNvPr id="7" name="文本框 6"/>
          <p:cNvSpPr txBox="1"/>
          <p:nvPr/>
        </p:nvSpPr>
        <p:spPr>
          <a:xfrm>
            <a:off x="6597650" y="2707640"/>
            <a:ext cx="4010660" cy="1014730"/>
          </a:xfrm>
          <a:prstGeom prst="rect">
            <a:avLst/>
          </a:prstGeom>
          <a:noFill/>
        </p:spPr>
        <p:txBody>
          <a:bodyPr wrap="square" rtlCol="0">
            <a:spAutoFit/>
            <a:scene3d>
              <a:camera prst="orthographicFront"/>
              <a:lightRig rig="threePt" dir="t"/>
            </a:scene3d>
            <a:sp3d contourW="12700"/>
          </a:bodyPr>
          <a:lstStyle/>
          <a:p>
            <a:r>
              <a:rPr lang="zh-CN" altLang="en-US" sz="2000" smtClean="0">
                <a:solidFill>
                  <a:schemeClr val="bg1"/>
                </a:solidFill>
                <a:latin typeface="Century Gothic" panose="020B0502020202020204" pitchFamily="34" charset="0"/>
              </a:rPr>
              <a:t>取近3年每个病种的住院医疗费用，除去费用极端值，科学计算病种分值。</a:t>
            </a:r>
            <a:endParaRPr lang="zh-CN" altLang="en-US" sz="2000" smtClean="0">
              <a:solidFill>
                <a:schemeClr val="bg1"/>
              </a:solidFill>
              <a:latin typeface="Century Gothic" panose="020B0502020202020204" pitchFamily="34" charset="0"/>
            </a:endParaRPr>
          </a:p>
        </p:txBody>
      </p:sp>
      <p:sp>
        <p:nvSpPr>
          <p:cNvPr id="10" name="文本框 9"/>
          <p:cNvSpPr txBox="1"/>
          <p:nvPr/>
        </p:nvSpPr>
        <p:spPr>
          <a:xfrm>
            <a:off x="6597650" y="3731260"/>
            <a:ext cx="4011295" cy="1014730"/>
          </a:xfrm>
          <a:prstGeom prst="rect">
            <a:avLst/>
          </a:prstGeom>
          <a:noFill/>
        </p:spPr>
        <p:txBody>
          <a:bodyPr wrap="square" rtlCol="0">
            <a:spAutoFit/>
            <a:scene3d>
              <a:camera prst="orthographicFront"/>
              <a:lightRig rig="threePt" dir="t"/>
            </a:scene3d>
            <a:sp3d contourW="12700"/>
          </a:bodyPr>
          <a:lstStyle/>
          <a:p>
            <a:r>
              <a:rPr lang="zh-CN" altLang="en-US" sz="2000" smtClean="0">
                <a:solidFill>
                  <a:schemeClr val="bg1"/>
                </a:solidFill>
                <a:latin typeface="Century Gothic" panose="020B0502020202020204" pitchFamily="34" charset="0"/>
              </a:rPr>
              <a:t>某病种标准分值=(某病种组合平均医疗费用÷所有出院病例平均医疗费用)*100%。</a:t>
            </a:r>
            <a:endParaRPr lang="zh-CN" altLang="en-US" sz="2000" smtClean="0">
              <a:solidFill>
                <a:schemeClr val="bg1"/>
              </a:solidFill>
              <a:latin typeface="Century Gothic" panose="020B0502020202020204" pitchFamily="34" charset="0"/>
            </a:endParaRPr>
          </a:p>
        </p:txBody>
      </p:sp>
      <p:grpSp>
        <p:nvGrpSpPr>
          <p:cNvPr id="18" name="组合 17"/>
          <p:cNvGrpSpPr/>
          <p:nvPr/>
        </p:nvGrpSpPr>
        <p:grpSpPr>
          <a:xfrm>
            <a:off x="524669" y="461297"/>
            <a:ext cx="700087" cy="457200"/>
            <a:chOff x="524669" y="550197"/>
            <a:chExt cx="700087" cy="457200"/>
          </a:xfrm>
        </p:grpSpPr>
        <p:cxnSp>
          <p:nvCxnSpPr>
            <p:cNvPr id="19" name="直接连接符 18"/>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1496695" y="309880"/>
            <a:ext cx="3639185" cy="583565"/>
          </a:xfrm>
          <a:prstGeom prst="rect">
            <a:avLst/>
          </a:prstGeom>
          <a:noFill/>
        </p:spPr>
        <p:txBody>
          <a:bodyPr wrap="non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4</a:t>
            </a:r>
            <a:r>
              <a:rPr lang="zh-CN" altLang="en-US" sz="3200" b="1" smtClean="0">
                <a:solidFill>
                  <a:schemeClr val="tx1">
                    <a:lumMod val="75000"/>
                    <a:lumOff val="25000"/>
                  </a:schemeClr>
                </a:solidFill>
                <a:latin typeface="Century Gothic" panose="020B0502020202020204" pitchFamily="34" charset="0"/>
              </a:rPr>
              <a:t>、病种分值的管理</a:t>
            </a:r>
            <a:endParaRPr lang="zh-CN" altLang="en-US" sz="3200" b="1" smtClean="0">
              <a:solidFill>
                <a:schemeClr val="tx1">
                  <a:lumMod val="75000"/>
                  <a:lumOff val="25000"/>
                </a:schemeClr>
              </a:solidFill>
              <a:latin typeface="Century Gothic" panose="020B0502020202020204" pitchFamily="34" charset="0"/>
            </a:endParaRPr>
          </a:p>
        </p:txBody>
      </p:sp>
      <p:pic>
        <p:nvPicPr>
          <p:cNvPr id="6" name="图片 5"/>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55"/>
          <p:cNvSpPr/>
          <p:nvPr/>
        </p:nvSpPr>
        <p:spPr>
          <a:xfrm>
            <a:off x="1548157" y="2086343"/>
            <a:ext cx="2118151" cy="2394423"/>
          </a:xfrm>
          <a:custGeom>
            <a:avLst/>
            <a:gdLst/>
            <a:ahLst/>
            <a:cxnLst/>
            <a:rect l="0" t="0" r="0" b="0"/>
            <a:pathLst>
              <a:path w="1710289" h="1933364">
                <a:moveTo>
                  <a:pt x="0" y="966682"/>
                </a:moveTo>
                <a:cubicBezTo>
                  <a:pt x="0" y="432776"/>
                  <a:pt x="437899" y="0"/>
                  <a:pt x="978074" y="0"/>
                </a:cubicBezTo>
                <a:cubicBezTo>
                  <a:pt x="1269344" y="0"/>
                  <a:pt x="1530876" y="125831"/>
                  <a:pt x="1710289" y="325490"/>
                </a:cubicBezTo>
                <a:cubicBezTo>
                  <a:pt x="1710289" y="325490"/>
                  <a:pt x="1459952" y="557021"/>
                  <a:pt x="1457756" y="966682"/>
                </a:cubicBezTo>
                <a:cubicBezTo>
                  <a:pt x="1455552" y="1376345"/>
                  <a:pt x="1710289" y="1607719"/>
                  <a:pt x="1710289" y="1607719"/>
                </a:cubicBezTo>
                <a:cubicBezTo>
                  <a:pt x="1530876" y="1807379"/>
                  <a:pt x="1269344" y="1933364"/>
                  <a:pt x="978074" y="1933364"/>
                </a:cubicBezTo>
                <a:cubicBezTo>
                  <a:pt x="437899" y="1933364"/>
                  <a:pt x="0" y="1500483"/>
                  <a:pt x="0" y="966682"/>
                </a:cubicBezTo>
                <a:close/>
              </a:path>
            </a:pathLst>
          </a:custGeom>
          <a:solidFill>
            <a:schemeClr val="accent1"/>
          </a:solidFill>
          <a:ln w="7600" cap="flat">
            <a:noFill/>
            <a:beve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0" name="椭圆 14"/>
          <p:cNvSpPr/>
          <p:nvPr/>
        </p:nvSpPr>
        <p:spPr>
          <a:xfrm>
            <a:off x="2269954" y="262224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文本框 20"/>
          <p:cNvSpPr txBox="1"/>
          <p:nvPr/>
        </p:nvSpPr>
        <p:spPr>
          <a:xfrm>
            <a:off x="4030345" y="2815615"/>
            <a:ext cx="7395210" cy="93435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4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医院某病种分值</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该病种标准分值</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医疗机构等级系数</a:t>
            </a: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医疗机构系数</a:t>
            </a: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正常病例分值在</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80</a:t>
            </a: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%-150%</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之间。</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文本框 32"/>
          <p:cNvSpPr txBox="1"/>
          <p:nvPr/>
        </p:nvSpPr>
        <p:spPr>
          <a:xfrm>
            <a:off x="1540341" y="3491550"/>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bg1"/>
                </a:solidFill>
                <a:latin typeface="Century Gothic" panose="020B0502020202020204" pitchFamily="34" charset="0"/>
              </a:rPr>
              <a:t>医院某病种分值</a:t>
            </a:r>
            <a:endParaRPr lang="zh-CN" altLang="en-US" b="1" dirty="0" smtClean="0">
              <a:solidFill>
                <a:schemeClr val="bg1"/>
              </a:solidFill>
              <a:latin typeface="Century Gothic" panose="020B0502020202020204" pitchFamily="34" charset="0"/>
            </a:endParaRPr>
          </a:p>
        </p:txBody>
      </p:sp>
      <p:grpSp>
        <p:nvGrpSpPr>
          <p:cNvPr id="22" name="组合 21"/>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
        <p:nvSpPr>
          <p:cNvPr id="3" name="文本框 2"/>
          <p:cNvSpPr txBox="1"/>
          <p:nvPr/>
        </p:nvSpPr>
        <p:spPr>
          <a:xfrm>
            <a:off x="1496695" y="309880"/>
            <a:ext cx="3639185" cy="583565"/>
          </a:xfrm>
          <a:prstGeom prst="rect">
            <a:avLst/>
          </a:prstGeom>
          <a:noFill/>
        </p:spPr>
        <p:txBody>
          <a:bodyPr wrap="non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4</a:t>
            </a:r>
            <a:r>
              <a:rPr lang="zh-CN" altLang="en-US" sz="3200" b="1" smtClean="0">
                <a:solidFill>
                  <a:schemeClr val="tx1">
                    <a:lumMod val="75000"/>
                    <a:lumOff val="25000"/>
                  </a:schemeClr>
                </a:solidFill>
                <a:latin typeface="Century Gothic" panose="020B0502020202020204" pitchFamily="34" charset="0"/>
              </a:rPr>
              <a:t>、病种分值的管理</a:t>
            </a:r>
            <a:endParaRPr lang="zh-CN" altLang="en-US" sz="3200" b="1" smtClean="0">
              <a:solidFill>
                <a:schemeClr val="tx1">
                  <a:lumMod val="75000"/>
                  <a:lumOff val="25000"/>
                </a:schemeClr>
              </a:solidFill>
              <a:latin typeface="Century Gothic" panose="020B0502020202020204" pitchFamily="34"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60" grpId="0" bldLvl="0" animBg="1"/>
      <p:bldP spid="61" grpId="0" bldLvl="0" animBg="1"/>
      <p:bldP spid="21"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5787608" y="3627204"/>
            <a:ext cx="5262980" cy="701731"/>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100">
                <a:solidFill>
                  <a:schemeClr val="accent1"/>
                </a:solidFill>
                <a:latin typeface="Century Gothic" panose="020B0502020202020204" pitchFamily="34" charset="0"/>
              </a:rPr>
              <a:t>The user can demonstrate on a projector or computer or print the it into a film to be used in a wider fieldThe user can demonstrate on a projector or computer or print the it into a film to be used in a wider </a:t>
            </a:r>
            <a:r>
              <a:rPr lang="en-US" altLang="zh-CN" sz="1100" smtClean="0">
                <a:solidFill>
                  <a:schemeClr val="accent1"/>
                </a:solidFill>
                <a:latin typeface="Century Gothic" panose="020B0502020202020204" pitchFamily="34" charset="0"/>
              </a:rPr>
              <a:t>field</a:t>
            </a:r>
            <a:endParaRPr lang="en-US" altLang="zh-CN" sz="1100">
              <a:solidFill>
                <a:schemeClr val="accent1"/>
              </a:solidFill>
              <a:latin typeface="Century Gothic" panose="020B0502020202020204" pitchFamily="34" charset="0"/>
            </a:endParaRPr>
          </a:p>
        </p:txBody>
      </p:sp>
      <p:sp>
        <p:nvSpPr>
          <p:cNvPr id="6" name="文本框 5"/>
          <p:cNvSpPr txBox="1"/>
          <p:nvPr/>
        </p:nvSpPr>
        <p:spPr>
          <a:xfrm>
            <a:off x="5787608" y="2611541"/>
            <a:ext cx="3036570" cy="1014730"/>
          </a:xfrm>
          <a:prstGeom prst="rect">
            <a:avLst/>
          </a:prstGeom>
          <a:noFill/>
        </p:spPr>
        <p:txBody>
          <a:bodyPr wrap="none" rtlCol="0">
            <a:spAutoFit/>
            <a:scene3d>
              <a:camera prst="orthographicFront"/>
              <a:lightRig rig="threePt" dir="t"/>
            </a:scene3d>
            <a:sp3d contourW="12700"/>
          </a:bodyPr>
          <a:lstStyle/>
          <a:p>
            <a:pPr lvl="0" algn="l">
              <a:defRPr/>
            </a:pPr>
            <a:r>
              <a:rPr lang="zh-CN" altLang="en-US" sz="6000" b="1">
                <a:solidFill>
                  <a:schemeClr val="accent1"/>
                </a:solidFill>
                <a:latin typeface="+mj-ea"/>
                <a:ea typeface="+mj-ea"/>
              </a:rPr>
              <a:t>DlP概述</a:t>
            </a:r>
            <a:endParaRPr lang="zh-CN" altLang="en-US" sz="6000" b="1">
              <a:solidFill>
                <a:schemeClr val="accent1"/>
              </a:solidFill>
              <a:latin typeface="+mj-ea"/>
              <a:ea typeface="+mj-ea"/>
            </a:endParaRPr>
          </a:p>
        </p:txBody>
      </p:sp>
      <p:grpSp>
        <p:nvGrpSpPr>
          <p:cNvPr id="8" name="组合 7"/>
          <p:cNvGrpSpPr/>
          <p:nvPr/>
        </p:nvGrpSpPr>
        <p:grpSpPr>
          <a:xfrm>
            <a:off x="836613" y="876301"/>
            <a:ext cx="5100144" cy="5105400"/>
            <a:chOff x="836613" y="876301"/>
            <a:chExt cx="5100144" cy="5105400"/>
          </a:xfrm>
        </p:grpSpPr>
        <p:pic>
          <p:nvPicPr>
            <p:cNvPr id="4" name="图片 3"/>
            <p:cNvPicPr>
              <a:picLocks noChangeAspect="1"/>
            </p:cNvPicPr>
            <p:nvPr/>
          </p:nvPicPr>
          <p:blipFill>
            <a:blip r:embed="rId1"/>
            <a:stretch>
              <a:fillRect/>
            </a:stretch>
          </p:blipFill>
          <p:spPr>
            <a:xfrm>
              <a:off x="836613" y="876301"/>
              <a:ext cx="5100144" cy="5105400"/>
            </a:xfrm>
            <a:prstGeom prst="rect">
              <a:avLst/>
            </a:prstGeom>
          </p:spPr>
        </p:pic>
        <p:sp>
          <p:nvSpPr>
            <p:cNvPr id="7" name="文本框 6"/>
            <p:cNvSpPr txBox="1"/>
            <p:nvPr/>
          </p:nvSpPr>
          <p:spPr>
            <a:xfrm>
              <a:off x="1431662" y="2705726"/>
              <a:ext cx="3910046" cy="1446550"/>
            </a:xfrm>
            <a:prstGeom prst="rect">
              <a:avLst/>
            </a:prstGeom>
            <a:noFill/>
          </p:spPr>
          <p:txBody>
            <a:bodyPr wrap="none" rtlCol="0">
              <a:spAutoFit/>
              <a:scene3d>
                <a:camera prst="orthographicFront"/>
                <a:lightRig rig="threePt" dir="t"/>
              </a:scene3d>
              <a:sp3d contourW="12700"/>
            </a:bodyPr>
            <a:lstStyle/>
            <a:p>
              <a:pPr algn="ctr"/>
              <a:r>
                <a:rPr lang="en-US" altLang="zh-CN" sz="8800" smtClean="0">
                  <a:solidFill>
                    <a:schemeClr val="accent1"/>
                  </a:solidFill>
                  <a:latin typeface="Century Gothic" panose="020B0502020202020204" pitchFamily="34" charset="0"/>
                </a:rPr>
                <a:t>Part 01</a:t>
              </a:r>
              <a:endParaRPr lang="zh-CN" altLang="en-US" sz="8800">
                <a:solidFill>
                  <a:schemeClr val="accent1"/>
                </a:solidFill>
                <a:latin typeface="Century Gothic" panose="020B0502020202020204" pitchFamily="34" charset="0"/>
              </a:endParaRPr>
            </a:p>
          </p:txBody>
        </p:sp>
      </p:grpSp>
      <p:pic>
        <p:nvPicPr>
          <p:cNvPr id="3" name="图片 2"/>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5626100" y="1846263"/>
            <a:ext cx="5308600" cy="3886200"/>
          </a:xfrm>
          <a:prstGeom prst="rect">
            <a:avLst/>
          </a:prstGeom>
          <a:blipFill>
            <a:blip r:embed="rId1">
              <a:grayscl/>
            </a:blip>
            <a:stretch>
              <a:fillRect l="-5132" r="-51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368425" y="1960563"/>
            <a:ext cx="4655022" cy="800100"/>
            <a:chOff x="1368425" y="1960563"/>
            <a:chExt cx="4655022" cy="800100"/>
          </a:xfrm>
        </p:grpSpPr>
        <p:sp>
          <p:nvSpPr>
            <p:cNvPr id="25" name="右箭头 24"/>
            <p:cNvSpPr/>
            <p:nvPr/>
          </p:nvSpPr>
          <p:spPr>
            <a:xfrm>
              <a:off x="1368425" y="1960563"/>
              <a:ext cx="4655022" cy="8001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406525" y="2185988"/>
              <a:ext cx="4424680" cy="368300"/>
            </a:xfrm>
            <a:prstGeom prst="rect">
              <a:avLst/>
            </a:prstGeom>
            <a:noFill/>
          </p:spPr>
          <p:txBody>
            <a:bodyPr wrap="square" rtlCol="0">
              <a:spAutoFit/>
              <a:scene3d>
                <a:camera prst="orthographicFront"/>
                <a:lightRig rig="threePt" dir="t"/>
              </a:scene3d>
              <a:sp3d contourW="12700"/>
            </a:bodyPr>
            <a:lstStyle/>
            <a:p>
              <a:pPr marL="285750" indent="-285750">
                <a:buFont typeface="Wingdings" panose="05000000000000000000" pitchFamily="2" charset="2"/>
                <a:buChar char="u"/>
              </a:pPr>
              <a:r>
                <a:rPr lang="zh-CN" altLang="en-US" b="1" smtClean="0">
                  <a:solidFill>
                    <a:schemeClr val="bg1"/>
                  </a:solidFill>
                  <a:latin typeface="Century Gothic" panose="020B0502020202020204" pitchFamily="34" charset="0"/>
                </a:rPr>
                <a:t>基层病种分值测算、新增病种分值测算</a:t>
              </a:r>
              <a:endParaRPr lang="zh-CN" altLang="en-US" b="1" smtClean="0">
                <a:solidFill>
                  <a:schemeClr val="bg1"/>
                </a:solidFill>
                <a:latin typeface="Century Gothic" panose="020B0502020202020204" pitchFamily="34" charset="0"/>
              </a:endParaRPr>
            </a:p>
          </p:txBody>
        </p:sp>
      </p:grpSp>
      <p:grpSp>
        <p:nvGrpSpPr>
          <p:cNvPr id="3" name="组合 2"/>
          <p:cNvGrpSpPr/>
          <p:nvPr/>
        </p:nvGrpSpPr>
        <p:grpSpPr>
          <a:xfrm>
            <a:off x="1301115" y="3964305"/>
            <a:ext cx="5277485" cy="1924050"/>
            <a:chOff x="1310640" y="4108498"/>
            <a:chExt cx="5201285" cy="1790700"/>
          </a:xfrm>
        </p:grpSpPr>
        <p:sp>
          <p:nvSpPr>
            <p:cNvPr id="26" name="右箭头 25"/>
            <p:cNvSpPr/>
            <p:nvPr/>
          </p:nvSpPr>
          <p:spPr>
            <a:xfrm>
              <a:off x="1310640" y="4108498"/>
              <a:ext cx="5201285" cy="17907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368425" y="4574997"/>
              <a:ext cx="4462780" cy="858118"/>
            </a:xfrm>
            <a:prstGeom prst="rect">
              <a:avLst/>
            </a:prstGeom>
            <a:noFill/>
          </p:spPr>
          <p:txBody>
            <a:bodyPr wrap="square" rtlCol="0">
              <a:spAutoFit/>
              <a:scene3d>
                <a:camera prst="orthographicFront"/>
                <a:lightRig rig="threePt" dir="t"/>
              </a:scene3d>
              <a:sp3d contourW="12700"/>
            </a:bodyPr>
            <a:lstStyle/>
            <a:p>
              <a:pPr marL="285750" indent="-285750">
                <a:buFont typeface="Wingdings" panose="05000000000000000000" pitchFamily="2" charset="2"/>
                <a:buChar char="u"/>
              </a:pPr>
              <a:r>
                <a:rPr lang="zh-CN" altLang="en-US" b="1" dirty="0" smtClean="0">
                  <a:solidFill>
                    <a:schemeClr val="bg1"/>
                  </a:solidFill>
                  <a:latin typeface="Century Gothic" panose="020B0502020202020204" pitchFamily="34" charset="0"/>
                </a:rPr>
                <a:t>未入组病例分值测算，如因医疗机构原因造成疾病未入组，其病种分值按DlP目录库中最低分值纳入年终清算。</a:t>
              </a:r>
              <a:endParaRPr lang="zh-CN" altLang="en-US" b="1" dirty="0" smtClean="0">
                <a:solidFill>
                  <a:schemeClr val="bg1"/>
                </a:solidFill>
                <a:latin typeface="Century Gothic" panose="020B0502020202020204" pitchFamily="34" charset="0"/>
              </a:endParaRPr>
            </a:p>
          </p:txBody>
        </p:sp>
      </p:grpSp>
      <p:grpSp>
        <p:nvGrpSpPr>
          <p:cNvPr id="4" name="组合 3"/>
          <p:cNvGrpSpPr/>
          <p:nvPr/>
        </p:nvGrpSpPr>
        <p:grpSpPr>
          <a:xfrm>
            <a:off x="1368425" y="3030538"/>
            <a:ext cx="4655022" cy="800100"/>
            <a:chOff x="1368425" y="4475163"/>
            <a:chExt cx="4655022" cy="800100"/>
          </a:xfrm>
        </p:grpSpPr>
        <p:sp>
          <p:nvSpPr>
            <p:cNvPr id="27" name="右箭头 26"/>
            <p:cNvSpPr/>
            <p:nvPr/>
          </p:nvSpPr>
          <p:spPr>
            <a:xfrm>
              <a:off x="1368425" y="4475163"/>
              <a:ext cx="4655022" cy="8001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406525" y="4685348"/>
              <a:ext cx="2966720" cy="368300"/>
            </a:xfrm>
            <a:prstGeom prst="rect">
              <a:avLst/>
            </a:prstGeom>
            <a:noFill/>
          </p:spPr>
          <p:txBody>
            <a:bodyPr wrap="square" rtlCol="0">
              <a:spAutoFit/>
              <a:scene3d>
                <a:camera prst="orthographicFront"/>
                <a:lightRig rig="threePt" dir="t"/>
              </a:scene3d>
              <a:sp3d contourW="12700"/>
            </a:bodyPr>
            <a:lstStyle/>
            <a:p>
              <a:pPr marL="285750" indent="-285750">
                <a:buFont typeface="Wingdings" panose="05000000000000000000" pitchFamily="2" charset="2"/>
                <a:buChar char="u"/>
              </a:pPr>
              <a:r>
                <a:rPr lang="zh-CN" altLang="en-US" b="1" smtClean="0">
                  <a:solidFill>
                    <a:schemeClr val="bg1"/>
                  </a:solidFill>
                  <a:latin typeface="Century Gothic" panose="020B0502020202020204" pitchFamily="34" charset="0"/>
                </a:rPr>
                <a:t>特病单议分值测算</a:t>
              </a:r>
              <a:endParaRPr lang="zh-CN" altLang="en-US" b="1" smtClean="0">
                <a:solidFill>
                  <a:schemeClr val="bg1"/>
                </a:solidFill>
                <a:latin typeface="Century Gothic" panose="020B0502020202020204" pitchFamily="34" charset="0"/>
              </a:endParaRPr>
            </a:p>
          </p:txBody>
        </p:sp>
      </p:grpSp>
      <p:grpSp>
        <p:nvGrpSpPr>
          <p:cNvPr id="18" name="组合 17"/>
          <p:cNvGrpSpPr/>
          <p:nvPr/>
        </p:nvGrpSpPr>
        <p:grpSpPr>
          <a:xfrm>
            <a:off x="524669" y="461297"/>
            <a:ext cx="700087" cy="457200"/>
            <a:chOff x="524669" y="550197"/>
            <a:chExt cx="700087" cy="457200"/>
          </a:xfrm>
        </p:grpSpPr>
        <p:cxnSp>
          <p:nvCxnSpPr>
            <p:cNvPr id="19" name="直接连接符 18"/>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1496695" y="309880"/>
            <a:ext cx="3639185" cy="583565"/>
          </a:xfrm>
          <a:prstGeom prst="rect">
            <a:avLst/>
          </a:prstGeom>
          <a:noFill/>
        </p:spPr>
        <p:txBody>
          <a:bodyPr wrap="non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4</a:t>
            </a:r>
            <a:r>
              <a:rPr lang="zh-CN" altLang="en-US" sz="3200" b="1" smtClean="0">
                <a:solidFill>
                  <a:schemeClr val="tx1">
                    <a:lumMod val="75000"/>
                    <a:lumOff val="25000"/>
                  </a:schemeClr>
                </a:solidFill>
                <a:latin typeface="Century Gothic" panose="020B0502020202020204" pitchFamily="34" charset="0"/>
              </a:rPr>
              <a:t>、病种分值的管理</a:t>
            </a:r>
            <a:endParaRPr lang="zh-CN" altLang="en-US" sz="3200" b="1" smtClean="0">
              <a:solidFill>
                <a:schemeClr val="tx1">
                  <a:lumMod val="75000"/>
                  <a:lumOff val="25000"/>
                </a:schemeClr>
              </a:solidFill>
              <a:latin typeface="Century Gothic" panose="020B0502020202020204" pitchFamily="34" charset="0"/>
            </a:endParaRPr>
          </a:p>
        </p:txBody>
      </p:sp>
      <p:pic>
        <p:nvPicPr>
          <p:cNvPr id="6" name="图片 5"/>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1066842" y="1881358"/>
            <a:ext cx="9264803" cy="3416320"/>
          </a:xfrm>
          <a:prstGeom prst="rect">
            <a:avLst/>
          </a:prstGeom>
        </p:spPr>
        <p:txBody>
          <a:bodyPr wrap="square">
            <a:spAutoFit/>
          </a:bodyPr>
          <a:lstStyle/>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医院某</a:t>
            </a:r>
            <a:r>
              <a:rPr kumimoji="0" lang="zh-CN" altLang="en-US" sz="24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病</a:t>
            </a:r>
            <a:r>
              <a:rPr kumimoji="0" lang="zh-CN" altLang="en-US" sz="24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种的</a:t>
            </a:r>
            <a:r>
              <a:rPr kumimoji="0" lang="zh-CN" altLang="en-US" sz="24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支付标准</a:t>
            </a:r>
            <a:r>
              <a:rPr kumimoji="0" lang="en-US" altLang="zh-CN" sz="24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a:t>
            </a:r>
            <a:r>
              <a:rPr kumimoji="0" lang="zh-CN" altLang="en-US" sz="24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该病种标准分值</a:t>
            </a:r>
            <a:r>
              <a:rPr kumimoji="0" lang="en-US" altLang="zh-CN" sz="24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a:t>
            </a:r>
            <a:r>
              <a:rPr kumimoji="0" lang="zh-CN" altLang="en-US" sz="24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医院等级系数</a:t>
            </a:r>
            <a:r>
              <a:rPr kumimoji="0" lang="en-US" altLang="zh-CN" sz="24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a:t>
            </a:r>
            <a:r>
              <a:rPr kumimoji="0" lang="zh-CN" altLang="en-US" sz="24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医疗机构系数</a:t>
            </a:r>
            <a:r>
              <a:rPr kumimoji="0" lang="en-US" altLang="zh-CN" sz="24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a:t>
            </a:r>
            <a:r>
              <a:rPr kumimoji="0" lang="zh-CN" altLang="en-US" sz="24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每分值价格</a:t>
            </a:r>
            <a:endParaRPr kumimoji="0" lang="zh-CN" altLang="en-US" sz="24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endParaRP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例：某医院阑尾炎</a:t>
            </a:r>
            <a:r>
              <a:rPr kumimoji="0" lang="zh-CN" altLang="en-US" sz="20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手术治疗</a:t>
            </a:r>
            <a:r>
              <a:rPr kumimoji="0" lang="zh-CN" altLang="en-US"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：标准分值</a:t>
            </a:r>
            <a:r>
              <a:rPr kumimoji="0" lang="en-US" altLang="zh-CN" sz="20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a:t>
            </a:r>
            <a:r>
              <a:rPr kumimoji="0" lang="en-US" altLang="zh-CN"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120</a:t>
            </a:r>
            <a:r>
              <a:rPr kumimoji="0" lang="zh-CN" altLang="en-US"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a:t>
            </a:r>
            <a:r>
              <a:rPr kumimoji="0" lang="zh-CN" altLang="en-US" sz="20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每分值价格</a:t>
            </a:r>
            <a:r>
              <a:rPr kumimoji="0" lang="en-US" altLang="zh-CN"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a:t>
            </a:r>
            <a:r>
              <a:rPr lang="en-US" altLang="zh-CN" sz="2000" dirty="0" smtClean="0">
                <a:solidFill>
                  <a:srgbClr val="3D485D"/>
                </a:solidFill>
                <a:latin typeface="微软雅黑" panose="020B0503020204020204" pitchFamily="34" charset="-122"/>
                <a:ea typeface="微软雅黑" panose="020B0503020204020204" pitchFamily="34" charset="-122"/>
                <a:cs typeface="等线" panose="02010600030101010101" charset="-122"/>
              </a:rPr>
              <a:t>50</a:t>
            </a:r>
            <a:r>
              <a:rPr kumimoji="0" lang="zh-CN" altLang="en-US"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元，医疗</a:t>
            </a:r>
            <a:r>
              <a:rPr kumimoji="0" lang="zh-CN" altLang="en-US" sz="20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机构等级系数</a:t>
            </a:r>
            <a:r>
              <a:rPr kumimoji="0" lang="en-US" altLang="zh-CN" sz="20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=1.1</a:t>
            </a:r>
            <a:r>
              <a:rPr kumimoji="0" lang="zh-CN" altLang="en-US"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，医疗机构系数</a:t>
            </a:r>
            <a:r>
              <a:rPr kumimoji="0" lang="en-US" altLang="zh-CN" sz="20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a:t>
            </a:r>
            <a:r>
              <a:rPr kumimoji="0" lang="en-US" altLang="zh-CN"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0.95</a:t>
            </a:r>
            <a:r>
              <a:rPr kumimoji="0" lang="zh-CN" altLang="en-US"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，则该医院的阑尾炎手术治疗相对应的分值</a:t>
            </a:r>
            <a:r>
              <a:rPr kumimoji="0" lang="en-US" altLang="zh-CN"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125.4</a:t>
            </a:r>
            <a:r>
              <a:rPr kumimoji="0" lang="zh-CN" altLang="en-US"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，支付</a:t>
            </a:r>
            <a:r>
              <a:rPr kumimoji="0" lang="zh-CN" altLang="en-US" sz="20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标准</a:t>
            </a:r>
            <a:r>
              <a:rPr kumimoji="0" lang="en-US" altLang="zh-CN" sz="2000" b="0" i="0" u="none" strike="noStrike" kern="1200" cap="none" spc="0" normalizeH="0" baseline="0" noProof="0" dirty="0" smtClean="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rPr>
              <a:t>=</a:t>
            </a:r>
            <a:r>
              <a:rPr lang="en-US" altLang="zh-CN" sz="2000" dirty="0" smtClean="0">
                <a:solidFill>
                  <a:srgbClr val="3D485D"/>
                </a:solidFill>
                <a:latin typeface="微软雅黑" panose="020B0503020204020204" pitchFamily="34" charset="-122"/>
                <a:ea typeface="微软雅黑" panose="020B0503020204020204" pitchFamily="34" charset="-122"/>
                <a:cs typeface="等线" panose="02010600030101010101" charset="-122"/>
              </a:rPr>
              <a:t>6270</a:t>
            </a:r>
            <a:r>
              <a:rPr lang="zh-CN" altLang="en-US" sz="2000" dirty="0" smtClean="0">
                <a:solidFill>
                  <a:srgbClr val="3D485D"/>
                </a:solidFill>
                <a:latin typeface="微软雅黑" panose="020B0503020204020204" pitchFamily="34" charset="-122"/>
                <a:ea typeface="微软雅黑" panose="020B0503020204020204" pitchFamily="34" charset="-122"/>
                <a:cs typeface="等线" panose="02010600030101010101" charset="-122"/>
              </a:rPr>
              <a:t>元。</a:t>
            </a:r>
            <a:endParaRPr kumimoji="0" lang="en-US" altLang="zh-CN" sz="2000" b="0" i="0" u="none" strike="noStrike" kern="120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cs typeface="等线" panose="02010600030101010101" charset="-122"/>
            </a:endParaRPr>
          </a:p>
        </p:txBody>
      </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
        <p:nvSpPr>
          <p:cNvPr id="3" name="文本框 2"/>
          <p:cNvSpPr txBox="1"/>
          <p:nvPr/>
        </p:nvSpPr>
        <p:spPr>
          <a:xfrm>
            <a:off x="1508760" y="398145"/>
            <a:ext cx="3639185" cy="583565"/>
          </a:xfrm>
          <a:prstGeom prst="rect">
            <a:avLst/>
          </a:prstGeom>
          <a:noFill/>
        </p:spPr>
        <p:txBody>
          <a:bodyPr wrap="none" rtlCol="0" anchor="t">
            <a:spAutoFit/>
          </a:bodyPr>
          <a:lstStyle/>
          <a:p>
            <a:pPr algn="l"/>
            <a:r>
              <a:rPr lang="en-US" altLang="zh-CN" sz="3200" b="1" smtClean="0">
                <a:solidFill>
                  <a:schemeClr val="tx1">
                    <a:lumMod val="75000"/>
                    <a:lumOff val="25000"/>
                  </a:schemeClr>
                </a:solidFill>
                <a:latin typeface="Century Gothic" panose="020B0502020202020204" pitchFamily="34" charset="0"/>
                <a:sym typeface="+mn-ea"/>
              </a:rPr>
              <a:t>4</a:t>
            </a:r>
            <a:r>
              <a:rPr lang="zh-CN" altLang="en-US" sz="3200" b="1" smtClean="0">
                <a:solidFill>
                  <a:schemeClr val="tx1">
                    <a:lumMod val="75000"/>
                    <a:lumOff val="25000"/>
                  </a:schemeClr>
                </a:solidFill>
                <a:latin typeface="Century Gothic" panose="020B0502020202020204" pitchFamily="34" charset="0"/>
                <a:sym typeface="+mn-ea"/>
              </a:rPr>
              <a:t>、病种分值的管理</a:t>
            </a:r>
            <a:endParaRPr lang="zh-CN" altLang="en-US" sz="3200" b="1" smtClean="0">
              <a:solidFill>
                <a:schemeClr val="tx1">
                  <a:lumMod val="75000"/>
                  <a:lumOff val="25000"/>
                </a:schemeClr>
              </a:solidFill>
              <a:latin typeface="Century Gothic" panose="020B0502020202020204" pitchFamily="34" charset="0"/>
              <a:sym typeface="+mn-ea"/>
            </a:endParaRPr>
          </a:p>
        </p:txBody>
      </p:sp>
      <p:grpSp>
        <p:nvGrpSpPr>
          <p:cNvPr id="18" name="组合 17"/>
          <p:cNvGrpSpPr/>
          <p:nvPr/>
        </p:nvGrpSpPr>
        <p:grpSpPr>
          <a:xfrm>
            <a:off x="524669" y="461297"/>
            <a:ext cx="700087" cy="457200"/>
            <a:chOff x="524669" y="550197"/>
            <a:chExt cx="700087" cy="457200"/>
          </a:xfrm>
        </p:grpSpPr>
        <p:cxnSp>
          <p:nvCxnSpPr>
            <p:cNvPr id="19" name="直接连接符 18"/>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55"/>
          <p:cNvSpPr/>
          <p:nvPr/>
        </p:nvSpPr>
        <p:spPr>
          <a:xfrm>
            <a:off x="1548157" y="2086343"/>
            <a:ext cx="2118151" cy="2394423"/>
          </a:xfrm>
          <a:custGeom>
            <a:avLst/>
            <a:gdLst/>
            <a:ahLst/>
            <a:cxnLst/>
            <a:rect l="0" t="0" r="0" b="0"/>
            <a:pathLst>
              <a:path w="1710289" h="1933364">
                <a:moveTo>
                  <a:pt x="0" y="966682"/>
                </a:moveTo>
                <a:cubicBezTo>
                  <a:pt x="0" y="432776"/>
                  <a:pt x="437899" y="0"/>
                  <a:pt x="978074" y="0"/>
                </a:cubicBezTo>
                <a:cubicBezTo>
                  <a:pt x="1269344" y="0"/>
                  <a:pt x="1530876" y="125831"/>
                  <a:pt x="1710289" y="325490"/>
                </a:cubicBezTo>
                <a:cubicBezTo>
                  <a:pt x="1710289" y="325490"/>
                  <a:pt x="1459952" y="557021"/>
                  <a:pt x="1457756" y="966682"/>
                </a:cubicBezTo>
                <a:cubicBezTo>
                  <a:pt x="1455552" y="1376345"/>
                  <a:pt x="1710289" y="1607719"/>
                  <a:pt x="1710289" y="1607719"/>
                </a:cubicBezTo>
                <a:cubicBezTo>
                  <a:pt x="1530876" y="1807379"/>
                  <a:pt x="1269344" y="1933364"/>
                  <a:pt x="978074" y="1933364"/>
                </a:cubicBezTo>
                <a:cubicBezTo>
                  <a:pt x="437899" y="1933364"/>
                  <a:pt x="0" y="1500483"/>
                  <a:pt x="0" y="966682"/>
                </a:cubicBezTo>
                <a:close/>
              </a:path>
            </a:pathLst>
          </a:custGeom>
          <a:solidFill>
            <a:schemeClr val="accent1"/>
          </a:solidFill>
          <a:ln w="7600" cap="flat">
            <a:noFill/>
            <a:beve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0" name="椭圆 14"/>
          <p:cNvSpPr/>
          <p:nvPr/>
        </p:nvSpPr>
        <p:spPr>
          <a:xfrm>
            <a:off x="2269954" y="262224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文本框 20"/>
          <p:cNvSpPr txBox="1"/>
          <p:nvPr/>
        </p:nvSpPr>
        <p:spPr>
          <a:xfrm>
            <a:off x="3666490" y="2506980"/>
            <a:ext cx="8122920" cy="902363"/>
          </a:xfrm>
          <a:prstGeom prst="rect">
            <a:avLst/>
          </a:prstGeom>
          <a:noFill/>
        </p:spPr>
        <p:txBody>
          <a:bodyPr wrap="square" rtlCol="0">
            <a:spAutoFit/>
            <a:scene3d>
              <a:camera prst="orthographicFront"/>
              <a:lightRig rig="threePt" dir="t"/>
            </a:scene3d>
            <a:sp3d contourW="12700"/>
          </a:bodyPr>
          <a:lstStyle/>
          <a:p>
            <a:pPr algn="l">
              <a:lnSpc>
                <a:spcPct val="114000"/>
              </a:lnSpc>
            </a:pPr>
            <a:r>
              <a:rPr lang="en-US" altLang="zh-CN"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费用超低病例病种分值</a:t>
            </a:r>
            <a:r>
              <a:rPr lang="en-US" altLang="zh-CN"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低倍病例</a:t>
            </a:r>
            <a:r>
              <a:rPr lang="en-US" altLang="zh-CN"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病种分值低于</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80</a:t>
            </a: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14000"/>
              </a:lnSpc>
            </a:pPr>
            <a:r>
              <a:rPr lang="en-US" altLang="zh-CN" sz="2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费用超高病例病种分值</a:t>
            </a:r>
            <a:r>
              <a:rPr lang="en-US" altLang="zh-CN"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高倍病例</a:t>
            </a:r>
            <a:r>
              <a:rPr lang="en-US" altLang="zh-CN"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病种分值高于</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150</a:t>
            </a: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文本框 32"/>
          <p:cNvSpPr txBox="1"/>
          <p:nvPr/>
        </p:nvSpPr>
        <p:spPr>
          <a:xfrm>
            <a:off x="1540341" y="3491550"/>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smtClean="0">
                <a:solidFill>
                  <a:schemeClr val="bg1"/>
                </a:solidFill>
                <a:latin typeface="Century Gothic" panose="020B0502020202020204" pitchFamily="34" charset="0"/>
              </a:rPr>
              <a:t>医院某病种分值</a:t>
            </a:r>
            <a:endParaRPr lang="zh-CN" altLang="en-US" b="1" smtClean="0">
              <a:solidFill>
                <a:schemeClr val="bg1"/>
              </a:solidFill>
              <a:latin typeface="Century Gothic" panose="020B0502020202020204" pitchFamily="34" charset="0"/>
            </a:endParaRPr>
          </a:p>
        </p:txBody>
      </p:sp>
      <p:grpSp>
        <p:nvGrpSpPr>
          <p:cNvPr id="22" name="组合 21"/>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
        <p:nvSpPr>
          <p:cNvPr id="3" name="文本框 2"/>
          <p:cNvSpPr txBox="1"/>
          <p:nvPr/>
        </p:nvSpPr>
        <p:spPr>
          <a:xfrm>
            <a:off x="1496695" y="309880"/>
            <a:ext cx="3639185" cy="583565"/>
          </a:xfrm>
          <a:prstGeom prst="rect">
            <a:avLst/>
          </a:prstGeom>
          <a:noFill/>
        </p:spPr>
        <p:txBody>
          <a:bodyPr wrap="non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4</a:t>
            </a:r>
            <a:r>
              <a:rPr lang="zh-CN" altLang="en-US" sz="3200" b="1" smtClean="0">
                <a:solidFill>
                  <a:schemeClr val="tx1">
                    <a:lumMod val="75000"/>
                    <a:lumOff val="25000"/>
                  </a:schemeClr>
                </a:solidFill>
                <a:latin typeface="Century Gothic" panose="020B0502020202020204" pitchFamily="34" charset="0"/>
              </a:rPr>
              <a:t>、病种分值的管理</a:t>
            </a:r>
            <a:endParaRPr lang="zh-CN" altLang="en-US" sz="3200" b="1" smtClean="0">
              <a:solidFill>
                <a:schemeClr val="tx1">
                  <a:lumMod val="75000"/>
                  <a:lumOff val="25000"/>
                </a:schemeClr>
              </a:solidFill>
              <a:latin typeface="Century Gothic" panose="020B0502020202020204" pitchFamily="34"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60" grpId="0" bldLvl="0" animBg="1"/>
      <p:bldP spid="61" grpId="0" bldLvl="0" animBg="1"/>
      <p:bldP spid="21"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55"/>
          <p:cNvSpPr/>
          <p:nvPr/>
        </p:nvSpPr>
        <p:spPr>
          <a:xfrm>
            <a:off x="1548157" y="2086343"/>
            <a:ext cx="2118151" cy="2394423"/>
          </a:xfrm>
          <a:custGeom>
            <a:avLst/>
            <a:gdLst/>
            <a:ahLst/>
            <a:cxnLst/>
            <a:rect l="0" t="0" r="0" b="0"/>
            <a:pathLst>
              <a:path w="1710289" h="1933364">
                <a:moveTo>
                  <a:pt x="0" y="966682"/>
                </a:moveTo>
                <a:cubicBezTo>
                  <a:pt x="0" y="432776"/>
                  <a:pt x="437899" y="0"/>
                  <a:pt x="978074" y="0"/>
                </a:cubicBezTo>
                <a:cubicBezTo>
                  <a:pt x="1269344" y="0"/>
                  <a:pt x="1530876" y="125831"/>
                  <a:pt x="1710289" y="325490"/>
                </a:cubicBezTo>
                <a:cubicBezTo>
                  <a:pt x="1710289" y="325490"/>
                  <a:pt x="1459952" y="557021"/>
                  <a:pt x="1457756" y="966682"/>
                </a:cubicBezTo>
                <a:cubicBezTo>
                  <a:pt x="1455552" y="1376345"/>
                  <a:pt x="1710289" y="1607719"/>
                  <a:pt x="1710289" y="1607719"/>
                </a:cubicBezTo>
                <a:cubicBezTo>
                  <a:pt x="1530876" y="1807379"/>
                  <a:pt x="1269344" y="1933364"/>
                  <a:pt x="978074" y="1933364"/>
                </a:cubicBezTo>
                <a:cubicBezTo>
                  <a:pt x="437899" y="1933364"/>
                  <a:pt x="0" y="1500483"/>
                  <a:pt x="0" y="966682"/>
                </a:cubicBezTo>
                <a:close/>
              </a:path>
            </a:pathLst>
          </a:custGeom>
          <a:solidFill>
            <a:schemeClr val="accent1"/>
          </a:solidFill>
          <a:ln w="7600" cap="flat">
            <a:noFill/>
            <a:beve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0" name="椭圆 14"/>
          <p:cNvSpPr/>
          <p:nvPr/>
        </p:nvSpPr>
        <p:spPr>
          <a:xfrm>
            <a:off x="2269954" y="262224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mc:AlternateContent xmlns:mc="http://schemas.openxmlformats.org/markup-compatibility/2006">
        <mc:Choice xmlns:a14="http://schemas.microsoft.com/office/drawing/2010/main" Requires="a14">
          <p:sp>
            <p:nvSpPr>
              <p:cNvPr id="21" name="文本框 20"/>
              <p:cNvSpPr txBox="1"/>
              <p:nvPr/>
            </p:nvSpPr>
            <p:spPr>
              <a:xfrm>
                <a:off x="3666490" y="2489888"/>
                <a:ext cx="8277860" cy="3531929"/>
              </a:xfrm>
              <a:prstGeom prst="rect">
                <a:avLst/>
              </a:prstGeom>
              <a:noFill/>
            </p:spPr>
            <p:txBody>
              <a:bodyPr wrap="square" rtlCol="0">
                <a:spAutoFit/>
                <a:scene3d>
                  <a:camera prst="orthographicFront"/>
                  <a:lightRig rig="threePt" dir="t"/>
                </a:scene3d>
                <a:sp3d contourW="12700"/>
              </a:bodyPr>
              <a:lstStyle/>
              <a:p>
                <a:pPr algn="l">
                  <a:lnSpc>
                    <a:spcPct val="114000"/>
                  </a:lnSpc>
                </a:pP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费用超低病例病种分值</a:t>
                </a:r>
                <a:r>
                  <a:rPr lang="en-US" altLang="zh-CN"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低倍病例</a:t>
                </a:r>
                <a:r>
                  <a:rPr lang="en-US" altLang="zh-CN"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病种分值低于</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rPr>
                  <a:t>80</a:t>
                </a:r>
                <a:r>
                  <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14000"/>
                  </a:lnSpc>
                </a:pPr>
                <a:endPar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4000"/>
                  </a:lnSpc>
                </a:pPr>
                <a:r>
                  <a:rPr lang="zh-CN" altLang="en-US" sz="2000" dirty="0" smtClean="0"/>
                  <a:t>（</a:t>
                </a:r>
                <a:r>
                  <a:rPr lang="zh-CN" altLang="zh-CN" sz="2000" dirty="0" smtClean="0"/>
                  <a:t>该</a:t>
                </a:r>
                <a:r>
                  <a:rPr lang="zh-CN" altLang="zh-CN" sz="2000" dirty="0"/>
                  <a:t>病例实际发生住院医疗费用／上年度定点医疗机构该病种次均住院医疗费用</a:t>
                </a:r>
                <a:r>
                  <a:rPr lang="en-US" altLang="zh-CN" sz="2000" dirty="0"/>
                  <a:t>)</a:t>
                </a:r>
                <a14:m>
                  <m:oMath xmlns:m="http://schemas.openxmlformats.org/officeDocument/2006/math">
                    <m:r>
                      <a:rPr lang="en-US" altLang="zh-CN" sz="2000">
                        <a:latin typeface="Cambria Math" panose="02040503050406030204" pitchFamily="18" charset="0"/>
                      </a:rPr>
                      <m:t>×</m:t>
                    </m:r>
                  </m:oMath>
                </a14:m>
                <a:r>
                  <a:rPr lang="zh-CN" altLang="zh-CN" sz="2000" dirty="0"/>
                  <a:t>该病种标准分值</a:t>
                </a:r>
                <a14:m>
                  <m:oMath xmlns:m="http://schemas.openxmlformats.org/officeDocument/2006/math">
                    <m:r>
                      <a:rPr lang="en-US" altLang="zh-CN" sz="2000">
                        <a:latin typeface="Cambria Math" panose="02040503050406030204" pitchFamily="18" charset="0"/>
                      </a:rPr>
                      <m:t>×</m:t>
                    </m:r>
                  </m:oMath>
                </a14:m>
                <a:r>
                  <a:rPr lang="zh-CN" altLang="zh-CN" sz="2000" dirty="0"/>
                  <a:t>医疗机构等级系数</a:t>
                </a:r>
                <a14:m>
                  <m:oMath xmlns:m="http://schemas.openxmlformats.org/officeDocument/2006/math">
                    <m:r>
                      <a:rPr lang="en-US" altLang="zh-CN" sz="2000">
                        <a:latin typeface="Cambria Math" panose="02040503050406030204" pitchFamily="18" charset="0"/>
                      </a:rPr>
                      <m:t>×</m:t>
                    </m:r>
                    <m:r>
                      <a:rPr lang="zh-CN" altLang="en-US" sz="2000" i="1">
                        <a:latin typeface="Cambria Math" panose="02040503050406030204" pitchFamily="18" charset="0"/>
                      </a:rPr>
                      <m:t>医疗机构系数</m:t>
                    </m:r>
                    <m:r>
                      <a:rPr lang="en-US" altLang="zh-CN" sz="2000">
                        <a:latin typeface="Cambria Math" panose="02040503050406030204" pitchFamily="18" charset="0"/>
                      </a:rPr>
                      <m:t>×</m:t>
                    </m:r>
                  </m:oMath>
                </a14:m>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90%</a:t>
                </a:r>
                <a:endPar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14000"/>
                  </a:lnSpc>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14000"/>
                  </a:lnSpc>
                </a:pP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rPr>
                  <a:t>阑尾炎手术治疗：该病人实际发生费用</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4100</a:t>
                </a:r>
                <a:r>
                  <a:rPr lang="zh-CN" altLang="zh-CN" sz="2000" u="sng" dirty="0" smtClean="0"/>
                  <a:t>÷</a:t>
                </a:r>
                <a:r>
                  <a:rPr lang="en-US" altLang="zh-CN" sz="2000" u="sng" dirty="0" smtClean="0"/>
                  <a:t>6000</a:t>
                </a:r>
                <a:r>
                  <a:rPr lang="en-US" altLang="zh-CN" sz="2000" dirty="0"/>
                  <a:t> </a:t>
                </a:r>
                <a14:m>
                  <m:oMath xmlns:m="http://schemas.openxmlformats.org/officeDocument/2006/math">
                    <m:r>
                      <a:rPr lang="en-US" altLang="zh-CN" sz="2000">
                        <a:latin typeface="Cambria Math" panose="02040503050406030204" pitchFamily="18" charset="0"/>
                      </a:rPr>
                      <m:t>×</m:t>
                    </m:r>
                  </m:oMath>
                </a14:m>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120</a:t>
                </a:r>
                <a:r>
                  <a:rPr lang="en-US" altLang="zh-CN" sz="2000" dirty="0"/>
                  <a:t> </a:t>
                </a:r>
                <a14:m>
                  <m:oMath xmlns:m="http://schemas.openxmlformats.org/officeDocument/2006/math">
                    <m:r>
                      <a:rPr lang="en-US" altLang="zh-CN" sz="2000">
                        <a:latin typeface="Cambria Math" panose="02040503050406030204" pitchFamily="18" charset="0"/>
                      </a:rPr>
                      <m:t>×</m:t>
                    </m:r>
                  </m:oMath>
                </a14:m>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1.1</a:t>
                </a:r>
                <a:r>
                  <a:rPr lang="en-US" altLang="zh-CN" sz="2000" dirty="0"/>
                  <a:t> </a:t>
                </a:r>
                <a14:m>
                  <m:oMath xmlns:m="http://schemas.openxmlformats.org/officeDocument/2006/math">
                    <m:r>
                      <a:rPr lang="en-US" altLang="zh-CN" sz="2000">
                        <a:latin typeface="Cambria Math" panose="02040503050406030204" pitchFamily="18" charset="0"/>
                      </a:rPr>
                      <m:t>×</m:t>
                    </m:r>
                  </m:oMath>
                </a14:m>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0.95</a:t>
                </a:r>
                <a:r>
                  <a:rPr lang="en-US" altLang="zh-CN" sz="2000" dirty="0"/>
                  <a:t> </a:t>
                </a:r>
                <a14:m>
                  <m:oMath xmlns:m="http://schemas.openxmlformats.org/officeDocument/2006/math">
                    <m:r>
                      <a:rPr lang="en-US" altLang="zh-CN" sz="2000">
                        <a:latin typeface="Cambria Math" panose="02040503050406030204" pitchFamily="18" charset="0"/>
                      </a:rPr>
                      <m:t>×</m:t>
                    </m:r>
                  </m:oMath>
                </a14:m>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90%=</a:t>
                </a:r>
                <a:r>
                  <a:rPr lang="en-US" altLang="zh-CN" sz="20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77.12%</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14000"/>
                  </a:lnSpc>
                </a:pPr>
                <a:endParaRPr lang="en-US" altLang="zh-CN" sz="2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14000"/>
                  </a:lnSpc>
                </a:pP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mc:Choice>
        <mc:Fallback>
          <p:sp>
            <p:nvSpPr>
              <p:cNvPr id="21" name="文本框 20"/>
              <p:cNvSpPr txBox="1">
                <a:spLocks noRot="1" noChangeAspect="1" noMove="1" noResize="1" noEditPoints="1" noAdjustHandles="1" noChangeArrowheads="1" noChangeShapeType="1" noTextEdit="1"/>
              </p:cNvSpPr>
              <p:nvPr/>
            </p:nvSpPr>
            <p:spPr>
              <a:xfrm>
                <a:off x="3666490" y="2489888"/>
                <a:ext cx="8277860" cy="3531929"/>
              </a:xfrm>
              <a:prstGeom prst="rect">
                <a:avLst/>
              </a:prstGeom>
              <a:blipFill rotWithShape="1">
                <a:blip r:embed="rId1"/>
                <a:stretch>
                  <a:fillRect t="-2" b="-8483"/>
                </a:stretch>
              </a:blipFill>
            </p:spPr>
            <p:txBody>
              <a:bodyPr/>
              <a:lstStyle/>
              <a:p>
                <a:r>
                  <a:rPr lang="zh-CN" altLang="en-US">
                    <a:noFill/>
                  </a:rPr>
                  <a:t> </a:t>
                </a:r>
              </a:p>
            </p:txBody>
          </p:sp>
        </mc:Fallback>
      </mc:AlternateContent>
      <p:sp>
        <p:nvSpPr>
          <p:cNvPr id="33" name="文本框 32"/>
          <p:cNvSpPr txBox="1"/>
          <p:nvPr/>
        </p:nvSpPr>
        <p:spPr>
          <a:xfrm>
            <a:off x="1540341" y="3491550"/>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bg1"/>
                </a:solidFill>
                <a:latin typeface="Century Gothic" panose="020B0502020202020204" pitchFamily="34" charset="0"/>
              </a:rPr>
              <a:t>医院某病种分值</a:t>
            </a:r>
            <a:r>
              <a:rPr lang="en-US" altLang="zh-CN" b="1" dirty="0" smtClean="0">
                <a:solidFill>
                  <a:schemeClr val="bg1"/>
                </a:solidFill>
                <a:latin typeface="Century Gothic" panose="020B0502020202020204" pitchFamily="34" charset="0"/>
              </a:rPr>
              <a:t>L</a:t>
            </a:r>
            <a:endParaRPr lang="zh-CN" altLang="en-US" b="1" dirty="0" smtClean="0">
              <a:solidFill>
                <a:schemeClr val="bg1"/>
              </a:solidFill>
              <a:latin typeface="Century Gothic" panose="020B0502020202020204" pitchFamily="34" charset="0"/>
            </a:endParaRPr>
          </a:p>
        </p:txBody>
      </p:sp>
      <p:grpSp>
        <p:nvGrpSpPr>
          <p:cNvPr id="22" name="组合 21"/>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2"/>
          <a:stretch>
            <a:fillRect/>
          </a:stretch>
        </p:blipFill>
        <p:spPr>
          <a:xfrm>
            <a:off x="8702040" y="269240"/>
            <a:ext cx="3242310" cy="664210"/>
          </a:xfrm>
          <a:prstGeom prst="rect">
            <a:avLst/>
          </a:prstGeom>
        </p:spPr>
      </p:pic>
      <p:sp>
        <p:nvSpPr>
          <p:cNvPr id="3" name="文本框 2"/>
          <p:cNvSpPr txBox="1"/>
          <p:nvPr/>
        </p:nvSpPr>
        <p:spPr>
          <a:xfrm>
            <a:off x="1496695" y="309880"/>
            <a:ext cx="3639185" cy="583565"/>
          </a:xfrm>
          <a:prstGeom prst="rect">
            <a:avLst/>
          </a:prstGeom>
          <a:noFill/>
        </p:spPr>
        <p:txBody>
          <a:bodyPr wrap="non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4</a:t>
            </a:r>
            <a:r>
              <a:rPr lang="zh-CN" altLang="en-US" sz="3200" b="1" smtClean="0">
                <a:solidFill>
                  <a:schemeClr val="tx1">
                    <a:lumMod val="75000"/>
                    <a:lumOff val="25000"/>
                  </a:schemeClr>
                </a:solidFill>
                <a:latin typeface="Century Gothic" panose="020B0502020202020204" pitchFamily="34" charset="0"/>
              </a:rPr>
              <a:t>、病种分值的管理</a:t>
            </a:r>
            <a:endParaRPr lang="zh-CN" altLang="en-US" sz="3200" b="1" smtClean="0">
              <a:solidFill>
                <a:schemeClr val="tx1">
                  <a:lumMod val="75000"/>
                  <a:lumOff val="25000"/>
                </a:schemeClr>
              </a:solidFill>
              <a:latin typeface="Century Gothic" panose="020B0502020202020204" pitchFamily="34"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60" grpId="0" bldLvl="0" animBg="1"/>
      <p:bldP spid="61" grpId="0" bldLvl="0" animBg="1"/>
      <p:bldP spid="21"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14"/>
          <p:cNvSpPr/>
          <p:nvPr/>
        </p:nvSpPr>
        <p:spPr>
          <a:xfrm>
            <a:off x="2269954" y="262224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文本框 32"/>
          <p:cNvSpPr txBox="1"/>
          <p:nvPr/>
        </p:nvSpPr>
        <p:spPr>
          <a:xfrm>
            <a:off x="1540341" y="3491550"/>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bg1"/>
                </a:solidFill>
                <a:latin typeface="Century Gothic" panose="020B0502020202020204" pitchFamily="34" charset="0"/>
              </a:rPr>
              <a:t>医院某病种分值</a:t>
            </a:r>
            <a:r>
              <a:rPr lang="en-US" altLang="zh-CN" b="1" dirty="0" smtClean="0">
                <a:solidFill>
                  <a:schemeClr val="bg1"/>
                </a:solidFill>
                <a:latin typeface="Century Gothic" panose="020B0502020202020204" pitchFamily="34" charset="0"/>
              </a:rPr>
              <a:t>L</a:t>
            </a:r>
            <a:endParaRPr lang="zh-CN" altLang="en-US" b="1" dirty="0" smtClean="0">
              <a:solidFill>
                <a:schemeClr val="bg1"/>
              </a:solidFill>
              <a:latin typeface="Century Gothic" panose="020B0502020202020204" pitchFamily="34" charset="0"/>
            </a:endParaRPr>
          </a:p>
        </p:txBody>
      </p:sp>
      <p:grpSp>
        <p:nvGrpSpPr>
          <p:cNvPr id="22" name="组合 21"/>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
        <p:nvSpPr>
          <p:cNvPr id="3" name="文本框 2"/>
          <p:cNvSpPr txBox="1"/>
          <p:nvPr/>
        </p:nvSpPr>
        <p:spPr>
          <a:xfrm>
            <a:off x="1496695" y="309880"/>
            <a:ext cx="3639185" cy="583565"/>
          </a:xfrm>
          <a:prstGeom prst="rect">
            <a:avLst/>
          </a:prstGeom>
          <a:noFill/>
        </p:spPr>
        <p:txBody>
          <a:bodyPr wrap="non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4</a:t>
            </a:r>
            <a:r>
              <a:rPr lang="zh-CN" altLang="en-US" sz="3200" b="1" smtClean="0">
                <a:solidFill>
                  <a:schemeClr val="tx1">
                    <a:lumMod val="75000"/>
                    <a:lumOff val="25000"/>
                  </a:schemeClr>
                </a:solidFill>
                <a:latin typeface="Century Gothic" panose="020B0502020202020204" pitchFamily="34" charset="0"/>
              </a:rPr>
              <a:t>、病种分值的管理</a:t>
            </a:r>
            <a:endParaRPr lang="zh-CN" altLang="en-US" sz="3200" b="1" smtClean="0">
              <a:solidFill>
                <a:schemeClr val="tx1">
                  <a:lumMod val="75000"/>
                  <a:lumOff val="25000"/>
                </a:schemeClr>
              </a:solidFill>
              <a:latin typeface="Century Gothic" panose="020B0502020202020204" pitchFamily="34" charset="0"/>
            </a:endParaRPr>
          </a:p>
        </p:txBody>
      </p:sp>
      <p:pic>
        <p:nvPicPr>
          <p:cNvPr id="4" name="图片 3"/>
          <p:cNvPicPr>
            <a:picLocks noChangeAspect="1"/>
          </p:cNvPicPr>
          <p:nvPr>
            <p:custDataLst>
              <p:tags r:id="rId2"/>
            </p:custDataLst>
          </p:nvPr>
        </p:nvPicPr>
        <p:blipFill>
          <a:blip r:embed="rId3"/>
          <a:stretch>
            <a:fillRect/>
          </a:stretch>
        </p:blipFill>
        <p:spPr>
          <a:xfrm>
            <a:off x="467360" y="1040130"/>
            <a:ext cx="11111865" cy="5271770"/>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14"/>
          <p:cNvSpPr/>
          <p:nvPr/>
        </p:nvSpPr>
        <p:spPr>
          <a:xfrm>
            <a:off x="2269954" y="262224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文本框 32"/>
          <p:cNvSpPr txBox="1"/>
          <p:nvPr/>
        </p:nvSpPr>
        <p:spPr>
          <a:xfrm>
            <a:off x="1540341" y="3491550"/>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bg1"/>
                </a:solidFill>
                <a:latin typeface="Century Gothic" panose="020B0502020202020204" pitchFamily="34" charset="0"/>
              </a:rPr>
              <a:t>医院某病种分值</a:t>
            </a:r>
            <a:r>
              <a:rPr lang="en-US" altLang="zh-CN" b="1" dirty="0" smtClean="0">
                <a:solidFill>
                  <a:schemeClr val="bg1"/>
                </a:solidFill>
                <a:latin typeface="Century Gothic" panose="020B0502020202020204" pitchFamily="34" charset="0"/>
              </a:rPr>
              <a:t>L</a:t>
            </a:r>
            <a:endParaRPr lang="zh-CN" altLang="en-US" b="1" dirty="0" smtClean="0">
              <a:solidFill>
                <a:schemeClr val="bg1"/>
              </a:solidFill>
              <a:latin typeface="Century Gothic" panose="020B0502020202020204" pitchFamily="34" charset="0"/>
            </a:endParaRPr>
          </a:p>
        </p:txBody>
      </p:sp>
      <p:grpSp>
        <p:nvGrpSpPr>
          <p:cNvPr id="22" name="组合 21"/>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
        <p:nvSpPr>
          <p:cNvPr id="3" name="文本框 2"/>
          <p:cNvSpPr txBox="1"/>
          <p:nvPr/>
        </p:nvSpPr>
        <p:spPr>
          <a:xfrm>
            <a:off x="1496695" y="309880"/>
            <a:ext cx="3639185" cy="583565"/>
          </a:xfrm>
          <a:prstGeom prst="rect">
            <a:avLst/>
          </a:prstGeom>
          <a:noFill/>
        </p:spPr>
        <p:txBody>
          <a:bodyPr wrap="non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4</a:t>
            </a:r>
            <a:r>
              <a:rPr lang="zh-CN" altLang="en-US" sz="3200" b="1" smtClean="0">
                <a:solidFill>
                  <a:schemeClr val="tx1">
                    <a:lumMod val="75000"/>
                    <a:lumOff val="25000"/>
                  </a:schemeClr>
                </a:solidFill>
                <a:latin typeface="Century Gothic" panose="020B0502020202020204" pitchFamily="34" charset="0"/>
              </a:rPr>
              <a:t>、病种分值的管理</a:t>
            </a:r>
            <a:endParaRPr lang="zh-CN" altLang="en-US" sz="3200" b="1" smtClean="0">
              <a:solidFill>
                <a:schemeClr val="tx1">
                  <a:lumMod val="75000"/>
                  <a:lumOff val="25000"/>
                </a:schemeClr>
              </a:solidFill>
              <a:latin typeface="Century Gothic" panose="020B0502020202020204" pitchFamily="34" charset="0"/>
            </a:endParaRPr>
          </a:p>
        </p:txBody>
      </p:sp>
      <p:pic>
        <p:nvPicPr>
          <p:cNvPr id="5" name="图片 4"/>
          <p:cNvPicPr>
            <a:picLocks noChangeAspect="1"/>
          </p:cNvPicPr>
          <p:nvPr/>
        </p:nvPicPr>
        <p:blipFill>
          <a:blip r:embed="rId2"/>
          <a:stretch>
            <a:fillRect/>
          </a:stretch>
        </p:blipFill>
        <p:spPr>
          <a:xfrm>
            <a:off x="634365" y="1146810"/>
            <a:ext cx="10923270" cy="5242560"/>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14"/>
          <p:cNvSpPr/>
          <p:nvPr/>
        </p:nvSpPr>
        <p:spPr>
          <a:xfrm>
            <a:off x="2269954" y="262224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文本框 32"/>
          <p:cNvSpPr txBox="1"/>
          <p:nvPr/>
        </p:nvSpPr>
        <p:spPr>
          <a:xfrm>
            <a:off x="1540341" y="3491550"/>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bg1"/>
                </a:solidFill>
                <a:latin typeface="Century Gothic" panose="020B0502020202020204" pitchFamily="34" charset="0"/>
              </a:rPr>
              <a:t>医院某病种分值</a:t>
            </a:r>
            <a:r>
              <a:rPr lang="en-US" altLang="zh-CN" b="1" dirty="0" smtClean="0">
                <a:solidFill>
                  <a:schemeClr val="bg1"/>
                </a:solidFill>
                <a:latin typeface="Century Gothic" panose="020B0502020202020204" pitchFamily="34" charset="0"/>
              </a:rPr>
              <a:t>L</a:t>
            </a:r>
            <a:endParaRPr lang="zh-CN" altLang="en-US" b="1" dirty="0" smtClean="0">
              <a:solidFill>
                <a:schemeClr val="bg1"/>
              </a:solidFill>
              <a:latin typeface="Century Gothic" panose="020B0502020202020204" pitchFamily="34" charset="0"/>
            </a:endParaRPr>
          </a:p>
        </p:txBody>
      </p:sp>
      <p:grpSp>
        <p:nvGrpSpPr>
          <p:cNvPr id="22" name="组合 21"/>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
        <p:nvSpPr>
          <p:cNvPr id="3" name="文本框 2"/>
          <p:cNvSpPr txBox="1"/>
          <p:nvPr/>
        </p:nvSpPr>
        <p:spPr>
          <a:xfrm>
            <a:off x="1496695" y="309880"/>
            <a:ext cx="3639185" cy="583565"/>
          </a:xfrm>
          <a:prstGeom prst="rect">
            <a:avLst/>
          </a:prstGeom>
          <a:noFill/>
        </p:spPr>
        <p:txBody>
          <a:bodyPr wrap="non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4</a:t>
            </a:r>
            <a:r>
              <a:rPr lang="zh-CN" altLang="en-US" sz="3200" b="1" smtClean="0">
                <a:solidFill>
                  <a:schemeClr val="tx1">
                    <a:lumMod val="75000"/>
                    <a:lumOff val="25000"/>
                  </a:schemeClr>
                </a:solidFill>
                <a:latin typeface="Century Gothic" panose="020B0502020202020204" pitchFamily="34" charset="0"/>
              </a:rPr>
              <a:t>、病种分值的管理</a:t>
            </a:r>
            <a:endParaRPr lang="zh-CN" altLang="en-US" sz="3200" b="1" smtClean="0">
              <a:solidFill>
                <a:schemeClr val="tx1">
                  <a:lumMod val="75000"/>
                  <a:lumOff val="25000"/>
                </a:schemeClr>
              </a:solidFill>
              <a:latin typeface="Century Gothic" panose="020B0502020202020204" pitchFamily="34" charset="0"/>
            </a:endParaRPr>
          </a:p>
        </p:txBody>
      </p:sp>
      <p:sp>
        <p:nvSpPr>
          <p:cNvPr id="4" name="文本框 3"/>
          <p:cNvSpPr txBox="1"/>
          <p:nvPr/>
        </p:nvSpPr>
        <p:spPr>
          <a:xfrm>
            <a:off x="1945005" y="1261745"/>
            <a:ext cx="8789670" cy="829945"/>
          </a:xfrm>
          <a:prstGeom prst="rect">
            <a:avLst/>
          </a:prstGeom>
          <a:noFill/>
        </p:spPr>
        <p:txBody>
          <a:bodyPr wrap="square" rtlCol="0">
            <a:spAutoFit/>
          </a:bodyPr>
          <a:p>
            <a:r>
              <a:rPr lang="en-US" altLang="zh-CN" sz="2400"/>
              <a:t>     </a:t>
            </a:r>
            <a:r>
              <a:rPr lang="zh-CN" altLang="en-US" sz="2400"/>
              <a:t>病案首页上传因为诊断、手术的书写及编码匹配问题，均可导致未入组，入组错误，进入综合病种，造成分值过低或者过高。</a:t>
            </a:r>
            <a:endParaRPr lang="zh-CN" altLang="en-US" sz="2400"/>
          </a:p>
        </p:txBody>
      </p:sp>
      <p:graphicFrame>
        <p:nvGraphicFramePr>
          <p:cNvPr id="6" name="表格 5"/>
          <p:cNvGraphicFramePr/>
          <p:nvPr>
            <p:custDataLst>
              <p:tags r:id="rId2"/>
            </p:custDataLst>
          </p:nvPr>
        </p:nvGraphicFramePr>
        <p:xfrm>
          <a:off x="3832225" y="2342515"/>
          <a:ext cx="4718050" cy="3089275"/>
        </p:xfrm>
        <a:graphic>
          <a:graphicData uri="http://schemas.openxmlformats.org/drawingml/2006/table">
            <a:tbl>
              <a:tblPr firstRow="1" bandRow="1">
                <a:tableStyleId>{5C22544A-7EE6-4342-B048-85BDC9FD1C3A}</a:tableStyleId>
              </a:tblPr>
              <a:tblGrid>
                <a:gridCol w="4718050"/>
              </a:tblGrid>
              <a:tr h="441325">
                <a:tc>
                  <a:txBody>
                    <a:bodyPr/>
                    <a:p>
                      <a:pPr>
                        <a:buNone/>
                      </a:pPr>
                      <a:r>
                        <a:rPr lang="zh-CN" altLang="en-US"/>
                        <a:t>书写问题</a:t>
                      </a:r>
                      <a:endParaRPr lang="zh-CN" altLang="en-US"/>
                    </a:p>
                  </a:txBody>
                  <a:tcPr/>
                </a:tc>
              </a:tr>
              <a:tr h="441325">
                <a:tc>
                  <a:txBody>
                    <a:bodyPr/>
                    <a:p>
                      <a:pPr>
                        <a:buNone/>
                      </a:pPr>
                      <a:r>
                        <a:rPr lang="zh-CN" altLang="en-US">
                          <a:solidFill>
                            <a:schemeClr val="tx1"/>
                          </a:solidFill>
                        </a:rPr>
                        <a:t>主要诊断选择错误</a:t>
                      </a:r>
                      <a:endParaRPr lang="zh-CN" altLang="en-US">
                        <a:solidFill>
                          <a:schemeClr val="tx1"/>
                        </a:solidFill>
                      </a:endParaRPr>
                    </a:p>
                  </a:txBody>
                  <a:tcPr/>
                </a:tc>
              </a:tr>
              <a:tr h="441325">
                <a:tc>
                  <a:txBody>
                    <a:bodyPr/>
                    <a:p>
                      <a:pPr>
                        <a:buNone/>
                      </a:pPr>
                      <a:r>
                        <a:rPr lang="zh-CN" altLang="en-US">
                          <a:solidFill>
                            <a:schemeClr val="tx1"/>
                          </a:solidFill>
                        </a:rPr>
                        <a:t>主要手术选择错误</a:t>
                      </a:r>
                      <a:endParaRPr lang="zh-CN" altLang="en-US">
                        <a:solidFill>
                          <a:schemeClr val="tx1"/>
                        </a:solidFill>
                      </a:endParaRPr>
                    </a:p>
                  </a:txBody>
                  <a:tcPr/>
                </a:tc>
              </a:tr>
              <a:tr h="441325">
                <a:tc>
                  <a:txBody>
                    <a:bodyPr/>
                    <a:p>
                      <a:pPr>
                        <a:buNone/>
                      </a:pPr>
                      <a:r>
                        <a:rPr lang="zh-CN" altLang="en-US">
                          <a:solidFill>
                            <a:schemeClr val="tx1"/>
                          </a:solidFill>
                        </a:rPr>
                        <a:t>次要诊断遗漏编码</a:t>
                      </a:r>
                      <a:endParaRPr lang="zh-CN" altLang="en-US">
                        <a:solidFill>
                          <a:schemeClr val="tx1"/>
                        </a:solidFill>
                      </a:endParaRPr>
                    </a:p>
                  </a:txBody>
                  <a:tcPr/>
                </a:tc>
              </a:tr>
              <a:tr h="441325">
                <a:tc>
                  <a:txBody>
                    <a:bodyPr/>
                    <a:p>
                      <a:pPr>
                        <a:buNone/>
                      </a:pPr>
                      <a:r>
                        <a:rPr lang="zh-CN" altLang="en-US">
                          <a:solidFill>
                            <a:schemeClr val="tx1"/>
                          </a:solidFill>
                        </a:rPr>
                        <a:t>次要诊断过度编码</a:t>
                      </a:r>
                      <a:endParaRPr lang="zh-CN" altLang="en-US">
                        <a:solidFill>
                          <a:schemeClr val="tx1"/>
                        </a:solidFill>
                      </a:endParaRPr>
                    </a:p>
                  </a:txBody>
                  <a:tcPr/>
                </a:tc>
              </a:tr>
              <a:tr h="441325">
                <a:tc>
                  <a:txBody>
                    <a:bodyPr/>
                    <a:p>
                      <a:pPr>
                        <a:buNone/>
                      </a:pPr>
                      <a:r>
                        <a:rPr lang="zh-CN" altLang="en-US">
                          <a:solidFill>
                            <a:schemeClr val="tx1"/>
                          </a:solidFill>
                        </a:rPr>
                        <a:t>次要手术遗漏编码</a:t>
                      </a:r>
                      <a:endParaRPr lang="zh-CN" altLang="en-US">
                        <a:solidFill>
                          <a:schemeClr val="tx1"/>
                        </a:solidFill>
                      </a:endParaRPr>
                    </a:p>
                  </a:txBody>
                  <a:tcPr/>
                </a:tc>
              </a:tr>
              <a:tr h="441325">
                <a:tc>
                  <a:txBody>
                    <a:bodyPr/>
                    <a:p>
                      <a:pPr>
                        <a:buNone/>
                      </a:pPr>
                      <a:r>
                        <a:rPr lang="zh-CN" altLang="en-US">
                          <a:solidFill>
                            <a:schemeClr val="tx1"/>
                          </a:solidFill>
                        </a:rPr>
                        <a:t>诊断或手术编码合并</a:t>
                      </a:r>
                      <a:endParaRPr lang="zh-CN" altLang="en-US">
                        <a:solidFill>
                          <a:schemeClr val="tx1"/>
                        </a:solidFill>
                      </a:endParaRPr>
                    </a:p>
                  </a:txBody>
                  <a:tcPr/>
                </a:tc>
              </a:tr>
            </a:tbl>
          </a:graphicData>
        </a:graphic>
      </p:graphicFrame>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55"/>
          <p:cNvSpPr/>
          <p:nvPr/>
        </p:nvSpPr>
        <p:spPr>
          <a:xfrm>
            <a:off x="1548157" y="2086343"/>
            <a:ext cx="2118151" cy="2394423"/>
          </a:xfrm>
          <a:custGeom>
            <a:avLst/>
            <a:gdLst/>
            <a:ahLst/>
            <a:cxnLst/>
            <a:rect l="0" t="0" r="0" b="0"/>
            <a:pathLst>
              <a:path w="1710289" h="1933364">
                <a:moveTo>
                  <a:pt x="0" y="966682"/>
                </a:moveTo>
                <a:cubicBezTo>
                  <a:pt x="0" y="432776"/>
                  <a:pt x="437899" y="0"/>
                  <a:pt x="978074" y="0"/>
                </a:cubicBezTo>
                <a:cubicBezTo>
                  <a:pt x="1269344" y="0"/>
                  <a:pt x="1530876" y="125831"/>
                  <a:pt x="1710289" y="325490"/>
                </a:cubicBezTo>
                <a:cubicBezTo>
                  <a:pt x="1710289" y="325490"/>
                  <a:pt x="1459952" y="557021"/>
                  <a:pt x="1457756" y="966682"/>
                </a:cubicBezTo>
                <a:cubicBezTo>
                  <a:pt x="1455552" y="1376345"/>
                  <a:pt x="1710289" y="1607719"/>
                  <a:pt x="1710289" y="1607719"/>
                </a:cubicBezTo>
                <a:cubicBezTo>
                  <a:pt x="1530876" y="1807379"/>
                  <a:pt x="1269344" y="1933364"/>
                  <a:pt x="978074" y="1933364"/>
                </a:cubicBezTo>
                <a:cubicBezTo>
                  <a:pt x="437899" y="1933364"/>
                  <a:pt x="0" y="1500483"/>
                  <a:pt x="0" y="966682"/>
                </a:cubicBezTo>
                <a:close/>
              </a:path>
            </a:pathLst>
          </a:custGeom>
          <a:solidFill>
            <a:schemeClr val="accent1"/>
          </a:solidFill>
          <a:ln w="7600" cap="flat">
            <a:noFill/>
            <a:beve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0" name="椭圆 14"/>
          <p:cNvSpPr/>
          <p:nvPr/>
        </p:nvSpPr>
        <p:spPr>
          <a:xfrm>
            <a:off x="2269954" y="262224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文本框 20"/>
          <p:cNvSpPr txBox="1"/>
          <p:nvPr/>
        </p:nvSpPr>
        <p:spPr>
          <a:xfrm>
            <a:off x="4729480" y="2622550"/>
            <a:ext cx="6385560" cy="932180"/>
          </a:xfrm>
          <a:prstGeom prst="rect">
            <a:avLst/>
          </a:prstGeom>
          <a:noFill/>
        </p:spPr>
        <p:txBody>
          <a:bodyPr wrap="square" rtlCol="0">
            <a:spAutoFit/>
            <a:scene3d>
              <a:camera prst="orthographicFront"/>
              <a:lightRig rig="threePt" dir="t"/>
            </a:scene3d>
          </a:bodyPr>
          <a:lstStyle/>
          <a:p>
            <a:pPr algn="l">
              <a:lnSpc>
                <a:spcPct val="114000"/>
              </a:lnSpc>
            </a:pPr>
            <a:r>
              <a:rPr lang="en-US" altLang="zh-CN"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医保局与医院按照“月预结算、年预清算、年度清算”原则进行DlP病例医保费用结算。</a:t>
            </a:r>
            <a:endParaRPr lang="en-US" altLang="zh-CN" sz="24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 name="组合 21"/>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1515745" y="330200"/>
            <a:ext cx="2573020" cy="583565"/>
          </a:xfrm>
          <a:prstGeom prst="rect">
            <a:avLst/>
          </a:prstGeom>
          <a:noFill/>
        </p:spPr>
        <p:txBody>
          <a:bodyPr wrap="none" rtlCol="0">
            <a:spAutoFit/>
            <a:scene3d>
              <a:camera prst="orthographicFront"/>
              <a:lightRig rig="threePt" dir="t"/>
            </a:scene3d>
            <a:sp3d contourW="12700"/>
          </a:bodyPr>
          <a:lstStyle/>
          <a:p>
            <a:pPr algn="l"/>
            <a:r>
              <a:rPr lang="en-US" altLang="zh-CN" sz="32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32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200"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结算管理</a:t>
            </a:r>
            <a:endParaRPr lang="zh-CN" altLang="en-US" sz="3200" b="1"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60" grpId="0" bldLvl="0"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MH_Text_1"/>
          <p:cNvSpPr/>
          <p:nvPr>
            <p:custDataLst>
              <p:tags r:id="rId1"/>
            </p:custDataLst>
          </p:nvPr>
        </p:nvSpPr>
        <p:spPr>
          <a:xfrm flipH="1">
            <a:off x="2289700" y="2964980"/>
            <a:ext cx="1712913" cy="1101725"/>
          </a:xfrm>
          <a:custGeom>
            <a:avLst/>
            <a:gdLst>
              <a:gd name="connsiteX0" fmla="*/ 1712294 w 1712294"/>
              <a:gd name="connsiteY0" fmla="*/ 0 h 1102326"/>
              <a:gd name="connsiteX1" fmla="*/ 1169365 w 1712294"/>
              <a:gd name="connsiteY1" fmla="*/ 0 h 1102326"/>
              <a:gd name="connsiteX2" fmla="*/ 772998 w 1712294"/>
              <a:gd name="connsiteY2" fmla="*/ 0 h 1102326"/>
              <a:gd name="connsiteX3" fmla="*/ 376630 w 1712294"/>
              <a:gd name="connsiteY3" fmla="*/ 0 h 1102326"/>
              <a:gd name="connsiteX4" fmla="*/ 0 w 1712294"/>
              <a:gd name="connsiteY4" fmla="*/ 406127 h 1102326"/>
              <a:gd name="connsiteX5" fmla="*/ 0 w 1712294"/>
              <a:gd name="connsiteY5" fmla="*/ 496047 h 1102326"/>
              <a:gd name="connsiteX6" fmla="*/ 0 w 1712294"/>
              <a:gd name="connsiteY6" fmla="*/ 606279 h 1102326"/>
              <a:gd name="connsiteX7" fmla="*/ 0 w 1712294"/>
              <a:gd name="connsiteY7" fmla="*/ 623734 h 1102326"/>
              <a:gd name="connsiteX8" fmla="*/ 75439 w 1712294"/>
              <a:gd name="connsiteY8" fmla="*/ 631339 h 1102326"/>
              <a:gd name="connsiteX9" fmla="*/ 493445 w 1712294"/>
              <a:gd name="connsiteY9" fmla="*/ 1049345 h 1102326"/>
              <a:gd name="connsiteX10" fmla="*/ 498786 w 1712294"/>
              <a:gd name="connsiteY10" fmla="*/ 1102326 h 1102326"/>
              <a:gd name="connsiteX11" fmla="*/ 542929 w 1712294"/>
              <a:gd name="connsiteY11" fmla="*/ 1102326 h 1102326"/>
              <a:gd name="connsiteX12" fmla="*/ 939296 w 1712294"/>
              <a:gd name="connsiteY12" fmla="*/ 1102326 h 1102326"/>
              <a:gd name="connsiteX13" fmla="*/ 1335663 w 1712294"/>
              <a:gd name="connsiteY13" fmla="*/ 1102326 h 1102326"/>
              <a:gd name="connsiteX14" fmla="*/ 1712294 w 1712294"/>
              <a:gd name="connsiteY14" fmla="*/ 696199 h 1102326"/>
              <a:gd name="connsiteX15" fmla="*/ 1712294 w 1712294"/>
              <a:gd name="connsiteY15" fmla="*/ 606279 h 1102326"/>
              <a:gd name="connsiteX16" fmla="*/ 1712294 w 1712294"/>
              <a:gd name="connsiteY16" fmla="*/ 496047 h 1102326"/>
              <a:gd name="connsiteX17" fmla="*/ 1712294 w 1712294"/>
              <a:gd name="connsiteY17" fmla="*/ 0 h 1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2294" h="1102326">
                <a:moveTo>
                  <a:pt x="1712294" y="0"/>
                </a:moveTo>
                <a:lnTo>
                  <a:pt x="1169365" y="0"/>
                </a:lnTo>
                <a:lnTo>
                  <a:pt x="772998" y="0"/>
                </a:lnTo>
                <a:lnTo>
                  <a:pt x="376630" y="0"/>
                </a:lnTo>
                <a:cubicBezTo>
                  <a:pt x="168623" y="0"/>
                  <a:pt x="0" y="181829"/>
                  <a:pt x="0" y="406127"/>
                </a:cubicBezTo>
                <a:lnTo>
                  <a:pt x="0" y="496047"/>
                </a:lnTo>
                <a:lnTo>
                  <a:pt x="0" y="606279"/>
                </a:lnTo>
                <a:lnTo>
                  <a:pt x="0" y="623734"/>
                </a:lnTo>
                <a:lnTo>
                  <a:pt x="75439" y="631339"/>
                </a:lnTo>
                <a:cubicBezTo>
                  <a:pt x="285254" y="674273"/>
                  <a:pt x="450511" y="839530"/>
                  <a:pt x="493445" y="1049345"/>
                </a:cubicBezTo>
                <a:lnTo>
                  <a:pt x="498786" y="1102326"/>
                </a:lnTo>
                <a:lnTo>
                  <a:pt x="542929" y="1102326"/>
                </a:lnTo>
                <a:lnTo>
                  <a:pt x="939296" y="1102326"/>
                </a:lnTo>
                <a:lnTo>
                  <a:pt x="1335663" y="1102326"/>
                </a:lnTo>
                <a:cubicBezTo>
                  <a:pt x="1543671" y="1102326"/>
                  <a:pt x="1712294" y="920497"/>
                  <a:pt x="1712294" y="696199"/>
                </a:cubicBezTo>
                <a:lnTo>
                  <a:pt x="1712294" y="606279"/>
                </a:lnTo>
                <a:lnTo>
                  <a:pt x="1712294" y="496047"/>
                </a:lnTo>
                <a:lnTo>
                  <a:pt x="1712294" y="0"/>
                </a:lnTo>
                <a:close/>
              </a:path>
            </a:pathLst>
          </a:custGeom>
          <a:solidFill>
            <a:schemeClr val="accent1"/>
          </a:solidFill>
          <a:ln w="28575" cap="flat" cmpd="sng" algn="ctr">
            <a:noFill/>
            <a:prstDash val="solid"/>
          </a:ln>
          <a:effectLst/>
        </p:spPr>
        <p:txBody>
          <a:bodyPr bIns="360000" anchor="ctr">
            <a:norm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数据上报及时性</a:t>
            </a:r>
            <a:endParaRPr kumimoji="0" lang="en-US" alt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MH_Text_2"/>
          <p:cNvSpPr/>
          <p:nvPr>
            <p:custDataLst>
              <p:tags r:id="rId2"/>
            </p:custDataLst>
          </p:nvPr>
        </p:nvSpPr>
        <p:spPr>
          <a:xfrm flipH="1">
            <a:off x="4101037" y="2964980"/>
            <a:ext cx="1712912" cy="1101725"/>
          </a:xfrm>
          <a:custGeom>
            <a:avLst/>
            <a:gdLst>
              <a:gd name="connsiteX0" fmla="*/ 1335663 w 1712294"/>
              <a:gd name="connsiteY0" fmla="*/ 0 h 1102326"/>
              <a:gd name="connsiteX1" fmla="*/ 939296 w 1712294"/>
              <a:gd name="connsiteY1" fmla="*/ 0 h 1102326"/>
              <a:gd name="connsiteX2" fmla="*/ 542929 w 1712294"/>
              <a:gd name="connsiteY2" fmla="*/ 0 h 1102326"/>
              <a:gd name="connsiteX3" fmla="*/ 0 w 1712294"/>
              <a:gd name="connsiteY3" fmla="*/ 0 h 1102326"/>
              <a:gd name="connsiteX4" fmla="*/ 0 w 1712294"/>
              <a:gd name="connsiteY4" fmla="*/ 496047 h 1102326"/>
              <a:gd name="connsiteX5" fmla="*/ 0 w 1712294"/>
              <a:gd name="connsiteY5" fmla="*/ 606279 h 1102326"/>
              <a:gd name="connsiteX6" fmla="*/ 0 w 1712294"/>
              <a:gd name="connsiteY6" fmla="*/ 696199 h 1102326"/>
              <a:gd name="connsiteX7" fmla="*/ 376630 w 1712294"/>
              <a:gd name="connsiteY7" fmla="*/ 1102326 h 1102326"/>
              <a:gd name="connsiteX8" fmla="*/ 772998 w 1712294"/>
              <a:gd name="connsiteY8" fmla="*/ 1102326 h 1102326"/>
              <a:gd name="connsiteX9" fmla="*/ 1169365 w 1712294"/>
              <a:gd name="connsiteY9" fmla="*/ 1102326 h 1102326"/>
              <a:gd name="connsiteX10" fmla="*/ 1246719 w 1712294"/>
              <a:gd name="connsiteY10" fmla="*/ 1102326 h 1102326"/>
              <a:gd name="connsiteX11" fmla="*/ 1252060 w 1712294"/>
              <a:gd name="connsiteY11" fmla="*/ 1049345 h 1102326"/>
              <a:gd name="connsiteX12" fmla="*/ 1670066 w 1712294"/>
              <a:gd name="connsiteY12" fmla="*/ 631339 h 1102326"/>
              <a:gd name="connsiteX13" fmla="*/ 1712294 w 1712294"/>
              <a:gd name="connsiteY13" fmla="*/ 627082 h 1102326"/>
              <a:gd name="connsiteX14" fmla="*/ 1712294 w 1712294"/>
              <a:gd name="connsiteY14" fmla="*/ 606279 h 1102326"/>
              <a:gd name="connsiteX15" fmla="*/ 1712294 w 1712294"/>
              <a:gd name="connsiteY15" fmla="*/ 496047 h 1102326"/>
              <a:gd name="connsiteX16" fmla="*/ 1712294 w 1712294"/>
              <a:gd name="connsiteY16" fmla="*/ 406127 h 1102326"/>
              <a:gd name="connsiteX17" fmla="*/ 1335663 w 1712294"/>
              <a:gd name="connsiteY17" fmla="*/ 0 h 1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2294" h="1102326">
                <a:moveTo>
                  <a:pt x="1335663" y="0"/>
                </a:moveTo>
                <a:lnTo>
                  <a:pt x="939296" y="0"/>
                </a:lnTo>
                <a:lnTo>
                  <a:pt x="542929" y="0"/>
                </a:lnTo>
                <a:lnTo>
                  <a:pt x="0" y="0"/>
                </a:lnTo>
                <a:lnTo>
                  <a:pt x="0" y="496047"/>
                </a:lnTo>
                <a:lnTo>
                  <a:pt x="0" y="606279"/>
                </a:lnTo>
                <a:lnTo>
                  <a:pt x="0" y="696199"/>
                </a:lnTo>
                <a:cubicBezTo>
                  <a:pt x="0" y="920497"/>
                  <a:pt x="168623" y="1102326"/>
                  <a:pt x="376630" y="1102326"/>
                </a:cubicBezTo>
                <a:lnTo>
                  <a:pt x="772998" y="1102326"/>
                </a:lnTo>
                <a:lnTo>
                  <a:pt x="1169365" y="1102326"/>
                </a:lnTo>
                <a:lnTo>
                  <a:pt x="1246719" y="1102326"/>
                </a:lnTo>
                <a:lnTo>
                  <a:pt x="1252060" y="1049345"/>
                </a:lnTo>
                <a:cubicBezTo>
                  <a:pt x="1294994" y="839530"/>
                  <a:pt x="1460251" y="674273"/>
                  <a:pt x="1670066" y="631339"/>
                </a:cubicBezTo>
                <a:lnTo>
                  <a:pt x="1712294" y="627082"/>
                </a:lnTo>
                <a:lnTo>
                  <a:pt x="1712294" y="606279"/>
                </a:lnTo>
                <a:lnTo>
                  <a:pt x="1712294" y="496047"/>
                </a:lnTo>
                <a:lnTo>
                  <a:pt x="1712294" y="406127"/>
                </a:lnTo>
                <a:cubicBezTo>
                  <a:pt x="1712294" y="181829"/>
                  <a:pt x="1543671" y="0"/>
                  <a:pt x="1335663" y="0"/>
                </a:cubicBezTo>
                <a:close/>
              </a:path>
            </a:pathLst>
          </a:custGeom>
          <a:solidFill>
            <a:schemeClr val="accent1"/>
          </a:solidFill>
          <a:ln w="28575" cap="flat" cmpd="sng" algn="ctr">
            <a:noFill/>
            <a:prstDash val="solid"/>
          </a:ln>
          <a:effectLst/>
        </p:spPr>
        <p:txBody>
          <a:bodyPr bIns="360000" anchor="ctr">
            <a:norm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数据质量合格率</a:t>
            </a:r>
            <a:endParaRPr kumimoji="0" lang="en-US" alt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2" name="MH_Text_4"/>
          <p:cNvSpPr/>
          <p:nvPr>
            <p:custDataLst>
              <p:tags r:id="rId3"/>
            </p:custDataLst>
          </p:nvPr>
        </p:nvSpPr>
        <p:spPr>
          <a:xfrm flipH="1">
            <a:off x="2289700" y="4168305"/>
            <a:ext cx="1712913" cy="1101725"/>
          </a:xfrm>
          <a:custGeom>
            <a:avLst/>
            <a:gdLst>
              <a:gd name="connsiteX0" fmla="*/ 1335662 w 1712292"/>
              <a:gd name="connsiteY0" fmla="*/ 0 h 1102326"/>
              <a:gd name="connsiteX1" fmla="*/ 939295 w 1712292"/>
              <a:gd name="connsiteY1" fmla="*/ 0 h 1102326"/>
              <a:gd name="connsiteX2" fmla="*/ 542928 w 1712292"/>
              <a:gd name="connsiteY2" fmla="*/ 0 h 1102326"/>
              <a:gd name="connsiteX3" fmla="*/ 499747 w 1712292"/>
              <a:gd name="connsiteY3" fmla="*/ 0 h 1102326"/>
              <a:gd name="connsiteX4" fmla="*/ 493445 w 1712292"/>
              <a:gd name="connsiteY4" fmla="*/ 62507 h 1102326"/>
              <a:gd name="connsiteX5" fmla="*/ 75439 w 1712292"/>
              <a:gd name="connsiteY5" fmla="*/ 480513 h 1102326"/>
              <a:gd name="connsiteX6" fmla="*/ 0 w 1712292"/>
              <a:gd name="connsiteY6" fmla="*/ 488118 h 1102326"/>
              <a:gd name="connsiteX7" fmla="*/ 0 w 1712292"/>
              <a:gd name="connsiteY7" fmla="*/ 496047 h 1102326"/>
              <a:gd name="connsiteX8" fmla="*/ 0 w 1712292"/>
              <a:gd name="connsiteY8" fmla="*/ 606280 h 1102326"/>
              <a:gd name="connsiteX9" fmla="*/ 0 w 1712292"/>
              <a:gd name="connsiteY9" fmla="*/ 696199 h 1102326"/>
              <a:gd name="connsiteX10" fmla="*/ 376630 w 1712292"/>
              <a:gd name="connsiteY10" fmla="*/ 1102326 h 1102326"/>
              <a:gd name="connsiteX11" fmla="*/ 772997 w 1712292"/>
              <a:gd name="connsiteY11" fmla="*/ 1102326 h 1102326"/>
              <a:gd name="connsiteX12" fmla="*/ 1169364 w 1712292"/>
              <a:gd name="connsiteY12" fmla="*/ 1102326 h 1102326"/>
              <a:gd name="connsiteX13" fmla="*/ 1712292 w 1712292"/>
              <a:gd name="connsiteY13" fmla="*/ 1102326 h 1102326"/>
              <a:gd name="connsiteX14" fmla="*/ 1712292 w 1712292"/>
              <a:gd name="connsiteY14" fmla="*/ 606280 h 1102326"/>
              <a:gd name="connsiteX15" fmla="*/ 1712292 w 1712292"/>
              <a:gd name="connsiteY15" fmla="*/ 496047 h 1102326"/>
              <a:gd name="connsiteX16" fmla="*/ 1712292 w 1712292"/>
              <a:gd name="connsiteY16" fmla="*/ 406127 h 1102326"/>
              <a:gd name="connsiteX17" fmla="*/ 1335662 w 1712292"/>
              <a:gd name="connsiteY17" fmla="*/ 0 h 1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2292" h="1102326">
                <a:moveTo>
                  <a:pt x="1335662" y="0"/>
                </a:moveTo>
                <a:lnTo>
                  <a:pt x="939295" y="0"/>
                </a:lnTo>
                <a:lnTo>
                  <a:pt x="542928" y="0"/>
                </a:lnTo>
                <a:lnTo>
                  <a:pt x="499747" y="0"/>
                </a:lnTo>
                <a:lnTo>
                  <a:pt x="493445" y="62507"/>
                </a:lnTo>
                <a:cubicBezTo>
                  <a:pt x="450511" y="272322"/>
                  <a:pt x="285254" y="437579"/>
                  <a:pt x="75439" y="480513"/>
                </a:cubicBezTo>
                <a:lnTo>
                  <a:pt x="0" y="488118"/>
                </a:lnTo>
                <a:lnTo>
                  <a:pt x="0" y="496047"/>
                </a:lnTo>
                <a:lnTo>
                  <a:pt x="0" y="606280"/>
                </a:lnTo>
                <a:lnTo>
                  <a:pt x="0" y="696199"/>
                </a:lnTo>
                <a:cubicBezTo>
                  <a:pt x="0" y="920497"/>
                  <a:pt x="168623" y="1102326"/>
                  <a:pt x="376630" y="1102326"/>
                </a:cubicBezTo>
                <a:lnTo>
                  <a:pt x="772997" y="1102326"/>
                </a:lnTo>
                <a:lnTo>
                  <a:pt x="1169364" y="1102326"/>
                </a:lnTo>
                <a:lnTo>
                  <a:pt x="1712292" y="1102326"/>
                </a:lnTo>
                <a:lnTo>
                  <a:pt x="1712292" y="606280"/>
                </a:lnTo>
                <a:lnTo>
                  <a:pt x="1712292" y="496047"/>
                </a:lnTo>
                <a:lnTo>
                  <a:pt x="1712292" y="406127"/>
                </a:lnTo>
                <a:cubicBezTo>
                  <a:pt x="1712292" y="181829"/>
                  <a:pt x="1543669" y="0"/>
                  <a:pt x="1335662" y="0"/>
                </a:cubicBezTo>
                <a:close/>
              </a:path>
            </a:pathLst>
          </a:custGeom>
          <a:solidFill>
            <a:schemeClr val="accent1"/>
          </a:solidFill>
          <a:ln w="28575" cap="flat" cmpd="sng" algn="ctr">
            <a:noFill/>
            <a:prstDash val="solid"/>
          </a:ln>
          <a:effectLst/>
        </p:spPr>
        <p:txBody>
          <a:bodyPr tIns="360000" bIns="46800" anchor="ctr">
            <a:norm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病例入组率</a:t>
            </a:r>
            <a:endParaRPr kumimoji="0" lang="en-US" alt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3" name="MH_Text_3"/>
          <p:cNvSpPr/>
          <p:nvPr>
            <p:custDataLst>
              <p:tags r:id="rId4"/>
            </p:custDataLst>
          </p:nvPr>
        </p:nvSpPr>
        <p:spPr>
          <a:xfrm flipH="1">
            <a:off x="4101037" y="4168305"/>
            <a:ext cx="1712912" cy="1101725"/>
          </a:xfrm>
          <a:custGeom>
            <a:avLst/>
            <a:gdLst>
              <a:gd name="connsiteX0" fmla="*/ 1245758 w 1712294"/>
              <a:gd name="connsiteY0" fmla="*/ 0 h 1102326"/>
              <a:gd name="connsiteX1" fmla="*/ 1169365 w 1712294"/>
              <a:gd name="connsiteY1" fmla="*/ 0 h 1102326"/>
              <a:gd name="connsiteX2" fmla="*/ 772998 w 1712294"/>
              <a:gd name="connsiteY2" fmla="*/ 0 h 1102326"/>
              <a:gd name="connsiteX3" fmla="*/ 376630 w 1712294"/>
              <a:gd name="connsiteY3" fmla="*/ 0 h 1102326"/>
              <a:gd name="connsiteX4" fmla="*/ 0 w 1712294"/>
              <a:gd name="connsiteY4" fmla="*/ 406127 h 1102326"/>
              <a:gd name="connsiteX5" fmla="*/ 0 w 1712294"/>
              <a:gd name="connsiteY5" fmla="*/ 496047 h 1102326"/>
              <a:gd name="connsiteX6" fmla="*/ 0 w 1712294"/>
              <a:gd name="connsiteY6" fmla="*/ 606280 h 1102326"/>
              <a:gd name="connsiteX7" fmla="*/ 0 w 1712294"/>
              <a:gd name="connsiteY7" fmla="*/ 1102326 h 1102326"/>
              <a:gd name="connsiteX8" fmla="*/ 542929 w 1712294"/>
              <a:gd name="connsiteY8" fmla="*/ 1102326 h 1102326"/>
              <a:gd name="connsiteX9" fmla="*/ 939296 w 1712294"/>
              <a:gd name="connsiteY9" fmla="*/ 1102326 h 1102326"/>
              <a:gd name="connsiteX10" fmla="*/ 1335663 w 1712294"/>
              <a:gd name="connsiteY10" fmla="*/ 1102326 h 1102326"/>
              <a:gd name="connsiteX11" fmla="*/ 1712294 w 1712294"/>
              <a:gd name="connsiteY11" fmla="*/ 696199 h 1102326"/>
              <a:gd name="connsiteX12" fmla="*/ 1712294 w 1712294"/>
              <a:gd name="connsiteY12" fmla="*/ 606280 h 1102326"/>
              <a:gd name="connsiteX13" fmla="*/ 1712294 w 1712294"/>
              <a:gd name="connsiteY13" fmla="*/ 496047 h 1102326"/>
              <a:gd name="connsiteX14" fmla="*/ 1712294 w 1712294"/>
              <a:gd name="connsiteY14" fmla="*/ 484770 h 1102326"/>
              <a:gd name="connsiteX15" fmla="*/ 1670066 w 1712294"/>
              <a:gd name="connsiteY15" fmla="*/ 480513 h 1102326"/>
              <a:gd name="connsiteX16" fmla="*/ 1252060 w 1712294"/>
              <a:gd name="connsiteY16" fmla="*/ 62507 h 1102326"/>
              <a:gd name="connsiteX17" fmla="*/ 1245758 w 1712294"/>
              <a:gd name="connsiteY17" fmla="*/ 0 h 1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2294" h="1102326">
                <a:moveTo>
                  <a:pt x="1245758" y="0"/>
                </a:moveTo>
                <a:lnTo>
                  <a:pt x="1169365" y="0"/>
                </a:lnTo>
                <a:lnTo>
                  <a:pt x="772998" y="0"/>
                </a:lnTo>
                <a:lnTo>
                  <a:pt x="376630" y="0"/>
                </a:lnTo>
                <a:cubicBezTo>
                  <a:pt x="168623" y="0"/>
                  <a:pt x="0" y="181829"/>
                  <a:pt x="0" y="406127"/>
                </a:cubicBezTo>
                <a:lnTo>
                  <a:pt x="0" y="496047"/>
                </a:lnTo>
                <a:lnTo>
                  <a:pt x="0" y="606280"/>
                </a:lnTo>
                <a:lnTo>
                  <a:pt x="0" y="1102326"/>
                </a:lnTo>
                <a:lnTo>
                  <a:pt x="542929" y="1102326"/>
                </a:lnTo>
                <a:lnTo>
                  <a:pt x="939296" y="1102326"/>
                </a:lnTo>
                <a:lnTo>
                  <a:pt x="1335663" y="1102326"/>
                </a:lnTo>
                <a:cubicBezTo>
                  <a:pt x="1543671" y="1102326"/>
                  <a:pt x="1712294" y="920497"/>
                  <a:pt x="1712294" y="696199"/>
                </a:cubicBezTo>
                <a:lnTo>
                  <a:pt x="1712294" y="606280"/>
                </a:lnTo>
                <a:lnTo>
                  <a:pt x="1712294" y="496047"/>
                </a:lnTo>
                <a:lnTo>
                  <a:pt x="1712294" y="484770"/>
                </a:lnTo>
                <a:lnTo>
                  <a:pt x="1670066" y="480513"/>
                </a:lnTo>
                <a:cubicBezTo>
                  <a:pt x="1460251" y="437579"/>
                  <a:pt x="1294994" y="272322"/>
                  <a:pt x="1252060" y="62507"/>
                </a:cubicBezTo>
                <a:lnTo>
                  <a:pt x="1245758" y="0"/>
                </a:lnTo>
                <a:close/>
              </a:path>
            </a:pathLst>
          </a:custGeom>
          <a:solidFill>
            <a:schemeClr val="accent1"/>
          </a:solidFill>
          <a:ln w="28575" cap="flat" cmpd="sng" algn="ctr">
            <a:noFill/>
            <a:prstDash val="solid"/>
          </a:ln>
          <a:effectLst/>
        </p:spPr>
        <p:txBody>
          <a:bodyPr tIns="360000" bIns="46800" anchor="ctr">
            <a:norm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病案抽查结果</a:t>
            </a:r>
            <a:endParaRPr kumimoji="0" lang="en-US" alt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MH_SubTitle_1"/>
          <p:cNvSpPr/>
          <p:nvPr>
            <p:custDataLst>
              <p:tags r:id="rId5"/>
            </p:custDataLst>
          </p:nvPr>
        </p:nvSpPr>
        <p:spPr>
          <a:xfrm>
            <a:off x="2343674" y="3690466"/>
            <a:ext cx="1295400" cy="323850"/>
          </a:xfrm>
          <a:custGeom>
            <a:avLst/>
            <a:gdLst>
              <a:gd name="connsiteX0" fmla="*/ 0 w 1295416"/>
              <a:gd name="connsiteY0" fmla="*/ 0 h 323850"/>
              <a:gd name="connsiteX1" fmla="*/ 1295416 w 1295416"/>
              <a:gd name="connsiteY1" fmla="*/ 0 h 323850"/>
              <a:gd name="connsiteX2" fmla="*/ 1276425 w 1295416"/>
              <a:gd name="connsiteY2" fmla="*/ 15669 h 323850"/>
              <a:gd name="connsiteX3" fmla="*/ 1116194 w 1295416"/>
              <a:gd name="connsiteY3" fmla="*/ 312865 h 323850"/>
              <a:gd name="connsiteX4" fmla="*/ 1115087 w 1295416"/>
              <a:gd name="connsiteY4" fmla="*/ 323850 h 323850"/>
              <a:gd name="connsiteX5" fmla="*/ 347725 w 1295416"/>
              <a:gd name="connsiteY5" fmla="*/ 323850 h 323850"/>
              <a:gd name="connsiteX6" fmla="*/ 21762 w 1295416"/>
              <a:gd name="connsiteY6" fmla="*/ 107787 h 323850"/>
              <a:gd name="connsiteX7" fmla="*/ 0 w 1295416"/>
              <a:gd name="connsiteY7"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16" h="323850">
                <a:moveTo>
                  <a:pt x="0" y="0"/>
                </a:moveTo>
                <a:lnTo>
                  <a:pt x="1295416" y="0"/>
                </a:lnTo>
                <a:lnTo>
                  <a:pt x="1276425" y="15669"/>
                </a:lnTo>
                <a:cubicBezTo>
                  <a:pt x="1196642" y="95453"/>
                  <a:pt x="1139686" y="198064"/>
                  <a:pt x="1116194" y="312865"/>
                </a:cubicBezTo>
                <a:lnTo>
                  <a:pt x="1115087" y="323850"/>
                </a:lnTo>
                <a:lnTo>
                  <a:pt x="347725" y="323850"/>
                </a:lnTo>
                <a:cubicBezTo>
                  <a:pt x="201192" y="323850"/>
                  <a:pt x="75466" y="234758"/>
                  <a:pt x="21762" y="107787"/>
                </a:cubicBezTo>
                <a:lnTo>
                  <a:pt x="0" y="0"/>
                </a:lnTo>
                <a:close/>
              </a:path>
            </a:pathLst>
          </a:custGeom>
          <a:solidFill>
            <a:schemeClr val="bg1"/>
          </a:solidFill>
          <a:ln w="12700" cap="flat" cmpd="sng" algn="ctr">
            <a:noFill/>
            <a:prstDash val="solid"/>
            <a:miter lim="800000"/>
          </a:ln>
          <a:effectLst/>
        </p:spPr>
        <p:txBody>
          <a:bodyPr anchor="ctr">
            <a:normAutofit fontScale="900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506A1C"/>
                </a:solidFill>
                <a:effectLst/>
                <a:uLnTx/>
                <a:uFillTx/>
                <a:latin typeface="Calibri" panose="020F0502020204030204"/>
                <a:ea typeface="微软雅黑" panose="020B0503020204020204" pitchFamily="34" charset="-122"/>
                <a:cs typeface="+mn-cs"/>
              </a:rPr>
              <a:t>01</a:t>
            </a:r>
            <a:endParaRPr kumimoji="0" lang="zh-CN" altLang="en-US" sz="1800" b="1" i="0" u="none" strike="noStrike" kern="0" cap="none" spc="0" normalizeH="0" baseline="0" noProof="0" dirty="0">
              <a:ln>
                <a:noFill/>
              </a:ln>
              <a:solidFill>
                <a:srgbClr val="506A1C"/>
              </a:solidFill>
              <a:effectLst/>
              <a:uLnTx/>
              <a:uFillTx/>
              <a:latin typeface="Calibri" panose="020F0502020204030204"/>
              <a:ea typeface="微软雅黑" panose="020B0503020204020204" pitchFamily="34" charset="-122"/>
              <a:cs typeface="+mn-cs"/>
            </a:endParaRPr>
          </a:p>
        </p:txBody>
      </p:sp>
      <p:sp>
        <p:nvSpPr>
          <p:cNvPr id="55" name="MH_SubTitle_2"/>
          <p:cNvSpPr/>
          <p:nvPr>
            <p:custDataLst>
              <p:tags r:id="rId6"/>
            </p:custDataLst>
          </p:nvPr>
        </p:nvSpPr>
        <p:spPr>
          <a:xfrm>
            <a:off x="4431238" y="3690466"/>
            <a:ext cx="1328737" cy="323850"/>
          </a:xfrm>
          <a:custGeom>
            <a:avLst/>
            <a:gdLst>
              <a:gd name="connsiteX0" fmla="*/ 0 w 1328627"/>
              <a:gd name="connsiteY0" fmla="*/ 0 h 323850"/>
              <a:gd name="connsiteX1" fmla="*/ 1328627 w 1328627"/>
              <a:gd name="connsiteY1" fmla="*/ 0 h 323850"/>
              <a:gd name="connsiteX2" fmla="*/ 1306865 w 1328627"/>
              <a:gd name="connsiteY2" fmla="*/ 107787 h 323850"/>
              <a:gd name="connsiteX3" fmla="*/ 980902 w 1328627"/>
              <a:gd name="connsiteY3" fmla="*/ 323850 h 323850"/>
              <a:gd name="connsiteX4" fmla="*/ 180330 w 1328627"/>
              <a:gd name="connsiteY4" fmla="*/ 323850 h 323850"/>
              <a:gd name="connsiteX5" fmla="*/ 179222 w 1328627"/>
              <a:gd name="connsiteY5" fmla="*/ 312865 h 323850"/>
              <a:gd name="connsiteX6" fmla="*/ 18991 w 1328627"/>
              <a:gd name="connsiteY6" fmla="*/ 15669 h 323850"/>
              <a:gd name="connsiteX7" fmla="*/ 0 w 1328627"/>
              <a:gd name="connsiteY7"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8627" h="323850">
                <a:moveTo>
                  <a:pt x="0" y="0"/>
                </a:moveTo>
                <a:lnTo>
                  <a:pt x="1328627" y="0"/>
                </a:lnTo>
                <a:lnTo>
                  <a:pt x="1306865" y="107787"/>
                </a:lnTo>
                <a:cubicBezTo>
                  <a:pt x="1253161" y="234758"/>
                  <a:pt x="1127435" y="323850"/>
                  <a:pt x="980902" y="323850"/>
                </a:cubicBezTo>
                <a:lnTo>
                  <a:pt x="180330" y="323850"/>
                </a:lnTo>
                <a:lnTo>
                  <a:pt x="179222" y="312865"/>
                </a:lnTo>
                <a:cubicBezTo>
                  <a:pt x="155731" y="198064"/>
                  <a:pt x="98774" y="95453"/>
                  <a:pt x="18991" y="15669"/>
                </a:cubicBezTo>
                <a:lnTo>
                  <a:pt x="0" y="0"/>
                </a:lnTo>
                <a:close/>
              </a:path>
            </a:pathLst>
          </a:custGeom>
          <a:solidFill>
            <a:schemeClr val="bg1"/>
          </a:solidFill>
          <a:ln w="12700" cap="flat" cmpd="sng" algn="ctr">
            <a:noFill/>
            <a:prstDash val="solid"/>
            <a:miter lim="800000"/>
          </a:ln>
          <a:effectLst/>
        </p:spPr>
        <p:txBody>
          <a:bodyPr anchor="ctr">
            <a:normAutofit fontScale="900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506A1C"/>
                </a:solidFill>
                <a:effectLst/>
                <a:uLnTx/>
                <a:uFillTx/>
                <a:latin typeface="Calibri" panose="020F0502020204030204"/>
                <a:ea typeface="微软雅黑" panose="020B0503020204020204" pitchFamily="34" charset="-122"/>
                <a:cs typeface="+mn-cs"/>
              </a:rPr>
              <a:t>02</a:t>
            </a:r>
            <a:endParaRPr kumimoji="0" lang="zh-CN" altLang="en-US" sz="1800" b="1" i="0" u="none" strike="noStrike" kern="0" cap="none" spc="0" normalizeH="0" baseline="0" noProof="0" dirty="0">
              <a:ln>
                <a:noFill/>
              </a:ln>
              <a:solidFill>
                <a:srgbClr val="506A1C"/>
              </a:solidFill>
              <a:effectLst/>
              <a:uLnTx/>
              <a:uFillTx/>
              <a:latin typeface="Calibri" panose="020F0502020204030204"/>
              <a:ea typeface="微软雅黑" panose="020B0503020204020204" pitchFamily="34" charset="-122"/>
              <a:cs typeface="+mn-cs"/>
            </a:endParaRPr>
          </a:p>
        </p:txBody>
      </p:sp>
      <p:sp>
        <p:nvSpPr>
          <p:cNvPr id="56" name="MH_SubTitle_4"/>
          <p:cNvSpPr/>
          <p:nvPr>
            <p:custDataLst>
              <p:tags r:id="rId7"/>
            </p:custDataLst>
          </p:nvPr>
        </p:nvSpPr>
        <p:spPr>
          <a:xfrm>
            <a:off x="2343675" y="4222279"/>
            <a:ext cx="1287463" cy="323850"/>
          </a:xfrm>
          <a:custGeom>
            <a:avLst/>
            <a:gdLst>
              <a:gd name="connsiteX0" fmla="*/ 347725 w 1287794"/>
              <a:gd name="connsiteY0" fmla="*/ 0 h 323850"/>
              <a:gd name="connsiteX1" fmla="*/ 1114452 w 1287794"/>
              <a:gd name="connsiteY1" fmla="*/ 0 h 323850"/>
              <a:gd name="connsiteX2" fmla="*/ 1116193 w 1287794"/>
              <a:gd name="connsiteY2" fmla="*/ 17273 h 323850"/>
              <a:gd name="connsiteX3" fmla="*/ 1276424 w 1287794"/>
              <a:gd name="connsiteY3" fmla="*/ 314469 h 323850"/>
              <a:gd name="connsiteX4" fmla="*/ 1287794 w 1287794"/>
              <a:gd name="connsiteY4" fmla="*/ 323850 h 323850"/>
              <a:gd name="connsiteX5" fmla="*/ 0 w 1287794"/>
              <a:gd name="connsiteY5" fmla="*/ 323850 h 323850"/>
              <a:gd name="connsiteX6" fmla="*/ 21762 w 1287794"/>
              <a:gd name="connsiteY6" fmla="*/ 216063 h 323850"/>
              <a:gd name="connsiteX7" fmla="*/ 347725 w 1287794"/>
              <a:gd name="connsiteY7"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7794" h="323850">
                <a:moveTo>
                  <a:pt x="347725" y="0"/>
                </a:moveTo>
                <a:lnTo>
                  <a:pt x="1114452" y="0"/>
                </a:lnTo>
                <a:lnTo>
                  <a:pt x="1116193" y="17273"/>
                </a:lnTo>
                <a:cubicBezTo>
                  <a:pt x="1139685" y="132074"/>
                  <a:pt x="1196641" y="234685"/>
                  <a:pt x="1276424" y="314469"/>
                </a:cubicBezTo>
                <a:lnTo>
                  <a:pt x="1287794" y="323850"/>
                </a:lnTo>
                <a:lnTo>
                  <a:pt x="0" y="323850"/>
                </a:lnTo>
                <a:lnTo>
                  <a:pt x="21762" y="216063"/>
                </a:lnTo>
                <a:cubicBezTo>
                  <a:pt x="75466" y="89092"/>
                  <a:pt x="201192" y="0"/>
                  <a:pt x="347725" y="0"/>
                </a:cubicBezTo>
                <a:close/>
              </a:path>
            </a:pathLst>
          </a:custGeom>
          <a:solidFill>
            <a:schemeClr val="bg1"/>
          </a:solidFill>
          <a:ln w="12700" cap="flat" cmpd="sng" algn="ctr">
            <a:noFill/>
            <a:prstDash val="solid"/>
            <a:miter lim="800000"/>
          </a:ln>
          <a:effectLst/>
        </p:spPr>
        <p:txBody>
          <a:bodyPr anchor="ctr">
            <a:normAutofit fontScale="900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506A1C"/>
                </a:solidFill>
                <a:effectLst/>
                <a:uLnTx/>
                <a:uFillTx/>
                <a:latin typeface="Calibri" panose="020F0502020204030204"/>
                <a:ea typeface="微软雅黑" panose="020B0503020204020204" pitchFamily="34" charset="-122"/>
                <a:cs typeface="+mn-cs"/>
              </a:rPr>
              <a:t>03</a:t>
            </a:r>
            <a:endParaRPr kumimoji="0" lang="zh-CN" altLang="en-US" sz="1800" b="1" i="0" u="none" strike="noStrike" kern="0" cap="none" spc="0" normalizeH="0" baseline="0" noProof="0" dirty="0">
              <a:ln>
                <a:noFill/>
              </a:ln>
              <a:solidFill>
                <a:srgbClr val="506A1C"/>
              </a:solidFill>
              <a:effectLst/>
              <a:uLnTx/>
              <a:uFillTx/>
              <a:latin typeface="Calibri" panose="020F0502020204030204"/>
              <a:ea typeface="微软雅黑" panose="020B0503020204020204" pitchFamily="34" charset="-122"/>
              <a:cs typeface="+mn-cs"/>
            </a:endParaRPr>
          </a:p>
        </p:txBody>
      </p:sp>
      <p:sp>
        <p:nvSpPr>
          <p:cNvPr id="57" name="MH_SubTitle_3"/>
          <p:cNvSpPr/>
          <p:nvPr>
            <p:custDataLst>
              <p:tags r:id="rId8"/>
            </p:custDataLst>
          </p:nvPr>
        </p:nvSpPr>
        <p:spPr>
          <a:xfrm>
            <a:off x="4439174" y="4222279"/>
            <a:ext cx="1320800" cy="323850"/>
          </a:xfrm>
          <a:custGeom>
            <a:avLst/>
            <a:gdLst>
              <a:gd name="connsiteX0" fmla="*/ 173342 w 1321006"/>
              <a:gd name="connsiteY0" fmla="*/ 0 h 323850"/>
              <a:gd name="connsiteX1" fmla="*/ 973281 w 1321006"/>
              <a:gd name="connsiteY1" fmla="*/ 0 h 323850"/>
              <a:gd name="connsiteX2" fmla="*/ 1299244 w 1321006"/>
              <a:gd name="connsiteY2" fmla="*/ 216063 h 323850"/>
              <a:gd name="connsiteX3" fmla="*/ 1321006 w 1321006"/>
              <a:gd name="connsiteY3" fmla="*/ 323850 h 323850"/>
              <a:gd name="connsiteX4" fmla="*/ 0 w 1321006"/>
              <a:gd name="connsiteY4" fmla="*/ 323850 h 323850"/>
              <a:gd name="connsiteX5" fmla="*/ 11370 w 1321006"/>
              <a:gd name="connsiteY5" fmla="*/ 314469 h 323850"/>
              <a:gd name="connsiteX6" fmla="*/ 171601 w 1321006"/>
              <a:gd name="connsiteY6" fmla="*/ 17273 h 323850"/>
              <a:gd name="connsiteX7" fmla="*/ 173342 w 1321006"/>
              <a:gd name="connsiteY7"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06" h="323850">
                <a:moveTo>
                  <a:pt x="173342" y="0"/>
                </a:moveTo>
                <a:lnTo>
                  <a:pt x="973281" y="0"/>
                </a:lnTo>
                <a:cubicBezTo>
                  <a:pt x="1119814" y="0"/>
                  <a:pt x="1245540" y="89092"/>
                  <a:pt x="1299244" y="216063"/>
                </a:cubicBezTo>
                <a:lnTo>
                  <a:pt x="1321006" y="323850"/>
                </a:lnTo>
                <a:lnTo>
                  <a:pt x="0" y="323850"/>
                </a:lnTo>
                <a:lnTo>
                  <a:pt x="11370" y="314469"/>
                </a:lnTo>
                <a:cubicBezTo>
                  <a:pt x="91153" y="234685"/>
                  <a:pt x="148110" y="132074"/>
                  <a:pt x="171601" y="17273"/>
                </a:cubicBezTo>
                <a:lnTo>
                  <a:pt x="173342" y="0"/>
                </a:lnTo>
                <a:close/>
              </a:path>
            </a:pathLst>
          </a:custGeom>
          <a:solidFill>
            <a:schemeClr val="bg1"/>
          </a:solidFill>
          <a:ln w="12700" cap="flat" cmpd="sng" algn="ctr">
            <a:noFill/>
            <a:prstDash val="solid"/>
            <a:miter lim="800000"/>
          </a:ln>
          <a:effectLst/>
        </p:spPr>
        <p:txBody>
          <a:bodyPr anchor="ctr">
            <a:normAutofit fontScale="900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506A1C"/>
                </a:solidFill>
                <a:effectLst/>
                <a:uLnTx/>
                <a:uFillTx/>
                <a:latin typeface="Calibri" panose="020F0502020204030204"/>
                <a:ea typeface="微软雅黑" panose="020B0503020204020204" pitchFamily="34" charset="-122"/>
                <a:cs typeface="+mn-cs"/>
              </a:rPr>
              <a:t>04</a:t>
            </a:r>
            <a:endParaRPr kumimoji="0" lang="zh-CN" altLang="en-US" sz="1800" b="1" i="0" u="none" strike="noStrike" kern="0" cap="none" spc="0" normalizeH="0" baseline="0" noProof="0" dirty="0">
              <a:ln>
                <a:noFill/>
              </a:ln>
              <a:solidFill>
                <a:srgbClr val="506A1C"/>
              </a:solidFill>
              <a:effectLst/>
              <a:uLnTx/>
              <a:uFillTx/>
              <a:latin typeface="Calibri" panose="020F0502020204030204"/>
              <a:ea typeface="微软雅黑" panose="020B0503020204020204" pitchFamily="34" charset="-122"/>
              <a:cs typeface="+mn-cs"/>
            </a:endParaRPr>
          </a:p>
        </p:txBody>
      </p:sp>
      <p:sp>
        <p:nvSpPr>
          <p:cNvPr id="58" name="MH_Title_1"/>
          <p:cNvSpPr/>
          <p:nvPr>
            <p:custDataLst>
              <p:tags r:id="rId9"/>
            </p:custDataLst>
          </p:nvPr>
        </p:nvSpPr>
        <p:spPr>
          <a:xfrm>
            <a:off x="3551763" y="3638080"/>
            <a:ext cx="966787" cy="966787"/>
          </a:xfrm>
          <a:prstGeom prst="ellipse">
            <a:avLst/>
          </a:prstGeom>
          <a:solidFill>
            <a:schemeClr val="accent1"/>
          </a:solidFill>
          <a:ln w="12700" cap="flat" cmpd="sng" algn="ctr">
            <a:solidFill>
              <a:srgbClr val="FFFFFF"/>
            </a:solidFill>
            <a:prstDash val="solid"/>
            <a:miter lim="800000"/>
          </a:ln>
          <a:effectLst/>
        </p:spPr>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数据质量</a:t>
            </a:r>
            <a:endParaRPr kumimoji="0" lang="en-US" alt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考核办法</a:t>
            </a:r>
            <a:endPar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9" name="MH_SubTitle_1"/>
          <p:cNvSpPr txBox="1">
            <a:spLocks noChangeArrowheads="1"/>
          </p:cNvSpPr>
          <p:nvPr>
            <p:custDataLst>
              <p:tags r:id="rId10"/>
            </p:custDataLst>
          </p:nvPr>
        </p:nvSpPr>
        <p:spPr bwMode="auto">
          <a:xfrm>
            <a:off x="6096000" y="2387658"/>
            <a:ext cx="3725337" cy="50482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defPPr>
              <a:defRPr lang="zh-CN"/>
            </a:defPPr>
            <a:lvl1pPr>
              <a:lnSpc>
                <a:spcPct val="150000"/>
              </a:lnSpc>
              <a:defRPr sz="1400">
                <a:solidFill>
                  <a:srgbClr val="A70F04"/>
                </a:solidFill>
                <a:latin typeface="微软雅黑" panose="020B0503020204020204" pitchFamily="34" charset="-122"/>
                <a:ea typeface="微软雅黑" panose="020B0503020204020204"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出院患者信息上报及时性</a:t>
            </a:r>
            <a:endPar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60" name="MH_SubTitle_2"/>
          <p:cNvSpPr txBox="1">
            <a:spLocks noChangeArrowheads="1"/>
          </p:cNvSpPr>
          <p:nvPr>
            <p:custDataLst>
              <p:tags r:id="rId11"/>
            </p:custDataLst>
          </p:nvPr>
        </p:nvSpPr>
        <p:spPr bwMode="auto">
          <a:xfrm>
            <a:off x="6096000" y="2876023"/>
            <a:ext cx="3725337" cy="508000"/>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defPPr>
              <a:defRPr lang="zh-CN"/>
            </a:defPPr>
            <a:lvl1pPr>
              <a:lnSpc>
                <a:spcPct val="150000"/>
              </a:lnSpc>
              <a:defRPr sz="1400">
                <a:solidFill>
                  <a:srgbClr val="A70F04"/>
                </a:solidFill>
                <a:latin typeface="微软雅黑" panose="020B0503020204020204" pitchFamily="34" charset="-122"/>
                <a:ea typeface="微软雅黑" panose="020B0503020204020204"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病例数据校验通过率</a:t>
            </a:r>
            <a:endPar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61" name="MH_SubTitle_3"/>
          <p:cNvSpPr txBox="1">
            <a:spLocks noChangeArrowheads="1"/>
          </p:cNvSpPr>
          <p:nvPr>
            <p:custDataLst>
              <p:tags r:id="rId12"/>
            </p:custDataLst>
          </p:nvPr>
        </p:nvSpPr>
        <p:spPr bwMode="auto">
          <a:xfrm>
            <a:off x="6096000" y="3366928"/>
            <a:ext cx="3725337" cy="50641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defPPr>
              <a:defRPr lang="zh-CN"/>
            </a:defPPr>
            <a:lvl1pPr>
              <a:lnSpc>
                <a:spcPct val="150000"/>
              </a:lnSpc>
              <a:defRPr sz="1400">
                <a:solidFill>
                  <a:srgbClr val="A70F04"/>
                </a:solidFill>
                <a:latin typeface="微软雅黑" panose="020B0503020204020204" pitchFamily="34" charset="-122"/>
                <a:ea typeface="微软雅黑" panose="020B0503020204020204"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病例入组情况</a:t>
            </a:r>
            <a:endPar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62" name="MH_SubTitle_4"/>
          <p:cNvSpPr txBox="1">
            <a:spLocks noChangeArrowheads="1"/>
          </p:cNvSpPr>
          <p:nvPr>
            <p:custDataLst>
              <p:tags r:id="rId13"/>
            </p:custDataLst>
          </p:nvPr>
        </p:nvSpPr>
        <p:spPr bwMode="auto">
          <a:xfrm>
            <a:off x="6096000" y="3857515"/>
            <a:ext cx="3725337" cy="506413"/>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医保结算清单（病案首页）填报完整度</a:t>
            </a:r>
            <a:endPar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63" name="MH_SubTitle_2"/>
          <p:cNvSpPr txBox="1">
            <a:spLocks noChangeArrowheads="1"/>
          </p:cNvSpPr>
          <p:nvPr>
            <p:custDataLst>
              <p:tags r:id="rId14"/>
            </p:custDataLst>
          </p:nvPr>
        </p:nvSpPr>
        <p:spPr bwMode="auto">
          <a:xfrm>
            <a:off x="6096000" y="4347468"/>
            <a:ext cx="3725337" cy="508000"/>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defPPr>
              <a:defRPr lang="zh-CN"/>
            </a:defPPr>
            <a:lvl1pPr>
              <a:lnSpc>
                <a:spcPct val="150000"/>
              </a:lnSpc>
              <a:defRPr sz="1400">
                <a:solidFill>
                  <a:srgbClr val="A70F04"/>
                </a:solidFill>
                <a:latin typeface="微软雅黑" panose="020B0503020204020204" pitchFamily="34" charset="-122"/>
                <a:ea typeface="微软雅黑" panose="020B0503020204020204"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主要诊断和主要手术及操作信息填写准确度</a:t>
            </a:r>
            <a:endPar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64" name="MH_SubTitle_3"/>
          <p:cNvSpPr txBox="1">
            <a:spLocks noChangeArrowheads="1"/>
          </p:cNvSpPr>
          <p:nvPr>
            <p:custDataLst>
              <p:tags r:id="rId15"/>
            </p:custDataLst>
          </p:nvPr>
        </p:nvSpPr>
        <p:spPr bwMode="auto">
          <a:xfrm>
            <a:off x="6096000" y="4839008"/>
            <a:ext cx="3725337" cy="50641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defPPr>
              <a:defRPr lang="zh-CN"/>
            </a:defPPr>
            <a:lvl1pPr>
              <a:lnSpc>
                <a:spcPct val="150000"/>
              </a:lnSpc>
              <a:defRPr sz="1400">
                <a:solidFill>
                  <a:srgbClr val="A70F04"/>
                </a:solidFill>
                <a:latin typeface="微软雅黑" panose="020B0503020204020204" pitchFamily="34" charset="-122"/>
                <a:ea typeface="微软雅黑" panose="020B0503020204020204" pitchFamily="34" charset="-122"/>
              </a:defRPr>
            </a:lvl1pPr>
            <a:lvl2pPr marL="742950" indent="-285750">
              <a:defRPr>
                <a:latin typeface="等线" panose="02010600030101010101" charset="-122"/>
                <a:ea typeface="等线" panose="02010600030101010101" charset="-122"/>
              </a:defRPr>
            </a:lvl2pPr>
            <a:lvl3pPr marL="1143000" indent="-228600">
              <a:defRPr>
                <a:latin typeface="等线" panose="02010600030101010101" charset="-122"/>
                <a:ea typeface="等线" panose="02010600030101010101" charset="-122"/>
              </a:defRPr>
            </a:lvl3pPr>
            <a:lvl4pPr marL="1600200" indent="-228600">
              <a:defRPr>
                <a:latin typeface="等线" panose="02010600030101010101" charset="-122"/>
                <a:ea typeface="等线" panose="02010600030101010101" charset="-122"/>
              </a:defRPr>
            </a:lvl4pPr>
            <a:lvl5pPr marL="2057400" indent="-228600">
              <a:defRPr>
                <a:latin typeface="等线" panose="02010600030101010101" charset="-122"/>
                <a:ea typeface="等线" panose="02010600030101010101" charset="-122"/>
              </a:defRPr>
            </a:lvl5pPr>
            <a:lvl6pPr marL="2514600" indent="-228600" eaLnBrk="0" fontAlgn="base" hangingPunct="0">
              <a:spcBef>
                <a:spcPct val="0"/>
              </a:spcBef>
              <a:spcAft>
                <a:spcPct val="0"/>
              </a:spcAft>
              <a:defRPr>
                <a:latin typeface="等线" panose="02010600030101010101" charset="-122"/>
                <a:ea typeface="等线" panose="02010600030101010101" charset="-122"/>
              </a:defRPr>
            </a:lvl6pPr>
            <a:lvl7pPr marL="2971800" indent="-228600" eaLnBrk="0" fontAlgn="base" hangingPunct="0">
              <a:spcBef>
                <a:spcPct val="0"/>
              </a:spcBef>
              <a:spcAft>
                <a:spcPct val="0"/>
              </a:spcAft>
              <a:defRPr>
                <a:latin typeface="等线" panose="02010600030101010101" charset="-122"/>
                <a:ea typeface="等线" panose="02010600030101010101" charset="-122"/>
              </a:defRPr>
            </a:lvl7pPr>
            <a:lvl8pPr marL="3429000" indent="-228600" eaLnBrk="0" fontAlgn="base" hangingPunct="0">
              <a:spcBef>
                <a:spcPct val="0"/>
              </a:spcBef>
              <a:spcAft>
                <a:spcPct val="0"/>
              </a:spcAft>
              <a:defRPr>
                <a:latin typeface="等线" panose="02010600030101010101" charset="-122"/>
                <a:ea typeface="等线" panose="02010600030101010101" charset="-122"/>
              </a:defRPr>
            </a:lvl8pPr>
            <a:lvl9pPr marL="3886200" indent="-228600" eaLnBrk="0" fontAlgn="base" hangingPunct="0">
              <a:spcBef>
                <a:spcPct val="0"/>
              </a:spcBef>
              <a:spcAft>
                <a:spcPct val="0"/>
              </a:spcAft>
              <a:defRPr>
                <a:latin typeface="等线" panose="02010600030101010101" charset="-122"/>
                <a:ea typeface="等线" panose="02010600030101010101"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诊断升级病例抽查检出情况</a:t>
            </a:r>
            <a:endPar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65" name="MH_SubTitle_4"/>
          <p:cNvSpPr txBox="1">
            <a:spLocks noChangeArrowheads="1"/>
          </p:cNvSpPr>
          <p:nvPr>
            <p:custDataLst>
              <p:tags r:id="rId16"/>
            </p:custDataLst>
          </p:nvPr>
        </p:nvSpPr>
        <p:spPr bwMode="auto">
          <a:xfrm>
            <a:off x="6096000" y="5328961"/>
            <a:ext cx="3725337" cy="506413"/>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其他诊断和其他手术及操作信息填写准确度</a:t>
            </a:r>
            <a:endParaRPr kumimoji="0" lang="zh-CN" altLang="en-US" sz="1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66" name="MH_Text_1"/>
          <p:cNvSpPr txBox="1"/>
          <p:nvPr>
            <p:custDataLst>
              <p:tags r:id="rId17"/>
            </p:custDataLst>
          </p:nvPr>
        </p:nvSpPr>
        <p:spPr>
          <a:xfrm>
            <a:off x="3806009" y="1733130"/>
            <a:ext cx="3866321" cy="403944"/>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四大类、七个指标</a:t>
            </a:r>
            <a:endParaRPr kumimoji="0" lang="zh-CN" altLang="en-US" sz="24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1480172" y="346276"/>
            <a:ext cx="8517881" cy="584775"/>
          </a:xfrm>
          <a:prstGeom prst="rect">
            <a:avLst/>
          </a:prstGeom>
        </p:spPr>
        <p:txBody>
          <a:bodyPr/>
          <a:lstStyle>
            <a:defPPr>
              <a:defRPr lang="zh-CN"/>
            </a:defPPr>
            <a:lvl1pPr>
              <a:lnSpc>
                <a:spcPts val="4200"/>
              </a:lnSpc>
              <a:spcBef>
                <a:spcPct val="0"/>
              </a:spcBef>
              <a:defRPr sz="3200" b="1">
                <a:solidFill>
                  <a:schemeClr val="tx2"/>
                </a:solidFill>
                <a:latin typeface="+mj-lt"/>
                <a:ea typeface="+mj-ea"/>
                <a:cs typeface="+mj-cs"/>
              </a:defRPr>
            </a:lvl1pPr>
          </a:lstStyle>
          <a:p>
            <a:r>
              <a:rPr lang="en-US" altLang="zh-CN"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病案质量考核办法</a:t>
            </a:r>
            <a:endParaRPr lang="zh-CN" altLang="en-US" dirty="0">
              <a:sym typeface="Arial" panose="020B0604020202020204" pitchFamily="34" charset="0"/>
            </a:endParaRPr>
          </a:p>
          <a:p>
            <a:endParaRPr lang="zh-CN" altLang="zh-CN" dirty="0"/>
          </a:p>
        </p:txBody>
      </p:sp>
      <p:pic>
        <p:nvPicPr>
          <p:cNvPr id="2" name="图片 1"/>
          <p:cNvPicPr>
            <a:picLocks noChangeAspect="1"/>
          </p:cNvPicPr>
          <p:nvPr/>
        </p:nvPicPr>
        <p:blipFill>
          <a:blip r:embed="rId18"/>
          <a:stretch>
            <a:fillRect/>
          </a:stretch>
        </p:blipFill>
        <p:spPr>
          <a:xfrm>
            <a:off x="8702040" y="269240"/>
            <a:ext cx="3242310" cy="664210"/>
          </a:xfrm>
          <a:prstGeom prst="rect">
            <a:avLst/>
          </a:prstGeom>
        </p:spPr>
      </p:pic>
      <p:grpSp>
        <p:nvGrpSpPr>
          <p:cNvPr id="18" name="组合 17"/>
          <p:cNvGrpSpPr/>
          <p:nvPr/>
        </p:nvGrpSpPr>
        <p:grpSpPr>
          <a:xfrm>
            <a:off x="524669" y="461297"/>
            <a:ext cx="700087" cy="457200"/>
            <a:chOff x="524669" y="550197"/>
            <a:chExt cx="700087" cy="457200"/>
          </a:xfrm>
        </p:grpSpPr>
        <p:cxnSp>
          <p:nvCxnSpPr>
            <p:cNvPr id="19" name="直接连接符 18"/>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112348" y="2071676"/>
            <a:ext cx="7695254" cy="4418916"/>
            <a:chOff x="415076" y="1388534"/>
            <a:chExt cx="7695254" cy="5395645"/>
          </a:xfrm>
        </p:grpSpPr>
        <p:sp>
          <p:nvSpPr>
            <p:cNvPr id="22" name="圆角矩形 6"/>
            <p:cNvSpPr/>
            <p:nvPr/>
          </p:nvSpPr>
          <p:spPr>
            <a:xfrm>
              <a:off x="415076" y="1388534"/>
              <a:ext cx="7695254" cy="5395645"/>
            </a:xfrm>
            <a:prstGeom prst="roundRect">
              <a:avLst>
                <a:gd name="adj" fmla="val 3018"/>
              </a:avLst>
            </a:prstGeom>
            <a:noFill/>
            <a:ln w="12700" cap="flat" cmpd="sng" algn="ctr">
              <a:solidFill>
                <a:srgbClr val="1F4E79"/>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D485D"/>
                </a:solidFill>
                <a:effectLst/>
                <a:uLnTx/>
                <a:uFillTx/>
                <a:latin typeface="Arial" panose="020B0604020202020204"/>
                <a:ea typeface="微软雅黑" panose="020B0503020204020204" pitchFamily="34" charset="-122"/>
                <a:cs typeface="+mn-cs"/>
              </a:endParaRPr>
            </a:p>
          </p:txBody>
        </p:sp>
        <p:grpSp>
          <p:nvGrpSpPr>
            <p:cNvPr id="23" name="组合 22"/>
            <p:cNvGrpSpPr/>
            <p:nvPr/>
          </p:nvGrpSpPr>
          <p:grpSpPr>
            <a:xfrm>
              <a:off x="514280" y="1427613"/>
              <a:ext cx="3482787" cy="5212308"/>
              <a:chOff x="514280" y="1427613"/>
              <a:chExt cx="3482787" cy="5212308"/>
            </a:xfrm>
          </p:grpSpPr>
          <p:sp>
            <p:nvSpPr>
              <p:cNvPr id="43" name="圆角矩形 15"/>
              <p:cNvSpPr/>
              <p:nvPr/>
            </p:nvSpPr>
            <p:spPr>
              <a:xfrm>
                <a:off x="524692" y="1606173"/>
                <a:ext cx="3472374" cy="726909"/>
              </a:xfrm>
              <a:prstGeom prst="roundRect">
                <a:avLst>
                  <a:gd name="adj" fmla="val 12130"/>
                </a:avLst>
              </a:prstGeom>
              <a:noFill/>
              <a:ln w="12700" cap="rnd" cmpd="sng" algn="ctr">
                <a:solidFill>
                  <a:srgbClr val="1F4E79"/>
                </a:solidFill>
                <a:prstDash val="dash"/>
                <a:round/>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D485D"/>
                  </a:solidFill>
                  <a:effectLst/>
                  <a:uLnTx/>
                  <a:uFillTx/>
                  <a:latin typeface="Arial" panose="020B0604020202020204"/>
                  <a:ea typeface="微软雅黑" panose="020B0503020204020204" pitchFamily="34" charset="-122"/>
                  <a:cs typeface="+mn-cs"/>
                </a:endParaRPr>
              </a:p>
            </p:txBody>
          </p:sp>
          <p:sp>
            <p:nvSpPr>
              <p:cNvPr id="44" name="圆角矩形 20"/>
              <p:cNvSpPr/>
              <p:nvPr/>
            </p:nvSpPr>
            <p:spPr>
              <a:xfrm>
                <a:off x="632810" y="1821051"/>
                <a:ext cx="1509504"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组织管理</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 name="圆角矩形 23"/>
              <p:cNvSpPr/>
              <p:nvPr/>
            </p:nvSpPr>
            <p:spPr>
              <a:xfrm>
                <a:off x="2203548" y="1827419"/>
                <a:ext cx="1681747"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制度建设</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p:cNvSpPr txBox="1"/>
              <p:nvPr/>
            </p:nvSpPr>
            <p:spPr>
              <a:xfrm>
                <a:off x="580963" y="1427613"/>
                <a:ext cx="1800493" cy="307777"/>
              </a:xfrm>
              <a:prstGeom prst="rect">
                <a:avLst/>
              </a:prstGeom>
              <a:solidFill>
                <a:srgbClr val="FFFFFF"/>
              </a:solidFill>
            </p:spPr>
            <p:txBody>
              <a:bodyPr wrap="none" rtlCol="0">
                <a:spAutoFit/>
              </a:bodyPr>
              <a:lstStyle>
                <a:defPPr>
                  <a:defRPr lang="zh-CN"/>
                </a:defPPr>
                <a:lvl1pPr lvl="0">
                  <a:defRPr sz="1400" b="1" kern="0">
                    <a:solidFill>
                      <a:srgbClr val="1F4E79"/>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rPr>
                  <a:t>组织管理和制度建设</a:t>
                </a:r>
                <a:endPar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endParaRPr>
              </a:p>
            </p:txBody>
          </p:sp>
          <p:sp>
            <p:nvSpPr>
              <p:cNvPr id="47" name="圆角矩形 20"/>
              <p:cNvSpPr/>
              <p:nvPr/>
            </p:nvSpPr>
            <p:spPr>
              <a:xfrm>
                <a:off x="632810" y="2836980"/>
                <a:ext cx="782542"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DIP</a:t>
                </a: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组数</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8" name="圆角矩形 8"/>
              <p:cNvSpPr/>
              <p:nvPr/>
            </p:nvSpPr>
            <p:spPr>
              <a:xfrm>
                <a:off x="524691" y="2553301"/>
                <a:ext cx="3472375" cy="1393044"/>
              </a:xfrm>
              <a:prstGeom prst="roundRect">
                <a:avLst>
                  <a:gd name="adj" fmla="val 4335"/>
                </a:avLst>
              </a:prstGeom>
              <a:noFill/>
              <a:ln w="12700" cap="rnd" cmpd="sng" algn="ctr">
                <a:solidFill>
                  <a:srgbClr val="1F4E79"/>
                </a:solidFill>
                <a:prstDash val="dash"/>
                <a:round/>
              </a:ln>
              <a:effectLst/>
              <a:extLst>
                <a:ext uri="{909E8E84-426E-40DD-AFC4-6F175D3DCCD1}">
                  <a14:hiddenFill xmlns:a14="http://schemas.microsoft.com/office/drawing/2010/main">
                    <a:solidFill>
                      <a:schemeClr val="accent1"/>
                    </a:solidFill>
                  </a14:hiddenFill>
                </a:ext>
              </a:ex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D485D"/>
                  </a:solidFill>
                  <a:effectLst/>
                  <a:uLnTx/>
                  <a:uFillTx/>
                  <a:latin typeface="Arial" panose="020B0604020202020204"/>
                  <a:ea typeface="微软雅黑" panose="020B0503020204020204" pitchFamily="34" charset="-122"/>
                  <a:cs typeface="+mn-cs"/>
                </a:endParaRPr>
              </a:p>
            </p:txBody>
          </p:sp>
          <p:sp>
            <p:nvSpPr>
              <p:cNvPr id="49" name="文本框 48"/>
              <p:cNvSpPr txBox="1"/>
              <p:nvPr/>
            </p:nvSpPr>
            <p:spPr>
              <a:xfrm>
                <a:off x="580963" y="2376862"/>
                <a:ext cx="1077218" cy="215444"/>
              </a:xfrm>
              <a:prstGeom prst="rect">
                <a:avLst/>
              </a:prstGeom>
              <a:solidFill>
                <a:srgbClr val="FFFFFF"/>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医疗服务能力</a:t>
                </a:r>
                <a:endPar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圆角矩形 20"/>
              <p:cNvSpPr/>
              <p:nvPr/>
            </p:nvSpPr>
            <p:spPr>
              <a:xfrm>
                <a:off x="1464613" y="2836980"/>
                <a:ext cx="1325024"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住院人次数变化率</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圆角矩形 20"/>
              <p:cNvSpPr/>
              <p:nvPr/>
            </p:nvSpPr>
            <p:spPr>
              <a:xfrm>
                <a:off x="632810" y="3409527"/>
                <a:ext cx="1460266"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医院</a:t>
                </a: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CMI</a:t>
                </a: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值及变化率</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2" name="圆角矩形 20"/>
              <p:cNvSpPr/>
              <p:nvPr/>
            </p:nvSpPr>
            <p:spPr>
              <a:xfrm>
                <a:off x="2154311" y="3400332"/>
                <a:ext cx="1730985"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转外住院人次比例</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3" name="圆角矩形 20"/>
              <p:cNvSpPr/>
              <p:nvPr/>
            </p:nvSpPr>
            <p:spPr>
              <a:xfrm>
                <a:off x="2838895" y="2836980"/>
                <a:ext cx="1046401"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变异系数</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圆角矩形 15"/>
              <p:cNvSpPr/>
              <p:nvPr/>
            </p:nvSpPr>
            <p:spPr>
              <a:xfrm>
                <a:off x="514280" y="5916525"/>
                <a:ext cx="3482787" cy="723396"/>
              </a:xfrm>
              <a:prstGeom prst="roundRect">
                <a:avLst>
                  <a:gd name="adj" fmla="val 12130"/>
                </a:avLst>
              </a:prstGeom>
              <a:noFill/>
              <a:ln w="12700" cap="rnd" cmpd="sng" algn="ctr">
                <a:solidFill>
                  <a:srgbClr val="1F4E79"/>
                </a:solidFill>
                <a:prstDash val="dash"/>
                <a:round/>
              </a:ln>
              <a:effectLst/>
              <a:extLst>
                <a:ext uri="{909E8E84-426E-40DD-AFC4-6F175D3DCCD1}">
                  <a14:hiddenFill xmlns:a14="http://schemas.microsoft.com/office/drawing/2010/main">
                    <a:solidFill>
                      <a:schemeClr val="accent1"/>
                    </a:solidFill>
                  </a14:hiddenFill>
                </a:ext>
              </a:ex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D485D"/>
                  </a:solidFill>
                  <a:effectLst/>
                  <a:uLnTx/>
                  <a:uFillTx/>
                  <a:latin typeface="Arial" panose="020B0604020202020204"/>
                  <a:ea typeface="微软雅黑" panose="020B0503020204020204" pitchFamily="34" charset="-122"/>
                  <a:cs typeface="+mn-cs"/>
                </a:endParaRPr>
              </a:p>
            </p:txBody>
          </p:sp>
          <p:sp>
            <p:nvSpPr>
              <p:cNvPr id="55" name="圆角矩形 20"/>
              <p:cNvSpPr/>
              <p:nvPr/>
            </p:nvSpPr>
            <p:spPr>
              <a:xfrm>
                <a:off x="632810" y="6146806"/>
                <a:ext cx="1008000"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费用消耗指数</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6" name="圆角矩形 23"/>
              <p:cNvSpPr/>
              <p:nvPr/>
            </p:nvSpPr>
            <p:spPr>
              <a:xfrm>
                <a:off x="2877297" y="6144067"/>
                <a:ext cx="1008000"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时间消耗指数</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7" name="圆角矩形 24"/>
              <p:cNvSpPr/>
              <p:nvPr/>
            </p:nvSpPr>
            <p:spPr>
              <a:xfrm>
                <a:off x="1687499" y="6144480"/>
                <a:ext cx="1152000"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低风险组死亡率</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8" name="文本框 57"/>
              <p:cNvSpPr txBox="1"/>
              <p:nvPr/>
            </p:nvSpPr>
            <p:spPr>
              <a:xfrm>
                <a:off x="580963" y="5726728"/>
                <a:ext cx="1077218" cy="215444"/>
              </a:xfrm>
              <a:prstGeom prst="rect">
                <a:avLst/>
              </a:prstGeom>
              <a:solidFill>
                <a:srgbClr val="FFFFFF"/>
              </a:solidFill>
            </p:spPr>
            <p:txBody>
              <a:bodyPr wrap="none" lIns="0" tIns="0" rIns="0" bIns="0" rtlCol="0">
                <a:spAutoFit/>
              </a:bodyPr>
              <a:lstStyle>
                <a:defPPr>
                  <a:defRPr lang="zh-CN"/>
                </a:defPPr>
                <a:lvl1pPr lvl="0">
                  <a:defRPr sz="1400" b="1" kern="0">
                    <a:solidFill>
                      <a:srgbClr val="1F4E79"/>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rPr>
                  <a:t>资源使用效率</a:t>
                </a:r>
                <a:endPar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endParaRPr>
              </a:p>
            </p:txBody>
          </p:sp>
          <p:sp>
            <p:nvSpPr>
              <p:cNvPr id="59" name="圆角矩形 20"/>
              <p:cNvSpPr/>
              <p:nvPr/>
            </p:nvSpPr>
            <p:spPr>
              <a:xfrm>
                <a:off x="692444" y="4481894"/>
                <a:ext cx="1384451" cy="389217"/>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出入院诊断符合率</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0" name="圆角矩形 8"/>
              <p:cNvSpPr/>
              <p:nvPr/>
            </p:nvSpPr>
            <p:spPr>
              <a:xfrm>
                <a:off x="520563" y="4219289"/>
                <a:ext cx="3476504" cy="1393043"/>
              </a:xfrm>
              <a:prstGeom prst="roundRect">
                <a:avLst>
                  <a:gd name="adj" fmla="val 4335"/>
                </a:avLst>
              </a:prstGeom>
              <a:noFill/>
              <a:ln w="12700" cap="rnd" cmpd="sng" algn="ctr">
                <a:solidFill>
                  <a:srgbClr val="1F4E79"/>
                </a:solidFill>
                <a:prstDash val="dash"/>
                <a:round/>
              </a:ln>
              <a:effectLst/>
              <a:extLst>
                <a:ext uri="{909E8E84-426E-40DD-AFC4-6F175D3DCCD1}">
                  <a14:hiddenFill xmlns:a14="http://schemas.microsoft.com/office/drawing/2010/main">
                    <a:solidFill>
                      <a:schemeClr val="accent1"/>
                    </a:solidFill>
                  </a14:hiddenFill>
                </a:ext>
              </a:ex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D485D"/>
                  </a:solidFill>
                  <a:effectLst/>
                  <a:uLnTx/>
                  <a:uFillTx/>
                  <a:latin typeface="Arial" panose="020B0604020202020204"/>
                  <a:ea typeface="微软雅黑" panose="020B0503020204020204" pitchFamily="34" charset="-122"/>
                  <a:cs typeface="+mn-cs"/>
                </a:endParaRPr>
              </a:p>
            </p:txBody>
          </p:sp>
          <p:sp>
            <p:nvSpPr>
              <p:cNvPr id="61" name="文本框 60"/>
              <p:cNvSpPr txBox="1"/>
              <p:nvPr/>
            </p:nvSpPr>
            <p:spPr>
              <a:xfrm>
                <a:off x="580963" y="4042849"/>
                <a:ext cx="718145" cy="215444"/>
              </a:xfrm>
              <a:prstGeom prst="rect">
                <a:avLst/>
              </a:prstGeom>
              <a:solidFill>
                <a:srgbClr val="FFFFFF"/>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医疗质量</a:t>
                </a:r>
                <a:endPar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圆角矩形 20"/>
              <p:cNvSpPr/>
              <p:nvPr/>
            </p:nvSpPr>
            <p:spPr>
              <a:xfrm>
                <a:off x="2248775" y="4481894"/>
                <a:ext cx="1636522" cy="389217"/>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30</a:t>
                </a: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天内返住率</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3" name="圆角矩形 20"/>
              <p:cNvSpPr/>
              <p:nvPr/>
            </p:nvSpPr>
            <p:spPr>
              <a:xfrm>
                <a:off x="2248775" y="5023358"/>
                <a:ext cx="1636522" cy="389217"/>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院内感染发生率</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4" name="圆角矩形 20"/>
              <p:cNvSpPr/>
              <p:nvPr/>
            </p:nvSpPr>
            <p:spPr>
              <a:xfrm>
                <a:off x="692444" y="5023358"/>
                <a:ext cx="1384451" cy="389217"/>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平均住院日</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组合 23"/>
            <p:cNvGrpSpPr/>
            <p:nvPr/>
          </p:nvGrpSpPr>
          <p:grpSpPr>
            <a:xfrm>
              <a:off x="4085096" y="1451648"/>
              <a:ext cx="3900680" cy="5188270"/>
              <a:chOff x="3876377" y="1451648"/>
              <a:chExt cx="3900680" cy="5188270"/>
            </a:xfrm>
          </p:grpSpPr>
          <p:sp>
            <p:nvSpPr>
              <p:cNvPr id="25" name="圆角矩形 20"/>
              <p:cNvSpPr/>
              <p:nvPr/>
            </p:nvSpPr>
            <p:spPr>
              <a:xfrm>
                <a:off x="4015229" y="1858725"/>
                <a:ext cx="1180768"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分解住院</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圆角矩形 25"/>
              <p:cNvSpPr/>
              <p:nvPr/>
            </p:nvSpPr>
            <p:spPr>
              <a:xfrm>
                <a:off x="3876378" y="1628088"/>
                <a:ext cx="3900679" cy="2333783"/>
              </a:xfrm>
              <a:prstGeom prst="roundRect">
                <a:avLst>
                  <a:gd name="adj" fmla="val 4335"/>
                </a:avLst>
              </a:prstGeom>
              <a:noFill/>
              <a:ln w="12700" cap="rnd" cmpd="sng" algn="ctr">
                <a:solidFill>
                  <a:srgbClr val="1F4E79"/>
                </a:solidFill>
                <a:prstDash val="dash"/>
                <a:round/>
              </a:ln>
              <a:effectLst/>
              <a:extLst>
                <a:ext uri="{909E8E84-426E-40DD-AFC4-6F175D3DCCD1}">
                  <a14:hiddenFill xmlns:a14="http://schemas.microsoft.com/office/drawing/2010/main">
                    <a:solidFill>
                      <a:schemeClr val="accent1"/>
                    </a:solidFill>
                  </a14:hiddenFill>
                </a:ext>
              </a:ex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D485D"/>
                  </a:solidFill>
                  <a:effectLst/>
                  <a:uLnTx/>
                  <a:uFillTx/>
                  <a:latin typeface="Arial" panose="020B0604020202020204"/>
                  <a:ea typeface="微软雅黑" panose="020B0503020204020204" pitchFamily="34" charset="-122"/>
                  <a:cs typeface="+mn-cs"/>
                </a:endParaRPr>
              </a:p>
            </p:txBody>
          </p:sp>
          <p:sp>
            <p:nvSpPr>
              <p:cNvPr id="27" name="文本框 26"/>
              <p:cNvSpPr txBox="1"/>
              <p:nvPr/>
            </p:nvSpPr>
            <p:spPr>
              <a:xfrm>
                <a:off x="3925803" y="1451648"/>
                <a:ext cx="902811" cy="307777"/>
              </a:xfrm>
              <a:prstGeom prst="rect">
                <a:avLst/>
              </a:prstGeom>
              <a:solidFill>
                <a:srgbClr val="FFFFFF"/>
              </a:solidFill>
            </p:spPr>
            <p:txBody>
              <a:bodyPr wrap="none" rtlCol="0">
                <a:spAutoFit/>
              </a:bodyPr>
              <a:lstStyle>
                <a:defPPr>
                  <a:defRPr lang="zh-CN"/>
                </a:defPPr>
                <a:lvl1pPr lvl="0">
                  <a:defRPr sz="1400" b="1" kern="0">
                    <a:solidFill>
                      <a:srgbClr val="1F4E79"/>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rPr>
                  <a:t>医疗行为</a:t>
                </a:r>
                <a:endPar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endParaRPr>
              </a:p>
            </p:txBody>
          </p:sp>
          <p:sp>
            <p:nvSpPr>
              <p:cNvPr id="28" name="圆角矩形 20"/>
              <p:cNvSpPr/>
              <p:nvPr/>
            </p:nvSpPr>
            <p:spPr>
              <a:xfrm>
                <a:off x="5246702" y="1861078"/>
                <a:ext cx="2479628"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耗材、手术和药品条目规则违规</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9" name="圆角矩形 20"/>
              <p:cNvSpPr/>
              <p:nvPr/>
            </p:nvSpPr>
            <p:spPr>
              <a:xfrm>
                <a:off x="4015228" y="2373256"/>
                <a:ext cx="1599793"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诊断升级病例抽查情况</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0" name="圆角矩形 20"/>
              <p:cNvSpPr/>
              <p:nvPr/>
            </p:nvSpPr>
            <p:spPr>
              <a:xfrm>
                <a:off x="5793627" y="2373256"/>
                <a:ext cx="1908412"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药品、医用耗材外购情况</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1" name="圆角矩形 20"/>
              <p:cNvSpPr/>
              <p:nvPr/>
            </p:nvSpPr>
            <p:spPr>
              <a:xfrm>
                <a:off x="4015228" y="2969285"/>
                <a:ext cx="1178348"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低标准入院</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圆角矩形 20"/>
              <p:cNvSpPr/>
              <p:nvPr/>
            </p:nvSpPr>
            <p:spPr>
              <a:xfrm>
                <a:off x="5324201" y="2963545"/>
                <a:ext cx="2374542"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门诊费用纳入住院合并结算</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3" name="圆角矩形 20"/>
              <p:cNvSpPr/>
              <p:nvPr/>
            </p:nvSpPr>
            <p:spPr>
              <a:xfrm>
                <a:off x="4015230" y="3487145"/>
                <a:ext cx="3711100"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临床路径覆盖率以及临床路径完成率</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4" name="圆角矩形 20"/>
              <p:cNvSpPr/>
              <p:nvPr/>
            </p:nvSpPr>
            <p:spPr>
              <a:xfrm>
                <a:off x="4015229" y="4509713"/>
                <a:ext cx="1231474"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药占比</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 name="圆角矩形 8"/>
              <p:cNvSpPr/>
              <p:nvPr/>
            </p:nvSpPr>
            <p:spPr>
              <a:xfrm>
                <a:off x="3876377" y="4219292"/>
                <a:ext cx="3900679" cy="1393044"/>
              </a:xfrm>
              <a:prstGeom prst="roundRect">
                <a:avLst>
                  <a:gd name="adj" fmla="val 4335"/>
                </a:avLst>
              </a:prstGeom>
              <a:noFill/>
              <a:ln w="12700" cap="rnd" cmpd="sng" algn="ctr">
                <a:solidFill>
                  <a:srgbClr val="1F4E79"/>
                </a:solidFill>
                <a:prstDash val="dash"/>
                <a:round/>
              </a:ln>
              <a:effectLst/>
              <a:extLst>
                <a:ext uri="{909E8E84-426E-40DD-AFC4-6F175D3DCCD1}">
                  <a14:hiddenFill xmlns:a14="http://schemas.microsoft.com/office/drawing/2010/main">
                    <a:solidFill>
                      <a:schemeClr val="accent1"/>
                    </a:solidFill>
                  </a14:hiddenFill>
                </a:ext>
              </a:ex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D485D"/>
                  </a:solidFill>
                  <a:effectLst/>
                  <a:uLnTx/>
                  <a:uFillTx/>
                  <a:latin typeface="Arial" panose="020B0604020202020204"/>
                  <a:ea typeface="微软雅黑" panose="020B0503020204020204" pitchFamily="34" charset="-122"/>
                  <a:cs typeface="+mn-cs"/>
                </a:endParaRPr>
              </a:p>
            </p:txBody>
          </p:sp>
          <p:sp>
            <p:nvSpPr>
              <p:cNvPr id="36" name="文本框 35"/>
              <p:cNvSpPr txBox="1"/>
              <p:nvPr/>
            </p:nvSpPr>
            <p:spPr>
              <a:xfrm>
                <a:off x="3925803" y="4042850"/>
                <a:ext cx="718145" cy="215444"/>
              </a:xfrm>
              <a:prstGeom prst="rect">
                <a:avLst/>
              </a:prstGeom>
              <a:solidFill>
                <a:srgbClr val="FFFFFF"/>
              </a:solidFill>
            </p:spPr>
            <p:txBody>
              <a:bodyPr wrap="none" lIns="0" tIns="0" rIns="0" bIns="0" rtlCol="0">
                <a:spAutoFit/>
              </a:bodyPr>
              <a:lstStyle>
                <a:defPPr>
                  <a:defRPr lang="zh-CN"/>
                </a:defPPr>
                <a:lvl1pPr lvl="0">
                  <a:defRPr sz="1400" b="1" kern="0">
                    <a:solidFill>
                      <a:srgbClr val="1F4E79"/>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rPr>
                  <a:t>费用控制</a:t>
                </a:r>
                <a:endPar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endParaRPr>
              </a:p>
            </p:txBody>
          </p:sp>
          <p:sp>
            <p:nvSpPr>
              <p:cNvPr id="37" name="圆角矩形 20"/>
              <p:cNvSpPr/>
              <p:nvPr/>
            </p:nvSpPr>
            <p:spPr>
              <a:xfrm>
                <a:off x="5324201" y="4520396"/>
                <a:ext cx="2374542"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次均住院费用</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8" name="圆角矩形 37"/>
              <p:cNvSpPr/>
              <p:nvPr/>
            </p:nvSpPr>
            <p:spPr>
              <a:xfrm>
                <a:off x="5324201" y="5061860"/>
                <a:ext cx="2374542"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自费项目费用比</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9" name="圆角矩形 20"/>
              <p:cNvSpPr/>
              <p:nvPr/>
            </p:nvSpPr>
            <p:spPr>
              <a:xfrm>
                <a:off x="4015229" y="5061860"/>
                <a:ext cx="1231474"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实际补偿比</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圆角矩形 15"/>
              <p:cNvSpPr/>
              <p:nvPr/>
            </p:nvSpPr>
            <p:spPr>
              <a:xfrm>
                <a:off x="3876378" y="5916522"/>
                <a:ext cx="3900678" cy="723396"/>
              </a:xfrm>
              <a:prstGeom prst="roundRect">
                <a:avLst>
                  <a:gd name="adj" fmla="val 12130"/>
                </a:avLst>
              </a:prstGeom>
              <a:noFill/>
              <a:ln w="12700" cap="rnd" cmpd="sng" algn="ctr">
                <a:solidFill>
                  <a:srgbClr val="1F4E79"/>
                </a:solidFill>
                <a:prstDash val="dash"/>
                <a:round/>
              </a:ln>
              <a:effectLst/>
              <a:extLst>
                <a:ext uri="{909E8E84-426E-40DD-AFC4-6F175D3DCCD1}">
                  <a14:hiddenFill xmlns:a14="http://schemas.microsoft.com/office/drawing/2010/main">
                    <a:solidFill>
                      <a:schemeClr val="accent1"/>
                    </a:solidFill>
                  </a14:hiddenFill>
                </a:ext>
              </a:ex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D485D"/>
                  </a:solidFill>
                  <a:effectLst/>
                  <a:uLnTx/>
                  <a:uFillTx/>
                  <a:latin typeface="Arial" panose="020B0604020202020204"/>
                  <a:ea typeface="微软雅黑" panose="020B0503020204020204" pitchFamily="34" charset="-122"/>
                  <a:cs typeface="+mn-cs"/>
                </a:endParaRPr>
              </a:p>
            </p:txBody>
          </p:sp>
          <p:sp>
            <p:nvSpPr>
              <p:cNvPr id="41" name="圆角矩形 20"/>
              <p:cNvSpPr/>
              <p:nvPr/>
            </p:nvSpPr>
            <p:spPr>
              <a:xfrm>
                <a:off x="4015228" y="6144738"/>
                <a:ext cx="3708899" cy="389218"/>
              </a:xfrm>
              <a:prstGeom prst="roundRect">
                <a:avLst>
                  <a:gd name="adj" fmla="val 28515"/>
                </a:avLst>
              </a:prstGeom>
              <a:solidFill>
                <a:schemeClr val="accent1"/>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患者满意度</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文本框 41"/>
              <p:cNvSpPr txBox="1"/>
              <p:nvPr/>
            </p:nvSpPr>
            <p:spPr>
              <a:xfrm>
                <a:off x="3925803" y="5771663"/>
                <a:ext cx="897682" cy="215444"/>
              </a:xfrm>
              <a:prstGeom prst="rect">
                <a:avLst/>
              </a:prstGeom>
              <a:solidFill>
                <a:srgbClr val="FFFFFF"/>
              </a:solidFill>
            </p:spPr>
            <p:txBody>
              <a:bodyPr wrap="none" lIns="0" tIns="0" rIns="0" bIns="0" rtlCol="0">
                <a:spAutoFit/>
              </a:bodyPr>
              <a:lstStyle>
                <a:defPPr>
                  <a:defRPr lang="zh-CN"/>
                </a:defPPr>
                <a:lvl1pPr lvl="0">
                  <a:defRPr sz="1400" b="1" kern="0">
                    <a:solidFill>
                      <a:srgbClr val="1F4E79"/>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rPr>
                  <a:t>患者满意度</a:t>
                </a:r>
                <a:endParaRPr kumimoji="0" lang="zh-CN" altLang="en-US" sz="1400" b="1" i="0" u="none" strike="noStrike" kern="0" cap="none" spc="0" normalizeH="0" baseline="0" noProof="0" dirty="0">
                  <a:ln>
                    <a:noFill/>
                  </a:ln>
                  <a:solidFill>
                    <a:srgbClr val="1F4E79"/>
                  </a:solidFill>
                  <a:effectLst/>
                  <a:uLnTx/>
                  <a:uFillTx/>
                  <a:latin typeface="微软雅黑" panose="020B0503020204020204" pitchFamily="34" charset="-122"/>
                  <a:ea typeface="微软雅黑" panose="020B0503020204020204" pitchFamily="34" charset="-122"/>
                </a:endParaRPr>
              </a:p>
            </p:txBody>
          </p:sp>
        </p:grpSp>
      </p:grpSp>
      <p:sp>
        <p:nvSpPr>
          <p:cNvPr id="65" name="MH_Text_1"/>
          <p:cNvSpPr txBox="1"/>
          <p:nvPr>
            <p:custDataLst>
              <p:tags r:id="rId1"/>
            </p:custDataLst>
          </p:nvPr>
        </p:nvSpPr>
        <p:spPr>
          <a:xfrm>
            <a:off x="3875163" y="1315424"/>
            <a:ext cx="3798797" cy="403944"/>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七大类、二十六个指标</a:t>
            </a:r>
            <a:endParaRPr kumimoji="0" lang="zh-CN" altLang="en-US"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6" name="文本框 65"/>
          <p:cNvSpPr txBox="1"/>
          <p:nvPr/>
        </p:nvSpPr>
        <p:spPr>
          <a:xfrm>
            <a:off x="1406512" y="397076"/>
            <a:ext cx="8517881" cy="584775"/>
          </a:xfrm>
          <a:prstGeom prst="rect">
            <a:avLst/>
          </a:prstGeom>
        </p:spPr>
        <p:txBody>
          <a:bodyPr/>
          <a:lstStyle>
            <a:defPPr>
              <a:defRPr lang="zh-CN"/>
            </a:defPPr>
            <a:lvl1pPr>
              <a:lnSpc>
                <a:spcPts val="4200"/>
              </a:lnSpc>
              <a:spcBef>
                <a:spcPct val="0"/>
              </a:spcBef>
              <a:defRPr sz="3200" b="1">
                <a:solidFill>
                  <a:schemeClr val="tx2"/>
                </a:solidFill>
                <a:latin typeface="+mj-lt"/>
                <a:ea typeface="+mj-ea"/>
                <a:cs typeface="+mj-cs"/>
              </a:defRPr>
            </a:lvl1pPr>
          </a:lstStyle>
          <a:p>
            <a:r>
              <a:rPr lang="en-US" altLang="zh-CN"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DIP</a:t>
            </a:r>
            <a:r>
              <a:rPr lang="zh-CN" altLang="en-US"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付费</a:t>
            </a:r>
            <a:r>
              <a:rPr lang="zh-CN" altLang="en-US" sz="3200" b="1" dirty="0">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考核办法</a:t>
            </a:r>
            <a:endParaRPr lang="zh-CN" altLang="en-US" dirty="0">
              <a:sym typeface="Arial" panose="020B0604020202020204" pitchFamily="34" charset="0"/>
            </a:endParaRPr>
          </a:p>
          <a:p>
            <a:endParaRPr lang="zh-CN" altLang="zh-CN" dirty="0"/>
          </a:p>
        </p:txBody>
      </p:sp>
      <p:pic>
        <p:nvPicPr>
          <p:cNvPr id="2" name="图片 1"/>
          <p:cNvPicPr>
            <a:picLocks noChangeAspect="1"/>
          </p:cNvPicPr>
          <p:nvPr/>
        </p:nvPicPr>
        <p:blipFill>
          <a:blip r:embed="rId2"/>
          <a:stretch>
            <a:fillRect/>
          </a:stretch>
        </p:blipFill>
        <p:spPr>
          <a:xfrm>
            <a:off x="8702040" y="269240"/>
            <a:ext cx="3242310" cy="664210"/>
          </a:xfrm>
          <a:prstGeom prst="rect">
            <a:avLst/>
          </a:prstGeom>
        </p:spPr>
      </p:pic>
      <p:grpSp>
        <p:nvGrpSpPr>
          <p:cNvPr id="3" name="组合 2"/>
          <p:cNvGrpSpPr/>
          <p:nvPr/>
        </p:nvGrpSpPr>
        <p:grpSpPr>
          <a:xfrm>
            <a:off x="524669" y="461297"/>
            <a:ext cx="700087" cy="457200"/>
            <a:chOff x="524669" y="550197"/>
            <a:chExt cx="700087" cy="457200"/>
          </a:xfrm>
        </p:grpSpPr>
        <p:cxnSp>
          <p:nvCxnSpPr>
            <p:cNvPr id="4" name="直接连接符 3"/>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386070" y="1259840"/>
            <a:ext cx="6019800" cy="5077460"/>
          </a:xfrm>
          <a:prstGeom prst="rect">
            <a:avLst/>
          </a:prstGeom>
          <a:noFill/>
        </p:spPr>
        <p:txBody>
          <a:bodyPr wrap="square" rtlCol="0">
            <a:spAutoFit/>
            <a:scene3d>
              <a:camera prst="orthographicFront"/>
              <a:lightRig rig="threePt" dir="t"/>
            </a:scene3d>
            <a:sp3d contourW="12700"/>
          </a:bodyPr>
          <a:lstStyle/>
          <a:p>
            <a:pPr fontAlgn="auto">
              <a:lnSpc>
                <a:spcPct val="150000"/>
              </a:lnSpc>
            </a:pPr>
            <a:r>
              <a:rPr lang="en-US" altLang="zh-CN" sz="2400" b="1" smtClean="0">
                <a:solidFill>
                  <a:schemeClr val="tx1">
                    <a:lumMod val="75000"/>
                    <a:lumOff val="25000"/>
                  </a:schemeClr>
                </a:solidFill>
                <a:latin typeface="Century Gothic" panose="020B0502020202020204" pitchFamily="34" charset="0"/>
              </a:rPr>
              <a:t>  </a:t>
            </a:r>
            <a:r>
              <a:rPr lang="zh-CN" altLang="en-US" sz="2400" smtClean="0">
                <a:solidFill>
                  <a:schemeClr val="tx1"/>
                </a:solidFill>
                <a:latin typeface="Century Gothic" panose="020B0502020202020204" pitchFamily="34" charset="0"/>
              </a:rPr>
              <a:t>DlP付费是一种按病种分值结算的付费方式，是利用大数据优势，以“疾病诊断+治疗方式”共性特征对诊疗数据进行客观分类和聚类组合，形成每一个疾病与治疗方式组合的标准化定位，</a:t>
            </a:r>
            <a:r>
              <a:rPr lang="zh-CN" altLang="en-US" sz="2400" smtClean="0">
                <a:solidFill>
                  <a:srgbClr val="FF0000"/>
                </a:solidFill>
                <a:latin typeface="Century Gothic" panose="020B0502020202020204" pitchFamily="34" charset="0"/>
              </a:rPr>
              <a:t>即病种分值</a:t>
            </a:r>
            <a:r>
              <a:rPr lang="zh-CN" altLang="en-US" sz="2400" smtClean="0">
                <a:solidFill>
                  <a:schemeClr val="tx1"/>
                </a:solidFill>
                <a:latin typeface="Century Gothic" panose="020B0502020202020204" pitchFamily="34" charset="0"/>
              </a:rPr>
              <a:t>，同时在年度总额预算控制的前提下，根据病种分值和分值点值形成支付标准，结合疾病严重程度与违规行为监管辅助目录校正，对医院住院报销费用进行预结和结算。</a:t>
            </a:r>
            <a:endParaRPr lang="zh-CN" altLang="en-US" sz="2400" smtClean="0">
              <a:solidFill>
                <a:schemeClr val="tx1"/>
              </a:solidFill>
              <a:latin typeface="Century Gothic" panose="020B0502020202020204" pitchFamily="34" charset="0"/>
            </a:endParaRPr>
          </a:p>
        </p:txBody>
      </p:sp>
      <p:grpSp>
        <p:nvGrpSpPr>
          <p:cNvPr id="10" name="组合 9"/>
          <p:cNvGrpSpPr/>
          <p:nvPr/>
        </p:nvGrpSpPr>
        <p:grpSpPr>
          <a:xfrm>
            <a:off x="1300669" y="1848760"/>
            <a:ext cx="3876332" cy="3881206"/>
            <a:chOff x="1300669" y="1848760"/>
            <a:chExt cx="3876332" cy="3881206"/>
          </a:xfrm>
        </p:grpSpPr>
        <p:grpSp>
          <p:nvGrpSpPr>
            <p:cNvPr id="6" name="组合 5"/>
            <p:cNvGrpSpPr/>
            <p:nvPr/>
          </p:nvGrpSpPr>
          <p:grpSpPr>
            <a:xfrm>
              <a:off x="1300669" y="1848760"/>
              <a:ext cx="3876332" cy="3881206"/>
              <a:chOff x="1612691" y="3141034"/>
              <a:chExt cx="2656078" cy="2659418"/>
            </a:xfrm>
          </p:grpSpPr>
          <p:sp>
            <p:nvSpPr>
              <p:cNvPr id="7" name="任意多边形 6"/>
              <p:cNvSpPr/>
              <p:nvPr/>
            </p:nvSpPr>
            <p:spPr>
              <a:xfrm>
                <a:off x="1612691" y="3141034"/>
                <a:ext cx="1328541" cy="1332265"/>
              </a:xfrm>
              <a:custGeom>
                <a:avLst/>
                <a:gdLst/>
                <a:ahLst/>
                <a:cxnLst/>
                <a:rect l="l" t="t" r="r" b="b"/>
                <a:pathLst>
                  <a:path w="1328541" h="1332265">
                    <a:moveTo>
                      <a:pt x="0" y="1332265"/>
                    </a:moveTo>
                    <a:cubicBezTo>
                      <a:pt x="0" y="1332265"/>
                      <a:pt x="-33375" y="847157"/>
                      <a:pt x="387090" y="403324"/>
                    </a:cubicBezTo>
                    <a:cubicBezTo>
                      <a:pt x="809560" y="-24510"/>
                      <a:pt x="1328541" y="0"/>
                      <a:pt x="1328541" y="0"/>
                    </a:cubicBezTo>
                    <a:lnTo>
                      <a:pt x="1328541" y="689219"/>
                    </a:lnTo>
                    <a:cubicBezTo>
                      <a:pt x="1328541" y="689219"/>
                      <a:pt x="1093868" y="683219"/>
                      <a:pt x="891647" y="869151"/>
                    </a:cubicBezTo>
                    <a:cubicBezTo>
                      <a:pt x="689424" y="1055078"/>
                      <a:pt x="689424" y="1332265"/>
                      <a:pt x="689424" y="1332265"/>
                    </a:cubicBezTo>
                    <a:lnTo>
                      <a:pt x="0" y="1332265"/>
                    </a:lnTo>
                    <a:close/>
                  </a:path>
                </a:pathLst>
              </a:custGeom>
              <a:solidFill>
                <a:schemeClr val="accent1"/>
              </a:solidFill>
              <a:ln w="7600" cap="flat">
                <a:noFill/>
                <a:bevel/>
              </a:ln>
            </p:spPr>
            <p:txBody>
              <a:bodyPr wrap="square" lIns="0" tIns="0" rIns="0" bIns="0" rtlCol="0" anchor="ctr"/>
              <a:lstStyle/>
              <a:p>
                <a:pPr algn="ctr">
                  <a:lnSpc>
                    <a:spcPct val="100000"/>
                  </a:lnSpc>
                </a:pPr>
                <a:endParaRPr sz="1975">
                  <a:solidFill>
                    <a:srgbClr val="FFFFFF"/>
                  </a:solidFill>
                  <a:latin typeface="Arial" panose="020B0604020202020204"/>
                </a:endParaRPr>
              </a:p>
            </p:txBody>
          </p:sp>
          <p:sp>
            <p:nvSpPr>
              <p:cNvPr id="22" name="任意多边形 21"/>
              <p:cNvSpPr/>
              <p:nvPr/>
            </p:nvSpPr>
            <p:spPr>
              <a:xfrm flipH="1" flipV="1">
                <a:off x="1615284" y="4474111"/>
                <a:ext cx="1328541" cy="1325812"/>
              </a:xfrm>
              <a:custGeom>
                <a:avLst/>
                <a:gdLst/>
                <a:ahLst/>
                <a:cxnLst/>
                <a:rect l="0" t="0" r="0" b="0"/>
                <a:pathLst>
                  <a:path w="1328541" h="1325812">
                    <a:moveTo>
                      <a:pt x="0" y="0"/>
                    </a:moveTo>
                    <a:cubicBezTo>
                      <a:pt x="0" y="0"/>
                      <a:pt x="483722" y="-33256"/>
                      <a:pt x="926379" y="386315"/>
                    </a:cubicBezTo>
                    <a:cubicBezTo>
                      <a:pt x="1353081" y="807880"/>
                      <a:pt x="1328541" y="1325812"/>
                      <a:pt x="1328541" y="1325812"/>
                    </a:cubicBezTo>
                    <a:lnTo>
                      <a:pt x="641245" y="1325812"/>
                    </a:lnTo>
                    <a:cubicBezTo>
                      <a:pt x="641245" y="1325812"/>
                      <a:pt x="647228" y="1091588"/>
                      <a:pt x="461789" y="889800"/>
                    </a:cubicBezTo>
                    <a:cubicBezTo>
                      <a:pt x="276351" y="688006"/>
                      <a:pt x="0" y="688006"/>
                      <a:pt x="0" y="688006"/>
                    </a:cubicBezTo>
                    <a:lnTo>
                      <a:pt x="0" y="0"/>
                    </a:lnTo>
                    <a:close/>
                  </a:path>
                </a:pathLst>
              </a:custGeom>
              <a:solidFill>
                <a:schemeClr val="accent4"/>
              </a:solidFill>
              <a:ln w="7600" cap="flat">
                <a:noFill/>
                <a:bevel/>
              </a:ln>
            </p:spPr>
            <p:txBody>
              <a:bodyPr/>
              <a:lstStyle/>
              <a:p/>
            </p:txBody>
          </p:sp>
          <p:sp>
            <p:nvSpPr>
              <p:cNvPr id="9" name="任意多边形 8"/>
              <p:cNvSpPr/>
              <p:nvPr/>
            </p:nvSpPr>
            <p:spPr>
              <a:xfrm flipH="1" flipV="1">
                <a:off x="1817185" y="4228212"/>
                <a:ext cx="307652" cy="307653"/>
              </a:xfrm>
              <a:custGeom>
                <a:avLst/>
                <a:gdLst/>
                <a:ahLst/>
                <a:cxnLst/>
                <a:rect l="0" t="0" r="0" b="0"/>
                <a:pathLst>
                  <a:path w="307652" h="307653">
                    <a:moveTo>
                      <a:pt x="0" y="153436"/>
                    </a:moveTo>
                    <a:cubicBezTo>
                      <a:pt x="0" y="68472"/>
                      <a:pt x="68627" y="-406"/>
                      <a:pt x="153826" y="-406"/>
                    </a:cubicBezTo>
                    <a:cubicBezTo>
                      <a:pt x="238556" y="-406"/>
                      <a:pt x="307652" y="68472"/>
                      <a:pt x="307652" y="153436"/>
                    </a:cubicBezTo>
                    <a:cubicBezTo>
                      <a:pt x="307652" y="238401"/>
                      <a:pt x="238556" y="307278"/>
                      <a:pt x="153826" y="307278"/>
                    </a:cubicBezTo>
                    <a:cubicBezTo>
                      <a:pt x="68627" y="307278"/>
                      <a:pt x="0" y="238401"/>
                      <a:pt x="0" y="153436"/>
                    </a:cubicBezTo>
                    <a:close/>
                  </a:path>
                </a:pathLst>
              </a:custGeom>
              <a:solidFill>
                <a:schemeClr val="accent4"/>
              </a:solidFill>
              <a:ln w="7600" cap="flat">
                <a:noFill/>
                <a:bevel/>
              </a:ln>
            </p:spPr>
            <p:txBody>
              <a:bodyPr/>
              <a:lstStyle/>
              <a:p/>
            </p:txBody>
          </p:sp>
          <p:sp>
            <p:nvSpPr>
              <p:cNvPr id="20" name="任意多边形 19"/>
              <p:cNvSpPr/>
              <p:nvPr/>
            </p:nvSpPr>
            <p:spPr>
              <a:xfrm flipH="1" flipV="1">
                <a:off x="2942957" y="4468187"/>
                <a:ext cx="1325812" cy="1332265"/>
              </a:xfrm>
              <a:custGeom>
                <a:avLst/>
                <a:gdLst/>
                <a:ahLst/>
                <a:cxnLst/>
                <a:rect l="0" t="0" r="0" b="0"/>
                <a:pathLst>
                  <a:path w="1325812" h="1332265">
                    <a:moveTo>
                      <a:pt x="0" y="1332265"/>
                    </a:moveTo>
                    <a:cubicBezTo>
                      <a:pt x="0" y="1332265"/>
                      <a:pt x="-33253" y="847164"/>
                      <a:pt x="386315" y="403325"/>
                    </a:cubicBezTo>
                    <a:cubicBezTo>
                      <a:pt x="807880" y="-24507"/>
                      <a:pt x="1325812" y="0"/>
                      <a:pt x="1325812" y="0"/>
                    </a:cubicBezTo>
                    <a:lnTo>
                      <a:pt x="1325812" y="689220"/>
                    </a:lnTo>
                    <a:cubicBezTo>
                      <a:pt x="1325812" y="689220"/>
                      <a:pt x="1091588" y="683222"/>
                      <a:pt x="889800" y="869151"/>
                    </a:cubicBezTo>
                    <a:cubicBezTo>
                      <a:pt x="688004" y="1055085"/>
                      <a:pt x="688004" y="1332265"/>
                      <a:pt x="688004" y="1332265"/>
                    </a:cubicBezTo>
                    <a:lnTo>
                      <a:pt x="0" y="1332265"/>
                    </a:lnTo>
                    <a:close/>
                  </a:path>
                </a:pathLst>
              </a:custGeom>
              <a:solidFill>
                <a:schemeClr val="accent3"/>
              </a:solidFill>
              <a:ln w="7600" cap="flat">
                <a:noFill/>
                <a:bevel/>
              </a:ln>
            </p:spPr>
            <p:txBody>
              <a:bodyPr/>
              <a:lstStyle/>
              <a:p/>
            </p:txBody>
          </p:sp>
          <p:sp>
            <p:nvSpPr>
              <p:cNvPr id="11" name="任意多边形 10"/>
              <p:cNvSpPr/>
              <p:nvPr/>
            </p:nvSpPr>
            <p:spPr>
              <a:xfrm rot="16200000" flipH="1" flipV="1">
                <a:off x="2692183" y="5289078"/>
                <a:ext cx="307890" cy="307890"/>
              </a:xfrm>
              <a:custGeom>
                <a:avLst/>
                <a:gdLst/>
                <a:ahLst/>
                <a:cxnLst/>
                <a:rect l="0" t="0" r="0" b="0"/>
                <a:pathLst>
                  <a:path w="307890" h="307890">
                    <a:moveTo>
                      <a:pt x="0" y="153554"/>
                    </a:moveTo>
                    <a:cubicBezTo>
                      <a:pt x="0" y="68590"/>
                      <a:pt x="68701" y="0"/>
                      <a:pt x="153945" y="0"/>
                    </a:cubicBezTo>
                    <a:cubicBezTo>
                      <a:pt x="238720" y="0"/>
                      <a:pt x="307890" y="68590"/>
                      <a:pt x="307890" y="153554"/>
                    </a:cubicBezTo>
                    <a:cubicBezTo>
                      <a:pt x="307890" y="238519"/>
                      <a:pt x="238720" y="307396"/>
                      <a:pt x="153945" y="307396"/>
                    </a:cubicBezTo>
                    <a:cubicBezTo>
                      <a:pt x="68701" y="307396"/>
                      <a:pt x="0" y="238519"/>
                      <a:pt x="0" y="153554"/>
                    </a:cubicBezTo>
                    <a:close/>
                  </a:path>
                </a:pathLst>
              </a:custGeom>
              <a:solidFill>
                <a:schemeClr val="accent3"/>
              </a:solidFill>
              <a:ln w="7600" cap="flat">
                <a:noFill/>
                <a:bevel/>
              </a:ln>
            </p:spPr>
            <p:txBody>
              <a:bodyPr/>
              <a:lstStyle/>
              <a:p/>
            </p:txBody>
          </p:sp>
          <p:sp>
            <p:nvSpPr>
              <p:cNvPr id="12" name="任意多边形 11"/>
              <p:cNvSpPr/>
              <p:nvPr/>
            </p:nvSpPr>
            <p:spPr>
              <a:xfrm>
                <a:off x="2937723" y="3142777"/>
                <a:ext cx="1328541" cy="1325204"/>
              </a:xfrm>
              <a:custGeom>
                <a:avLst/>
                <a:gdLst/>
                <a:ahLst/>
                <a:cxnLst/>
                <a:rect l="l" t="t" r="r" b="b"/>
                <a:pathLst>
                  <a:path w="1328541" h="1325204">
                    <a:moveTo>
                      <a:pt x="0" y="0"/>
                    </a:moveTo>
                    <a:cubicBezTo>
                      <a:pt x="0" y="0"/>
                      <a:pt x="483672" y="-33560"/>
                      <a:pt x="926455" y="386010"/>
                    </a:cubicBezTo>
                    <a:cubicBezTo>
                      <a:pt x="1353279" y="807576"/>
                      <a:pt x="1328541" y="1325204"/>
                      <a:pt x="1328541" y="1325204"/>
                    </a:cubicBezTo>
                    <a:lnTo>
                      <a:pt x="641239" y="1325204"/>
                    </a:lnTo>
                    <a:cubicBezTo>
                      <a:pt x="641239" y="1325204"/>
                      <a:pt x="647223" y="1091284"/>
                      <a:pt x="461732" y="889489"/>
                    </a:cubicBezTo>
                    <a:cubicBezTo>
                      <a:pt x="276241" y="687700"/>
                      <a:pt x="0" y="687700"/>
                      <a:pt x="0" y="687700"/>
                    </a:cubicBezTo>
                    <a:lnTo>
                      <a:pt x="0" y="0"/>
                    </a:lnTo>
                    <a:close/>
                  </a:path>
                </a:pathLst>
              </a:custGeom>
              <a:solidFill>
                <a:schemeClr val="accent2"/>
              </a:solidFill>
              <a:ln w="7600" cap="flat">
                <a:noFill/>
                <a:bevel/>
              </a:ln>
            </p:spPr>
            <p:txBody>
              <a:bodyPr wrap="square" lIns="0" tIns="0" rIns="0" bIns="0" rtlCol="0" anchor="ctr"/>
              <a:lstStyle/>
              <a:p>
                <a:pPr algn="ctr">
                  <a:lnSpc>
                    <a:spcPct val="100000"/>
                  </a:lnSpc>
                </a:pPr>
                <a:endParaRPr sz="1975">
                  <a:solidFill>
                    <a:srgbClr val="FFFFFF"/>
                  </a:solidFill>
                  <a:latin typeface="Arial" panose="020B0604020202020204"/>
                </a:endParaRPr>
              </a:p>
            </p:txBody>
          </p:sp>
          <p:sp>
            <p:nvSpPr>
              <p:cNvPr id="13" name="任意多边形 12"/>
              <p:cNvSpPr/>
              <p:nvPr/>
            </p:nvSpPr>
            <p:spPr>
              <a:xfrm>
                <a:off x="3756803" y="4406518"/>
                <a:ext cx="307653" cy="307653"/>
              </a:xfrm>
              <a:custGeom>
                <a:avLst/>
                <a:gdLst/>
                <a:ahLst/>
                <a:cxnLst/>
                <a:rect l="0" t="0" r="0" b="0"/>
                <a:pathLst>
                  <a:path w="307653" h="307653">
                    <a:moveTo>
                      <a:pt x="0" y="153436"/>
                    </a:moveTo>
                    <a:cubicBezTo>
                      <a:pt x="0" y="68472"/>
                      <a:pt x="68627" y="-406"/>
                      <a:pt x="153826" y="-406"/>
                    </a:cubicBezTo>
                    <a:cubicBezTo>
                      <a:pt x="238557" y="-406"/>
                      <a:pt x="307653" y="68472"/>
                      <a:pt x="307653" y="153436"/>
                    </a:cubicBezTo>
                    <a:cubicBezTo>
                      <a:pt x="307653" y="238401"/>
                      <a:pt x="238557" y="307278"/>
                      <a:pt x="153826" y="307278"/>
                    </a:cubicBezTo>
                    <a:cubicBezTo>
                      <a:pt x="68627" y="307278"/>
                      <a:pt x="0" y="238401"/>
                      <a:pt x="0" y="153436"/>
                    </a:cubicBezTo>
                    <a:close/>
                  </a:path>
                </a:pathLst>
              </a:custGeom>
              <a:solidFill>
                <a:schemeClr val="accent2"/>
              </a:solidFill>
              <a:ln w="7600" cap="flat">
                <a:noFill/>
                <a:bevel/>
              </a:ln>
            </p:spPr>
            <p:txBody>
              <a:bodyPr/>
              <a:lstStyle/>
              <a:p/>
            </p:txBody>
          </p:sp>
          <p:sp>
            <p:nvSpPr>
              <p:cNvPr id="14" name="任意多边形 13"/>
              <p:cNvSpPr/>
              <p:nvPr/>
            </p:nvSpPr>
            <p:spPr>
              <a:xfrm rot="-5400000">
                <a:off x="2882872" y="3344796"/>
                <a:ext cx="307653" cy="307653"/>
              </a:xfrm>
              <a:custGeom>
                <a:avLst/>
                <a:gdLst/>
                <a:ahLst/>
                <a:cxnLst/>
                <a:rect l="0" t="0" r="0" b="0"/>
                <a:pathLst>
                  <a:path w="307653" h="307653">
                    <a:moveTo>
                      <a:pt x="0" y="153436"/>
                    </a:moveTo>
                    <a:cubicBezTo>
                      <a:pt x="0" y="68472"/>
                      <a:pt x="68627" y="-406"/>
                      <a:pt x="153826" y="-406"/>
                    </a:cubicBezTo>
                    <a:cubicBezTo>
                      <a:pt x="238557" y="-406"/>
                      <a:pt x="307653" y="68472"/>
                      <a:pt x="307653" y="153436"/>
                    </a:cubicBezTo>
                    <a:cubicBezTo>
                      <a:pt x="307653" y="238401"/>
                      <a:pt x="238557" y="307278"/>
                      <a:pt x="153826" y="307278"/>
                    </a:cubicBezTo>
                    <a:cubicBezTo>
                      <a:pt x="68627" y="307278"/>
                      <a:pt x="0" y="238401"/>
                      <a:pt x="0" y="153436"/>
                    </a:cubicBezTo>
                    <a:close/>
                  </a:path>
                </a:pathLst>
              </a:custGeom>
              <a:solidFill>
                <a:schemeClr val="accent1"/>
              </a:solidFill>
              <a:ln w="7600" cap="flat">
                <a:noFill/>
                <a:bevel/>
              </a:ln>
            </p:spPr>
            <p:txBody>
              <a:bodyPr/>
              <a:lstStyle/>
              <a:p/>
            </p:txBody>
          </p:sp>
          <p:grpSp>
            <p:nvGrpSpPr>
              <p:cNvPr id="15" name="Variable Radian Doughnut"/>
              <p:cNvGrpSpPr/>
              <p:nvPr/>
            </p:nvGrpSpPr>
            <p:grpSpPr>
              <a:xfrm>
                <a:off x="2472564" y="4008550"/>
                <a:ext cx="936563" cy="936563"/>
                <a:chOff x="2472564" y="4008550"/>
                <a:chExt cx="936563" cy="936563"/>
              </a:xfrm>
            </p:grpSpPr>
            <p:sp>
              <p:nvSpPr>
                <p:cNvPr id="16" name="任意多边形 15"/>
                <p:cNvSpPr/>
                <p:nvPr/>
              </p:nvSpPr>
              <p:spPr>
                <a:xfrm>
                  <a:off x="2472564" y="4008550"/>
                  <a:ext cx="936563" cy="936563"/>
                </a:xfrm>
                <a:custGeom>
                  <a:avLst/>
                  <a:gdLst>
                    <a:gd name="connsiteX0" fmla="*/ 936426 w 936563"/>
                    <a:gd name="connsiteY0" fmla="*/ 456824 h 936563"/>
                  </a:gdLst>
                  <a:ahLst/>
                  <a:cxnLst>
                    <a:cxn ang="0">
                      <a:pos x="connsiteX0" y="connsiteY0"/>
                    </a:cxn>
                  </a:cxnLst>
                  <a:rect l="0" t="0" r="0" b="0"/>
                  <a:pathLst>
                    <a:path w="936563" h="936563">
                      <a:moveTo>
                        <a:pt x="936426" y="456824"/>
                      </a:moveTo>
                      <a:cubicBezTo>
                        <a:pt x="936520" y="460631"/>
                        <a:pt x="936566" y="464452"/>
                        <a:pt x="936566" y="468283"/>
                      </a:cubicBezTo>
                      <a:cubicBezTo>
                        <a:pt x="936566" y="726909"/>
                        <a:pt x="726909" y="936566"/>
                        <a:pt x="468283" y="936566"/>
                      </a:cubicBezTo>
                      <a:cubicBezTo>
                        <a:pt x="468282" y="936566"/>
                        <a:pt x="468281" y="936566"/>
                        <a:pt x="468281" y="936566"/>
                      </a:cubicBezTo>
                      <a:lnTo>
                        <a:pt x="468283" y="889740"/>
                      </a:lnTo>
                      <a:cubicBezTo>
                        <a:pt x="701046" y="889738"/>
                        <a:pt x="889738" y="701046"/>
                        <a:pt x="889738" y="468283"/>
                      </a:cubicBezTo>
                      <a:cubicBezTo>
                        <a:pt x="889738" y="464818"/>
                        <a:pt x="889696" y="461363"/>
                        <a:pt x="889612" y="457969"/>
                      </a:cubicBezTo>
                      <a:lnTo>
                        <a:pt x="936426" y="456824"/>
                      </a:lnTo>
                      <a:close/>
                    </a:path>
                  </a:pathLst>
                </a:custGeom>
                <a:solidFill>
                  <a:schemeClr val="accent3"/>
                </a:solidFill>
                <a:ln w="7600" cap="flat">
                  <a:noFill/>
                  <a:bevel/>
                </a:ln>
              </p:spPr>
              <p:txBody>
                <a:bodyPr/>
                <a:lstStyle/>
                <a:p/>
              </p:txBody>
            </p:sp>
            <p:sp>
              <p:nvSpPr>
                <p:cNvPr id="17" name="任意多边形 16"/>
                <p:cNvSpPr/>
                <p:nvPr/>
              </p:nvSpPr>
              <p:spPr>
                <a:xfrm>
                  <a:off x="2472564" y="4008550"/>
                  <a:ext cx="936563" cy="936563"/>
                </a:xfrm>
                <a:custGeom>
                  <a:avLst/>
                  <a:gdLst>
                    <a:gd name="connsiteX0" fmla="*/ 468283 w 936563"/>
                    <a:gd name="connsiteY0" fmla="*/ 936563 h 936563"/>
                  </a:gdLst>
                  <a:ahLst/>
                  <a:cxnLst>
                    <a:cxn ang="0">
                      <a:pos x="connsiteX0" y="connsiteY0"/>
                    </a:cxn>
                  </a:cxnLst>
                  <a:rect l="0" t="0" r="0" b="0"/>
                  <a:pathLst>
                    <a:path w="936563" h="936563">
                      <a:moveTo>
                        <a:pt x="468283" y="936563"/>
                      </a:moveTo>
                      <a:cubicBezTo>
                        <a:pt x="209657" y="936566"/>
                        <a:pt x="0" y="726909"/>
                        <a:pt x="0" y="468283"/>
                      </a:cubicBezTo>
                      <a:lnTo>
                        <a:pt x="46828" y="468283"/>
                      </a:lnTo>
                      <a:cubicBezTo>
                        <a:pt x="46828" y="701046"/>
                        <a:pt x="235520" y="889738"/>
                        <a:pt x="468283" y="889738"/>
                      </a:cubicBezTo>
                      <a:lnTo>
                        <a:pt x="468283" y="936563"/>
                      </a:lnTo>
                      <a:close/>
                    </a:path>
                  </a:pathLst>
                </a:custGeom>
                <a:solidFill>
                  <a:schemeClr val="accent4"/>
                </a:solidFill>
                <a:ln w="7600" cap="flat">
                  <a:noFill/>
                  <a:bevel/>
                </a:ln>
              </p:spPr>
              <p:txBody>
                <a:bodyPr/>
                <a:lstStyle/>
                <a:p/>
              </p:txBody>
            </p:sp>
            <p:sp>
              <p:nvSpPr>
                <p:cNvPr id="18" name="任意多边形 17"/>
                <p:cNvSpPr/>
                <p:nvPr/>
              </p:nvSpPr>
              <p:spPr>
                <a:xfrm>
                  <a:off x="2472564" y="4008550"/>
                  <a:ext cx="936563" cy="936563"/>
                </a:xfrm>
                <a:custGeom>
                  <a:avLst/>
                  <a:gdLst>
                    <a:gd name="connsiteX0" fmla="*/ 0 w 936563"/>
                    <a:gd name="connsiteY0" fmla="*/ 468283 h 936563"/>
                  </a:gdLst>
                  <a:ahLst/>
                  <a:cxnLst>
                    <a:cxn ang="0">
                      <a:pos x="connsiteX0" y="connsiteY0"/>
                    </a:cxn>
                  </a:cxnLst>
                  <a:rect l="0" t="0" r="0" b="0"/>
                  <a:pathLst>
                    <a:path w="936563" h="936563">
                      <a:moveTo>
                        <a:pt x="0" y="468283"/>
                      </a:moveTo>
                      <a:cubicBezTo>
                        <a:pt x="0" y="209657"/>
                        <a:pt x="209657" y="0"/>
                        <a:pt x="468283" y="0"/>
                      </a:cubicBezTo>
                      <a:lnTo>
                        <a:pt x="468283" y="46828"/>
                      </a:lnTo>
                      <a:cubicBezTo>
                        <a:pt x="235520" y="46828"/>
                        <a:pt x="46828" y="235520"/>
                        <a:pt x="46828" y="468283"/>
                      </a:cubicBezTo>
                      <a:lnTo>
                        <a:pt x="0" y="468283"/>
                      </a:lnTo>
                      <a:close/>
                    </a:path>
                  </a:pathLst>
                </a:custGeom>
                <a:solidFill>
                  <a:schemeClr val="accent1"/>
                </a:solidFill>
                <a:ln w="7600" cap="flat">
                  <a:noFill/>
                  <a:bevel/>
                </a:ln>
              </p:spPr>
              <p:txBody>
                <a:bodyPr/>
                <a:lstStyle/>
                <a:p/>
              </p:txBody>
            </p:sp>
            <p:sp>
              <p:nvSpPr>
                <p:cNvPr id="19" name="任意多边形 18"/>
                <p:cNvSpPr/>
                <p:nvPr/>
              </p:nvSpPr>
              <p:spPr>
                <a:xfrm>
                  <a:off x="2472564" y="4008550"/>
                  <a:ext cx="936563" cy="936563"/>
                </a:xfrm>
                <a:custGeom>
                  <a:avLst/>
                  <a:gdLst>
                    <a:gd name="connsiteX0" fmla="*/ 468283 w 936563"/>
                    <a:gd name="connsiteY0" fmla="*/ 0 h 936563"/>
                  </a:gdLst>
                  <a:ahLst/>
                  <a:cxnLst>
                    <a:cxn ang="0">
                      <a:pos x="connsiteX0" y="connsiteY0"/>
                    </a:cxn>
                  </a:cxnLst>
                  <a:rect l="0" t="0" r="0" b="0"/>
                  <a:pathLst>
                    <a:path w="936563" h="936563">
                      <a:moveTo>
                        <a:pt x="468283" y="0"/>
                      </a:moveTo>
                      <a:cubicBezTo>
                        <a:pt x="723077" y="0"/>
                        <a:pt x="930342" y="203490"/>
                        <a:pt x="936426" y="456823"/>
                      </a:cubicBezTo>
                      <a:lnTo>
                        <a:pt x="889610" y="457970"/>
                      </a:lnTo>
                      <a:cubicBezTo>
                        <a:pt x="884111" y="229946"/>
                        <a:pt x="697583" y="46829"/>
                        <a:pt x="468285" y="46828"/>
                      </a:cubicBezTo>
                      <a:lnTo>
                        <a:pt x="468283" y="0"/>
                      </a:lnTo>
                      <a:close/>
                    </a:path>
                  </a:pathLst>
                </a:custGeom>
                <a:solidFill>
                  <a:schemeClr val="accent2"/>
                </a:solidFill>
                <a:ln w="7600" cap="flat">
                  <a:noFill/>
                  <a:bevel/>
                </a:ln>
              </p:spPr>
              <p:txBody>
                <a:bodyPr/>
                <a:lstStyle/>
                <a:p/>
              </p:txBody>
            </p:sp>
          </p:grpSp>
        </p:grpSp>
        <p:sp>
          <p:nvSpPr>
            <p:cNvPr id="38" name="椭圆 7"/>
            <p:cNvSpPr/>
            <p:nvPr/>
          </p:nvSpPr>
          <p:spPr>
            <a:xfrm>
              <a:off x="2153241" y="2589123"/>
              <a:ext cx="398352" cy="367270"/>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33"/>
            <p:cNvSpPr/>
            <p:nvPr/>
          </p:nvSpPr>
          <p:spPr>
            <a:xfrm>
              <a:off x="4031476" y="2573883"/>
              <a:ext cx="398352" cy="397751"/>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4"/>
            <p:cNvSpPr/>
            <p:nvPr/>
          </p:nvSpPr>
          <p:spPr>
            <a:xfrm>
              <a:off x="2153241" y="4617612"/>
              <a:ext cx="398352" cy="369161"/>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6"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5"/>
            <p:cNvSpPr/>
            <p:nvPr/>
          </p:nvSpPr>
          <p:spPr>
            <a:xfrm>
              <a:off x="4064873" y="4603017"/>
              <a:ext cx="331558" cy="398352"/>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59"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2" name="组合 41"/>
          <p:cNvGrpSpPr/>
          <p:nvPr/>
        </p:nvGrpSpPr>
        <p:grpSpPr>
          <a:xfrm>
            <a:off x="524669" y="461297"/>
            <a:ext cx="700087" cy="457200"/>
            <a:chOff x="524669" y="550197"/>
            <a:chExt cx="700087" cy="457200"/>
          </a:xfrm>
        </p:grpSpPr>
        <p:cxnSp>
          <p:nvCxnSpPr>
            <p:cNvPr id="43" name="直接连接符 4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51" name="文本框 50"/>
          <p:cNvSpPr txBox="1"/>
          <p:nvPr/>
        </p:nvSpPr>
        <p:spPr>
          <a:xfrm>
            <a:off x="1515745" y="330200"/>
            <a:ext cx="2423795" cy="583565"/>
          </a:xfrm>
          <a:prstGeom prst="rect">
            <a:avLst/>
          </a:prstGeom>
          <a:noFill/>
        </p:spPr>
        <p:txBody>
          <a:bodyPr wrap="none" rtlCol="0">
            <a:spAutoFit/>
            <a:scene3d>
              <a:camera prst="orthographicFront"/>
              <a:lightRig rig="threePt" dir="t"/>
            </a:scene3d>
          </a:bodyPr>
          <a:lstStyle/>
          <a:p>
            <a:pPr algn="l"/>
            <a:r>
              <a:rPr lang="zh-CN" altLang="en-US" sz="3200" b="1"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rPr>
              <a:t>一、DlP概述</a:t>
            </a:r>
            <a:endParaRPr lang="zh-CN" altLang="en-US" sz="3200" b="1"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pic>
        <p:nvPicPr>
          <p:cNvPr id="5" name="图片 4"/>
          <p:cNvPicPr>
            <a:picLocks noChangeAspect="1"/>
          </p:cNvPicPr>
          <p:nvPr/>
        </p:nvPicPr>
        <p:blipFill>
          <a:blip r:embed="rId1"/>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807075" y="2459990"/>
            <a:ext cx="5528310" cy="1938020"/>
          </a:xfrm>
          <a:prstGeom prst="rect">
            <a:avLst/>
          </a:prstGeom>
          <a:noFill/>
        </p:spPr>
        <p:txBody>
          <a:bodyPr wrap="square" rtlCol="0">
            <a:spAutoFit/>
            <a:scene3d>
              <a:camera prst="orthographicFront"/>
              <a:lightRig rig="threePt" dir="t"/>
            </a:scene3d>
            <a:sp3d contourW="12700"/>
          </a:bodyPr>
          <a:lstStyle/>
          <a:p>
            <a:pPr lvl="0" algn="l">
              <a:defRPr/>
            </a:pPr>
            <a:r>
              <a:rPr lang="zh-CN" altLang="en-US" sz="6000" b="1">
                <a:solidFill>
                  <a:schemeClr val="accent1"/>
                </a:solidFill>
                <a:latin typeface="+mj-ea"/>
                <a:ea typeface="+mj-ea"/>
              </a:rPr>
              <a:t>如何做好DlP付费改革工作</a:t>
            </a:r>
            <a:endParaRPr lang="zh-CN" altLang="en-US" sz="6000" b="1">
              <a:solidFill>
                <a:schemeClr val="accent1"/>
              </a:solidFill>
              <a:latin typeface="+mj-ea"/>
              <a:ea typeface="+mj-ea"/>
            </a:endParaRPr>
          </a:p>
        </p:txBody>
      </p:sp>
      <p:grpSp>
        <p:nvGrpSpPr>
          <p:cNvPr id="8" name="组合 7"/>
          <p:cNvGrpSpPr/>
          <p:nvPr/>
        </p:nvGrpSpPr>
        <p:grpSpPr>
          <a:xfrm>
            <a:off x="836613" y="876301"/>
            <a:ext cx="5100144" cy="5105400"/>
            <a:chOff x="836613" y="876301"/>
            <a:chExt cx="5100144" cy="5105400"/>
          </a:xfrm>
        </p:grpSpPr>
        <p:pic>
          <p:nvPicPr>
            <p:cNvPr id="4" name="图片 3"/>
            <p:cNvPicPr>
              <a:picLocks noChangeAspect="1"/>
            </p:cNvPicPr>
            <p:nvPr/>
          </p:nvPicPr>
          <p:blipFill>
            <a:blip r:embed="rId1"/>
            <a:stretch>
              <a:fillRect/>
            </a:stretch>
          </p:blipFill>
          <p:spPr>
            <a:xfrm>
              <a:off x="836613" y="876301"/>
              <a:ext cx="5100144" cy="5105400"/>
            </a:xfrm>
            <a:prstGeom prst="rect">
              <a:avLst/>
            </a:prstGeom>
          </p:spPr>
        </p:pic>
        <p:sp>
          <p:nvSpPr>
            <p:cNvPr id="7" name="文本框 6"/>
            <p:cNvSpPr txBox="1"/>
            <p:nvPr/>
          </p:nvSpPr>
          <p:spPr>
            <a:xfrm>
              <a:off x="1339445" y="2705726"/>
              <a:ext cx="4094480" cy="1445260"/>
            </a:xfrm>
            <a:prstGeom prst="rect">
              <a:avLst/>
            </a:prstGeom>
            <a:noFill/>
          </p:spPr>
          <p:txBody>
            <a:bodyPr wrap="none" rtlCol="0">
              <a:spAutoFit/>
              <a:scene3d>
                <a:camera prst="orthographicFront"/>
                <a:lightRig rig="threePt" dir="t"/>
              </a:scene3d>
              <a:sp3d contourW="12700"/>
            </a:bodyPr>
            <a:lstStyle/>
            <a:p>
              <a:pPr algn="ctr"/>
              <a:r>
                <a:rPr lang="en-US" altLang="zh-CN" sz="8800" smtClean="0">
                  <a:solidFill>
                    <a:schemeClr val="accent1"/>
                  </a:solidFill>
                  <a:latin typeface="Century Gothic" panose="020B0502020202020204" pitchFamily="34" charset="0"/>
                </a:rPr>
                <a:t>Part 04</a:t>
              </a:r>
              <a:endParaRPr lang="zh-CN" altLang="en-US" sz="8800">
                <a:solidFill>
                  <a:schemeClr val="accent1"/>
                </a:solidFill>
                <a:latin typeface="Century Gothic" panose="020B0502020202020204" pitchFamily="34" charset="0"/>
              </a:endParaRPr>
            </a:p>
          </p:txBody>
        </p:sp>
      </p:grpSp>
      <p:pic>
        <p:nvPicPr>
          <p:cNvPr id="2" name="图片 1"/>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56"/>
          <p:cNvSpPr/>
          <p:nvPr/>
        </p:nvSpPr>
        <p:spPr>
          <a:xfrm>
            <a:off x="825908" y="1913623"/>
            <a:ext cx="2118151" cy="2394423"/>
          </a:xfrm>
          <a:custGeom>
            <a:avLst/>
            <a:gdLst/>
            <a:ahLst/>
            <a:cxnLst/>
            <a:rect l="0" t="0" r="0" b="0"/>
            <a:pathLst>
              <a:path w="1710289" h="1933364">
                <a:moveTo>
                  <a:pt x="0" y="966682"/>
                </a:moveTo>
                <a:cubicBezTo>
                  <a:pt x="0" y="432776"/>
                  <a:pt x="437899" y="0"/>
                  <a:pt x="978074" y="0"/>
                </a:cubicBezTo>
                <a:cubicBezTo>
                  <a:pt x="1269344" y="0"/>
                  <a:pt x="1530876" y="125831"/>
                  <a:pt x="1710289" y="325490"/>
                </a:cubicBezTo>
                <a:cubicBezTo>
                  <a:pt x="1710289" y="325490"/>
                  <a:pt x="1459952" y="557021"/>
                  <a:pt x="1457756" y="966682"/>
                </a:cubicBezTo>
                <a:cubicBezTo>
                  <a:pt x="1455552" y="1376345"/>
                  <a:pt x="1710289" y="1607719"/>
                  <a:pt x="1710289" y="1607719"/>
                </a:cubicBezTo>
                <a:cubicBezTo>
                  <a:pt x="1530876" y="1807379"/>
                  <a:pt x="1269344" y="1933364"/>
                  <a:pt x="978074" y="1933364"/>
                </a:cubicBezTo>
                <a:cubicBezTo>
                  <a:pt x="437899" y="1933364"/>
                  <a:pt x="0" y="1500483"/>
                  <a:pt x="0" y="966682"/>
                </a:cubicBezTo>
                <a:close/>
              </a:path>
            </a:pathLst>
          </a:custGeom>
          <a:solidFill>
            <a:schemeClr val="accent2"/>
          </a:solidFill>
          <a:ln w="7600" cap="flat">
            <a:noFill/>
            <a:beve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0" name="椭圆 14"/>
          <p:cNvSpPr/>
          <p:nvPr/>
        </p:nvSpPr>
        <p:spPr>
          <a:xfrm>
            <a:off x="1515574" y="232506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文本框 28"/>
          <p:cNvSpPr txBox="1"/>
          <p:nvPr/>
        </p:nvSpPr>
        <p:spPr>
          <a:xfrm>
            <a:off x="3820160" y="1975485"/>
            <a:ext cx="6814820" cy="1773555"/>
          </a:xfrm>
          <a:prstGeom prst="rect">
            <a:avLst/>
          </a:prstGeom>
          <a:noFill/>
        </p:spPr>
        <p:txBody>
          <a:bodyPr wrap="square" rtlCol="0">
            <a:spAutoFit/>
            <a:scene3d>
              <a:camera prst="orthographicFront"/>
              <a:lightRig rig="threePt" dir="t"/>
            </a:scene3d>
            <a:sp3d contourW="12700"/>
          </a:bodyPr>
          <a:lstStyle/>
          <a:p>
            <a:pPr algn="l">
              <a:lnSpc>
                <a:spcPct val="114000"/>
              </a:lnSpc>
            </a:pPr>
            <a:endParaRPr lang="en-US" altLang="zh-CN"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14000"/>
              </a:lnSpc>
            </a:pPr>
            <a:r>
              <a:rPr lang="en-US" altLang="zh-CN"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加强培训和普及，认识“DIP”、了解“DIP”、熟悉“DIP”，认真学习和讨论DIP分组方案和技术规范</a:t>
            </a:r>
            <a:endPar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 name="组合 21"/>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1515745" y="330200"/>
            <a:ext cx="3098165" cy="583565"/>
          </a:xfrm>
          <a:prstGeom prst="rect">
            <a:avLst/>
          </a:prstGeom>
          <a:noFill/>
        </p:spPr>
        <p:txBody>
          <a:bodyPr wrap="none" rtlCol="0">
            <a:spAutoFit/>
            <a:scene3d>
              <a:camera prst="orthographicFront"/>
              <a:lightRig rig="threePt" dir="t"/>
            </a:scene3d>
            <a:sp3d contourW="12700"/>
          </a:bodyPr>
          <a:lstStyle/>
          <a:p>
            <a:pPr algn="l"/>
            <a:r>
              <a:rPr lang="zh-CN" altLang="en-US" sz="3200" b="1" smtClean="0">
                <a:solidFill>
                  <a:schemeClr val="tx1">
                    <a:lumMod val="75000"/>
                    <a:lumOff val="25000"/>
                  </a:schemeClr>
                </a:solidFill>
                <a:latin typeface="Century Gothic" panose="020B0502020202020204" pitchFamily="34" charset="0"/>
              </a:rPr>
              <a:t>1、认识“</a:t>
            </a: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DIP</a:t>
            </a:r>
            <a:r>
              <a:rPr lang="zh-CN" altLang="en-US" sz="3200" b="1" smtClean="0">
                <a:solidFill>
                  <a:schemeClr val="tx1">
                    <a:lumMod val="75000"/>
                    <a:lumOff val="25000"/>
                  </a:schemeClr>
                </a:solidFill>
                <a:latin typeface="Century Gothic" panose="020B0502020202020204" pitchFamily="34" charset="0"/>
              </a:rPr>
              <a:t>”</a:t>
            </a:r>
            <a:endParaRPr lang="zh-CN" altLang="en-US" sz="3200" b="1" smtClean="0">
              <a:solidFill>
                <a:schemeClr val="tx1">
                  <a:lumMod val="75000"/>
                  <a:lumOff val="25000"/>
                </a:schemeClr>
              </a:solidFill>
              <a:latin typeface="Century Gothic" panose="020B0502020202020204" pitchFamily="34" charset="0"/>
            </a:endParaRPr>
          </a:p>
        </p:txBody>
      </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60" grpId="0" bldLvl="0" animBg="1"/>
      <p:bldP spid="61" grpId="0" bldLvl="0" animBg="1"/>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720712" y="531696"/>
            <a:ext cx="8517881" cy="584775"/>
          </a:xfrm>
          <a:prstGeom prst="rect">
            <a:avLst/>
          </a:prstGeom>
        </p:spPr>
        <p:txBody>
          <a:bodyPr/>
          <a:lstStyle>
            <a:defPPr>
              <a:defRPr lang="zh-CN"/>
            </a:defPPr>
            <a:lvl1pPr>
              <a:lnSpc>
                <a:spcPts val="4200"/>
              </a:lnSpc>
              <a:spcBef>
                <a:spcPct val="0"/>
              </a:spcBef>
              <a:defRPr sz="3200" b="1">
                <a:solidFill>
                  <a:schemeClr val="tx2"/>
                </a:solidFill>
                <a:latin typeface="+mj-lt"/>
                <a:ea typeface="+mj-ea"/>
                <a:cs typeface="+mj-cs"/>
              </a:defRPr>
            </a:lvl1pPr>
          </a:lstStyle>
          <a:p>
            <a:pPr marL="0" marR="0" lvl="0" indent="0" algn="l" defTabSz="914400" rtl="0" eaLnBrk="1" fontAlgn="auto" latinLnBrk="0" hangingPunct="1">
              <a:lnSpc>
                <a:spcPts val="4200"/>
              </a:lnSpc>
              <a:spcBef>
                <a:spcPct val="0"/>
              </a:spcBef>
              <a:spcAft>
                <a:spcPts val="0"/>
              </a:spcAft>
              <a:buClrTx/>
              <a:buSzTx/>
              <a:buFontTx/>
              <a:buNone/>
              <a:defRPr/>
            </a:pPr>
            <a:r>
              <a:rPr lang="en-US" altLang="zh-CN" dirty="0">
                <a:solidFill>
                  <a:srgbClr val="FFFFFF"/>
                </a:solidFill>
                <a:latin typeface="微软雅黑" panose="020B0503020204020204" pitchFamily="34" charset="-122"/>
                <a:ea typeface="微软雅黑" panose="020B0503020204020204" pitchFamily="34" charset="-122"/>
              </a:rPr>
              <a:t>5.1</a:t>
            </a:r>
            <a:r>
              <a:rPr kumimoji="0" lang="en-US" altLang="zh-CN"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rPr>
              <a:t> </a:t>
            </a:r>
            <a:r>
              <a:rPr kumimoji="0" lang="zh-CN" altLang="en-US"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sym typeface="Arial" panose="020B0604020202020204" pitchFamily="34" charset="0"/>
              </a:rPr>
              <a:t>医院准备工作</a:t>
            </a:r>
            <a:endParaRPr kumimoji="0" lang="zh-CN" altLang="en-US" sz="3200" b="1" i="0" u="none" strike="noStrike" kern="1200" cap="none" spc="0" normalizeH="0" baseline="0" noProof="0" dirty="0">
              <a:ln>
                <a:noFill/>
              </a:ln>
              <a:solidFill>
                <a:srgbClr val="FFFFFF"/>
              </a:solidFill>
              <a:effectLst/>
              <a:uLnTx/>
              <a:uFillTx/>
              <a:latin typeface="Arial" panose="020B0604020202020204"/>
              <a:cs typeface="+mj-cs"/>
              <a:sym typeface="Arial" panose="020B0604020202020204" pitchFamily="34" charset="0"/>
            </a:endParaRPr>
          </a:p>
        </p:txBody>
      </p:sp>
      <p:sp>
        <p:nvSpPr>
          <p:cNvPr id="42" name="内容占位符 2"/>
          <p:cNvSpPr txBox="1"/>
          <p:nvPr/>
        </p:nvSpPr>
        <p:spPr>
          <a:xfrm>
            <a:off x="633530" y="1340768"/>
            <a:ext cx="5544616" cy="489654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准备内容</a:t>
            </a:r>
            <a:endParaRPr lang="zh-CN" altLang="zh-CN" sz="2400"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l"/>
            </a:pPr>
            <a:r>
              <a:rPr lang="zh-CN" altLang="zh-CN" sz="2000" dirty="0">
                <a:latin typeface="微软雅黑" panose="020B0503020204020204" pitchFamily="34" charset="-122"/>
                <a:ea typeface="微软雅黑" panose="020B0503020204020204" pitchFamily="34" charset="-122"/>
              </a:rPr>
              <a:t>认真学习和讨论</a:t>
            </a:r>
            <a:r>
              <a:rPr lang="en-US" altLang="zh-CN" sz="2000" dirty="0">
                <a:latin typeface="微软雅黑" panose="020B0503020204020204" pitchFamily="34" charset="-122"/>
                <a:ea typeface="微软雅黑" panose="020B0503020204020204" pitchFamily="34" charset="-122"/>
              </a:rPr>
              <a:t>DIP</a:t>
            </a:r>
            <a:r>
              <a:rPr lang="zh-CN" altLang="zh-CN" sz="2000" dirty="0">
                <a:latin typeface="微软雅黑" panose="020B0503020204020204" pitchFamily="34" charset="-122"/>
                <a:ea typeface="微软雅黑" panose="020B0503020204020204" pitchFamily="34" charset="-122"/>
              </a:rPr>
              <a:t>分组方案</a:t>
            </a:r>
            <a:r>
              <a:rPr lang="zh-CN" altLang="en-US" sz="2000" dirty="0">
                <a:latin typeface="微软雅黑" panose="020B0503020204020204" pitchFamily="34" charset="-122"/>
                <a:ea typeface="微软雅黑" panose="020B0503020204020204" pitchFamily="34" charset="-122"/>
              </a:rPr>
              <a:t>和技术规范</a:t>
            </a:r>
            <a:endParaRPr lang="zh-CN"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l"/>
            </a:pPr>
            <a:r>
              <a:rPr lang="zh-CN" altLang="zh-CN" sz="2000" dirty="0">
                <a:latin typeface="微软雅黑" panose="020B0503020204020204" pitchFamily="34" charset="-122"/>
                <a:ea typeface="微软雅黑" panose="020B0503020204020204" pitchFamily="34" charset="-122"/>
              </a:rPr>
              <a:t>做好信息系统接口准备，实现</a:t>
            </a:r>
            <a:r>
              <a:rPr lang="zh-CN" altLang="en-US" sz="2000" dirty="0">
                <a:latin typeface="微软雅黑" panose="020B0503020204020204" pitchFamily="34" charset="-122"/>
                <a:ea typeface="微软雅黑" panose="020B0503020204020204" pitchFamily="34" charset="-122"/>
              </a:rPr>
              <a:t>医保结算清单</a:t>
            </a:r>
            <a:r>
              <a:rPr lang="zh-CN" altLang="zh-CN" sz="2000" dirty="0">
                <a:latin typeface="微软雅黑" panose="020B0503020204020204" pitchFamily="34" charset="-122"/>
                <a:ea typeface="微软雅黑" panose="020B0503020204020204" pitchFamily="34" charset="-122"/>
              </a:rPr>
              <a:t>信息</a:t>
            </a:r>
            <a:r>
              <a:rPr lang="zh-CN" altLang="en-US" sz="2000" dirty="0">
                <a:latin typeface="微软雅黑" panose="020B0503020204020204" pitchFamily="34" charset="-122"/>
                <a:ea typeface="微软雅黑" panose="020B0503020204020204" pitchFamily="34" charset="-122"/>
              </a:rPr>
              <a:t>及</a:t>
            </a:r>
            <a:r>
              <a:rPr lang="zh-CN" altLang="zh-CN" sz="2000" dirty="0">
                <a:latin typeface="微软雅黑" panose="020B0503020204020204" pitchFamily="34" charset="-122"/>
                <a:ea typeface="微软雅黑" panose="020B0503020204020204" pitchFamily="34" charset="-122"/>
              </a:rPr>
              <a:t>时上传</a:t>
            </a:r>
            <a:endParaRPr lang="zh-CN"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l"/>
            </a:pPr>
            <a:r>
              <a:rPr lang="zh-CN" altLang="zh-CN" sz="2000" dirty="0">
                <a:latin typeface="微软雅黑" panose="020B0503020204020204" pitchFamily="34" charset="-122"/>
                <a:ea typeface="微软雅黑" panose="020B0503020204020204" pitchFamily="34" charset="-122"/>
              </a:rPr>
              <a:t>起草和制定本院</a:t>
            </a:r>
            <a:r>
              <a:rPr lang="en-US" altLang="zh-CN" sz="2000" dirty="0">
                <a:latin typeface="微软雅黑" panose="020B0503020204020204" pitchFamily="34" charset="-122"/>
                <a:ea typeface="微软雅黑" panose="020B0503020204020204" pitchFamily="34" charset="-122"/>
              </a:rPr>
              <a:t>DIP</a:t>
            </a:r>
            <a:r>
              <a:rPr lang="zh-CN" altLang="zh-CN" sz="2000" dirty="0">
                <a:latin typeface="微软雅黑" panose="020B0503020204020204" pitchFamily="34" charset="-122"/>
                <a:ea typeface="微软雅黑" panose="020B0503020204020204" pitchFamily="34" charset="-122"/>
              </a:rPr>
              <a:t>工作方案和配套改革措施</a:t>
            </a:r>
            <a:endParaRPr lang="zh-CN" altLang="zh-CN" sz="2000"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l"/>
            </a:pPr>
            <a:r>
              <a:rPr lang="zh-CN" altLang="zh-CN" sz="2000" dirty="0">
                <a:latin typeface="微软雅黑" panose="020B0503020204020204" pitchFamily="34" charset="-122"/>
                <a:ea typeface="微软雅黑" panose="020B0503020204020204" pitchFamily="34" charset="-122"/>
              </a:rPr>
              <a:t>成立</a:t>
            </a:r>
            <a:r>
              <a:rPr lang="en-US" altLang="zh-CN" sz="2000" dirty="0">
                <a:latin typeface="微软雅黑" panose="020B0503020204020204" pitchFamily="34" charset="-122"/>
                <a:ea typeface="微软雅黑" panose="020B0503020204020204" pitchFamily="34" charset="-122"/>
              </a:rPr>
              <a:t>DIP</a:t>
            </a:r>
            <a:r>
              <a:rPr lang="zh-CN" altLang="en-US" sz="2000" dirty="0">
                <a:latin typeface="微软雅黑" panose="020B0503020204020204" pitchFamily="34" charset="-122"/>
                <a:ea typeface="微软雅黑" panose="020B0503020204020204" pitchFamily="34" charset="-122"/>
              </a:rPr>
              <a:t>工作组</a:t>
            </a:r>
            <a:r>
              <a:rPr lang="zh-CN" altLang="zh-CN" sz="2000" dirty="0">
                <a:latin typeface="微软雅黑" panose="020B0503020204020204" pitchFamily="34" charset="-122"/>
                <a:ea typeface="微软雅黑" panose="020B0503020204020204" pitchFamily="34" charset="-122"/>
              </a:rPr>
              <a:t>和专家团队，规范病案管理和医疗质量，加强成本核算</a:t>
            </a:r>
            <a:endParaRPr lang="zh-CN" altLang="zh-CN" sz="2000" dirty="0">
              <a:latin typeface="微软雅黑" panose="020B0503020204020204" pitchFamily="34" charset="-122"/>
              <a:ea typeface="微软雅黑" panose="020B0503020204020204" pitchFamily="34" charset="-122"/>
            </a:endParaRPr>
          </a:p>
        </p:txBody>
      </p:sp>
      <p:graphicFrame>
        <p:nvGraphicFramePr>
          <p:cNvPr id="44" name="内容占位符 3"/>
          <p:cNvGraphicFramePr/>
          <p:nvPr/>
        </p:nvGraphicFramePr>
        <p:xfrm>
          <a:off x="5912621" y="1772816"/>
          <a:ext cx="6398288"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 name="图片 1"/>
          <p:cNvPicPr>
            <a:picLocks noChangeAspect="1"/>
          </p:cNvPicPr>
          <p:nvPr/>
        </p:nvPicPr>
        <p:blipFill>
          <a:blip r:embed="rId6"/>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14"/>
          <p:cNvSpPr/>
          <p:nvPr/>
        </p:nvSpPr>
        <p:spPr>
          <a:xfrm>
            <a:off x="1515574" y="232506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文本框 28"/>
          <p:cNvSpPr txBox="1"/>
          <p:nvPr/>
        </p:nvSpPr>
        <p:spPr>
          <a:xfrm>
            <a:off x="800735" y="1595120"/>
            <a:ext cx="3500120" cy="2440925"/>
          </a:xfrm>
          <a:prstGeom prst="rect">
            <a:avLst/>
          </a:prstGeom>
          <a:noFill/>
        </p:spPr>
        <p:txBody>
          <a:bodyPr wrap="square" rtlCol="0">
            <a:spAutoFit/>
            <a:scene3d>
              <a:camera prst="orthographicFront"/>
              <a:lightRig rig="threePt" dir="t"/>
            </a:scene3d>
            <a:sp3d contourW="12700"/>
          </a:bodyPr>
          <a:lstStyle/>
          <a:p>
            <a:pPr algn="l">
              <a:lnSpc>
                <a:spcPct val="114000"/>
              </a:lnSpc>
            </a:pP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14000"/>
              </a:lnSpc>
            </a:pP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结合医院实际情况，制定一个联动的、全面的、科学的、DIP工作实施方案</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 name="组合 21"/>
          <p:cNvGrpSpPr/>
          <p:nvPr/>
        </p:nvGrpSpPr>
        <p:grpSpPr>
          <a:xfrm>
            <a:off x="4865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1515745" y="330200"/>
            <a:ext cx="7253909" cy="584775"/>
          </a:xfrm>
          <a:prstGeom prst="rect">
            <a:avLst/>
          </a:prstGeom>
          <a:noFill/>
        </p:spPr>
        <p:txBody>
          <a:bodyPr wrap="none" rtlCol="0">
            <a:spAutoFit/>
            <a:scene3d>
              <a:camera prst="orthographicFront"/>
              <a:lightRig rig="threePt" dir="t"/>
            </a:scene3d>
            <a:sp3d contourW="12700"/>
          </a:bodyPr>
          <a:lstStyle/>
          <a:p>
            <a:pPr algn="l"/>
            <a:r>
              <a:rPr lang="zh-CN" altLang="en-US" sz="3200" b="1" dirty="0" smtClean="0">
                <a:solidFill>
                  <a:schemeClr val="tx1">
                    <a:lumMod val="75000"/>
                    <a:lumOff val="25000"/>
                  </a:schemeClr>
                </a:solidFill>
                <a:latin typeface="Century Gothic" panose="020B0502020202020204" pitchFamily="34" charset="0"/>
              </a:rPr>
              <a:t>2、制定</a:t>
            </a:r>
            <a:r>
              <a:rPr lang="en-US" altLang="zh-CN" sz="3200" dirty="0">
                <a:latin typeface="微软雅黑" panose="020B0503020204020204" pitchFamily="34" charset="-122"/>
                <a:ea typeface="微软雅黑" panose="020B0503020204020204" pitchFamily="34" charset="-122"/>
                <a:cs typeface="微软雅黑" panose="020B0503020204020204" pitchFamily="34" charset="-122"/>
                <a:sym typeface="+mn-ea"/>
              </a:rPr>
              <a:t>DIP</a:t>
            </a:r>
            <a:r>
              <a:rPr lang="zh-CN" altLang="en-US" sz="3200" b="1" dirty="0" smtClean="0">
                <a:solidFill>
                  <a:schemeClr val="tx1">
                    <a:lumMod val="75000"/>
                    <a:lumOff val="25000"/>
                  </a:schemeClr>
                </a:solidFill>
                <a:latin typeface="Century Gothic" panose="020B0502020202020204" pitchFamily="34" charset="0"/>
              </a:rPr>
              <a:t>工作方案和配套的改革措施</a:t>
            </a:r>
            <a:endParaRPr lang="zh-CN" altLang="en-US" sz="3200" b="1" dirty="0" smtClean="0">
              <a:solidFill>
                <a:schemeClr val="tx1">
                  <a:lumMod val="75000"/>
                  <a:lumOff val="25000"/>
                </a:schemeClr>
              </a:solidFill>
              <a:latin typeface="Century Gothic" panose="020B0502020202020204" pitchFamily="34" charset="0"/>
            </a:endParaRPr>
          </a:p>
        </p:txBody>
      </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pic>
        <p:nvPicPr>
          <p:cNvPr id="3" name="图片 2"/>
          <p:cNvPicPr>
            <a:picLocks noChangeAspect="1"/>
          </p:cNvPicPr>
          <p:nvPr/>
        </p:nvPicPr>
        <p:blipFill>
          <a:blip r:embed="rId2"/>
          <a:stretch>
            <a:fillRect/>
          </a:stretch>
        </p:blipFill>
        <p:spPr>
          <a:xfrm>
            <a:off x="5759864" y="1324597"/>
            <a:ext cx="5794049" cy="5272755"/>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14"/>
          <p:cNvSpPr/>
          <p:nvPr/>
        </p:nvSpPr>
        <p:spPr>
          <a:xfrm>
            <a:off x="1515574" y="232506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文本框 28"/>
          <p:cNvSpPr txBox="1"/>
          <p:nvPr/>
        </p:nvSpPr>
        <p:spPr>
          <a:xfrm>
            <a:off x="3393440" y="461010"/>
            <a:ext cx="6814820" cy="932180"/>
          </a:xfrm>
          <a:prstGeom prst="rect">
            <a:avLst/>
          </a:prstGeom>
          <a:noFill/>
        </p:spPr>
        <p:txBody>
          <a:bodyPr wrap="square" rtlCol="0">
            <a:spAutoFit/>
            <a:scene3d>
              <a:camera prst="orthographicFront"/>
              <a:lightRig rig="threePt" dir="t"/>
            </a:scene3d>
            <a:sp3d contourW="12700"/>
          </a:bodyPr>
          <a:lstStyle/>
          <a:p>
            <a:pPr algn="l">
              <a:lnSpc>
                <a:spcPct val="114000"/>
              </a:lnSpc>
            </a:pPr>
            <a:endParaRPr lang="en-US" altLang="zh-CN"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14000"/>
              </a:lnSpc>
            </a:pPr>
            <a:r>
              <a:rPr lang="en-US" altLang="zh-CN"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rcRect r="-260" b="90585"/>
          <a:stretch>
            <a:fillRect/>
          </a:stretch>
        </p:blipFill>
        <p:spPr>
          <a:xfrm>
            <a:off x="182880" y="245745"/>
            <a:ext cx="11779885" cy="1652905"/>
          </a:xfrm>
          <a:prstGeom prst="rect">
            <a:avLst/>
          </a:prstGeom>
        </p:spPr>
      </p:pic>
      <p:sp>
        <p:nvSpPr>
          <p:cNvPr id="38" name="文本框 37"/>
          <p:cNvSpPr txBox="1"/>
          <p:nvPr/>
        </p:nvSpPr>
        <p:spPr>
          <a:xfrm>
            <a:off x="1505585" y="334645"/>
            <a:ext cx="9181465" cy="583565"/>
          </a:xfrm>
          <a:prstGeom prst="rect">
            <a:avLst/>
          </a:prstGeom>
          <a:noFill/>
        </p:spPr>
        <p:txBody>
          <a:bodyPr wrap="squar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3</a:t>
            </a:r>
            <a:r>
              <a:rPr lang="zh-CN" altLang="en-US" sz="3200" b="1" smtClean="0">
                <a:solidFill>
                  <a:schemeClr val="tx1">
                    <a:lumMod val="75000"/>
                    <a:lumOff val="25000"/>
                  </a:schemeClr>
                </a:solidFill>
                <a:latin typeface="Century Gothic" panose="020B0502020202020204" pitchFamily="34" charset="0"/>
              </a:rPr>
              <a:t>、组建多部门联动体系</a:t>
            </a:r>
            <a:endParaRPr lang="zh-CN" altLang="en-US" sz="3200" b="1" smtClean="0">
              <a:solidFill>
                <a:schemeClr val="tx1">
                  <a:lumMod val="75000"/>
                  <a:lumOff val="25000"/>
                </a:schemeClr>
              </a:solidFill>
              <a:latin typeface="Century Gothic" panose="020B0502020202020204" pitchFamily="34" charset="0"/>
            </a:endParaRPr>
          </a:p>
        </p:txBody>
      </p:sp>
      <p:pic>
        <p:nvPicPr>
          <p:cNvPr id="18" name="图片 17"/>
          <p:cNvPicPr>
            <a:picLocks noChangeAspect="1"/>
          </p:cNvPicPr>
          <p:nvPr/>
        </p:nvPicPr>
        <p:blipFill>
          <a:blip r:embed="rId1"/>
          <a:stretch>
            <a:fillRect/>
          </a:stretch>
        </p:blipFill>
        <p:spPr>
          <a:xfrm>
            <a:off x="183515" y="1307465"/>
            <a:ext cx="11779250" cy="5298440"/>
          </a:xfrm>
          <a:prstGeom prst="rect">
            <a:avLst/>
          </a:prstGeom>
        </p:spPr>
      </p:pic>
      <p:grpSp>
        <p:nvGrpSpPr>
          <p:cNvPr id="3" name="组合 2"/>
          <p:cNvGrpSpPr/>
          <p:nvPr/>
        </p:nvGrpSpPr>
        <p:grpSpPr>
          <a:xfrm>
            <a:off x="486569" y="461297"/>
            <a:ext cx="700087" cy="457200"/>
            <a:chOff x="524669" y="550197"/>
            <a:chExt cx="700087" cy="457200"/>
          </a:xfrm>
        </p:grpSpPr>
        <p:cxnSp>
          <p:nvCxnSpPr>
            <p:cNvPr id="4" name="直接连接符 3"/>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7" name="图片 6"/>
          <p:cNvPicPr>
            <a:picLocks noChangeAspect="1"/>
          </p:cNvPicPr>
          <p:nvPr/>
        </p:nvPicPr>
        <p:blipFill>
          <a:blip r:embed="rId2"/>
          <a:stretch>
            <a:fillRect/>
          </a:stretch>
        </p:blipFill>
        <p:spPr>
          <a:xfrm>
            <a:off x="8702040" y="269240"/>
            <a:ext cx="3242310" cy="664210"/>
          </a:xfrm>
          <a:prstGeom prst="rect">
            <a:avLst/>
          </a:prstGeom>
        </p:spPr>
      </p:pic>
      <p:sp>
        <p:nvSpPr>
          <p:cNvPr id="8" name="文本框 7"/>
          <p:cNvSpPr txBox="1"/>
          <p:nvPr/>
        </p:nvSpPr>
        <p:spPr>
          <a:xfrm>
            <a:off x="4256405" y="2325370"/>
            <a:ext cx="1904365" cy="368300"/>
          </a:xfrm>
          <a:prstGeom prst="rect">
            <a:avLst/>
          </a:prstGeom>
          <a:solidFill>
            <a:schemeClr val="bg1">
              <a:lumMod val="95000"/>
            </a:schemeClr>
          </a:solidFill>
        </p:spPr>
        <p:txBody>
          <a:bodyPr wrap="square" rtlCol="0">
            <a:spAutoFit/>
          </a:bodyPr>
          <a:lstStyle/>
          <a:p>
            <a:r>
              <a:rPr lang="zh-CN" altLang="en-US">
                <a:latin typeface="宋体" panose="02010600030101010101" pitchFamily="2" charset="-122"/>
                <a:ea typeface="宋体" panose="02010600030101010101" pitchFamily="2" charset="-122"/>
              </a:rPr>
              <a:t>院长</a:t>
            </a:r>
            <a:endParaRPr lang="zh-CN" altLang="en-US">
              <a:latin typeface="宋体" panose="02010600030101010101" pitchFamily="2" charset="-122"/>
              <a:ea typeface="宋体" panose="02010600030101010101" pitchFamily="2" charset="-122"/>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757137" y="1746925"/>
            <a:ext cx="685485" cy="227330"/>
          </a:xfrm>
          <a:prstGeom prst="rect">
            <a:avLst/>
          </a:prstGeom>
        </p:spPr>
        <p:txBody>
          <a:bodyPr vert="horz" wrap="square" lIns="0" tIns="0" rIns="0" bIns="0" rtlCol="0">
            <a:spAutoFit/>
          </a:bodyPr>
          <a:lstStyle/>
          <a:p>
            <a:pPr marL="0" marR="0">
              <a:lnSpc>
                <a:spcPts val="1775"/>
              </a:lnSpc>
              <a:spcBef>
                <a:spcPts val="0"/>
              </a:spcBef>
              <a:spcAft>
                <a:spcPts val="0"/>
              </a:spcAft>
            </a:pPr>
            <a:r>
              <a:rPr sz="2265" dirty="0">
                <a:solidFill>
                  <a:srgbClr val="FFFFFF"/>
                </a:solidFill>
                <a:latin typeface="BRPIAG+MicrosoftYaHei" panose="02000500000000000000"/>
                <a:cs typeface="BRPIAG+MicrosoftYaHei" panose="02000500000000000000"/>
              </a:rPr>
              <a:t>DIP</a:t>
            </a:r>
            <a:endParaRPr sz="2265" dirty="0">
              <a:solidFill>
                <a:srgbClr val="FFFFFF"/>
              </a:solidFill>
              <a:latin typeface="BRPIAG+MicrosoftYaHei" panose="02000500000000000000"/>
              <a:cs typeface="BRPIAG+MicrosoftYaHei" panose="02000500000000000000"/>
            </a:endParaRPr>
          </a:p>
        </p:txBody>
      </p:sp>
      <p:sp>
        <p:nvSpPr>
          <p:cNvPr id="6" name="object 6"/>
          <p:cNvSpPr txBox="1"/>
          <p:nvPr/>
        </p:nvSpPr>
        <p:spPr>
          <a:xfrm>
            <a:off x="1421011" y="2092367"/>
            <a:ext cx="1358053" cy="227330"/>
          </a:xfrm>
          <a:prstGeom prst="rect">
            <a:avLst/>
          </a:prstGeom>
        </p:spPr>
        <p:txBody>
          <a:bodyPr vert="horz" wrap="square" lIns="0" tIns="0" rIns="0" bIns="0" rtlCol="0">
            <a:spAutoFit/>
          </a:bodyPr>
          <a:lstStyle/>
          <a:p>
            <a:pPr marL="0" marR="0">
              <a:lnSpc>
                <a:spcPts val="1775"/>
              </a:lnSpc>
              <a:spcBef>
                <a:spcPts val="0"/>
              </a:spcBef>
              <a:spcAft>
                <a:spcPts val="0"/>
              </a:spcAft>
            </a:pPr>
            <a:r>
              <a:rPr sz="2265" dirty="0">
                <a:solidFill>
                  <a:srgbClr val="FFFFFF"/>
                </a:solidFill>
                <a:latin typeface="BRPIAG+MicrosoftYaHei" panose="02000500000000000000"/>
                <a:cs typeface="BRPIAG+MicrosoftYaHei" panose="02000500000000000000"/>
              </a:rPr>
              <a:t>领导小组</a:t>
            </a:r>
            <a:endParaRPr sz="2265" dirty="0">
              <a:solidFill>
                <a:srgbClr val="FFFFFF"/>
              </a:solidFill>
              <a:latin typeface="BRPIAG+MicrosoftYaHei" panose="02000500000000000000"/>
              <a:cs typeface="BRPIAG+MicrosoftYaHei" panose="02000500000000000000"/>
            </a:endParaRPr>
          </a:p>
        </p:txBody>
      </p:sp>
      <p:grpSp>
        <p:nvGrpSpPr>
          <p:cNvPr id="19" name="组合 18"/>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4399915" y="2409825"/>
            <a:ext cx="2809875" cy="368300"/>
          </a:xfrm>
          <a:prstGeom prst="rect">
            <a:avLst/>
          </a:prstGeom>
          <a:noFill/>
        </p:spPr>
        <p:txBody>
          <a:bodyPr wrap="square" rtlCol="0">
            <a:spAutoFit/>
          </a:bodyPr>
          <a:lstStyle/>
          <a:p>
            <a:endParaRPr lang="zh-CN" altLang="en-US"/>
          </a:p>
        </p:txBody>
      </p:sp>
      <p:pic>
        <p:nvPicPr>
          <p:cNvPr id="11" name="图片 10"/>
          <p:cNvPicPr>
            <a:picLocks noChangeAspect="1"/>
          </p:cNvPicPr>
          <p:nvPr/>
        </p:nvPicPr>
        <p:blipFill>
          <a:blip r:embed="rId1"/>
          <a:stretch>
            <a:fillRect/>
          </a:stretch>
        </p:blipFill>
        <p:spPr>
          <a:xfrm>
            <a:off x="9850120" y="128905"/>
            <a:ext cx="2227580" cy="561340"/>
          </a:xfrm>
          <a:prstGeom prst="rect">
            <a:avLst/>
          </a:prstGeom>
        </p:spPr>
      </p:pic>
      <p:cxnSp>
        <p:nvCxnSpPr>
          <p:cNvPr id="12" name="直接连接符 11"/>
          <p:cNvCxnSpPr/>
          <p:nvPr/>
        </p:nvCxnSpPr>
        <p:spPr>
          <a:xfrm flipH="1">
            <a:off x="2022475" y="1449070"/>
            <a:ext cx="1691005" cy="822325"/>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3260090" y="1872615"/>
            <a:ext cx="1094740" cy="1615440"/>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625840" y="1339215"/>
            <a:ext cx="1118235" cy="921385"/>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25995" y="1974215"/>
            <a:ext cx="1509395" cy="1513840"/>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504305" y="2195830"/>
            <a:ext cx="821690" cy="2491740"/>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519930" y="1948180"/>
            <a:ext cx="1297305" cy="2739390"/>
          </a:xfrm>
          <a:prstGeom prst="line">
            <a:avLst/>
          </a:prstGeom>
          <a:ln w="38100">
            <a:solidFill>
              <a:schemeClr val="accent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162878" y="2319655"/>
            <a:ext cx="3079750" cy="831850"/>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政策业务组</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组  长：舒  尉</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副组长：王玉兰</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690245" y="3545205"/>
            <a:ext cx="3078163" cy="833438"/>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信息技术组</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组  长：宋明健</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副组长：田  怀</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圆角矩形 19"/>
          <p:cNvSpPr/>
          <p:nvPr/>
        </p:nvSpPr>
        <p:spPr>
          <a:xfrm>
            <a:off x="2609850" y="4770755"/>
            <a:ext cx="3078163" cy="833438"/>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病案及首页质量管理评价组</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组  长：何学进</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副组长：李沐华</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 20"/>
          <p:cNvSpPr/>
          <p:nvPr/>
        </p:nvSpPr>
        <p:spPr>
          <a:xfrm>
            <a:off x="6291580" y="4770755"/>
            <a:ext cx="3078163" cy="833438"/>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医疗质量持续改进组</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组  长：武康</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副组长：梁洋洲</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圆角矩形 21"/>
          <p:cNvSpPr/>
          <p:nvPr/>
        </p:nvSpPr>
        <p:spPr>
          <a:xfrm>
            <a:off x="8275320" y="3545205"/>
            <a:ext cx="3078163" cy="833438"/>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费用管理组</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组  长：舒 尉</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副组长：王玉兰</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圆角矩形 25"/>
          <p:cNvSpPr/>
          <p:nvPr/>
        </p:nvSpPr>
        <p:spPr>
          <a:xfrm>
            <a:off x="8835390" y="2319655"/>
            <a:ext cx="3078163" cy="833438"/>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绩效考核评价组</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组  长：舒 尉</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chemeClr val="lt1"/>
                </a:solidFill>
                <a:effectLst/>
                <a:uLnTx/>
                <a:uFillTx/>
                <a:latin typeface="+mn-lt"/>
                <a:ea typeface="+mn-ea"/>
                <a:cs typeface="+mn-cs"/>
              </a:rPr>
              <a:t>副组长：刘会芬</a:t>
            </a: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任意多边形 27"/>
          <p:cNvSpPr/>
          <p:nvPr/>
        </p:nvSpPr>
        <p:spPr>
          <a:xfrm>
            <a:off x="2314575" y="247650"/>
            <a:ext cx="7429500" cy="2162175"/>
          </a:xfrm>
          <a:custGeom>
            <a:avLst/>
            <a:gdLst>
              <a:gd name="connsiteX0" fmla="*/ 0 w 7428507"/>
              <a:gd name="connsiteY0" fmla="*/ 0 h 2161615"/>
              <a:gd name="connsiteX1" fmla="*/ 7428507 w 7428507"/>
              <a:gd name="connsiteY1" fmla="*/ 0 h 2161615"/>
              <a:gd name="connsiteX2" fmla="*/ 7368469 w 7428507"/>
              <a:gd name="connsiteY2" fmla="*/ 104415 h 2161615"/>
              <a:gd name="connsiteX3" fmla="*/ 3714253 w 7428507"/>
              <a:gd name="connsiteY3" fmla="*/ 2161615 h 2161615"/>
              <a:gd name="connsiteX4" fmla="*/ 60037 w 7428507"/>
              <a:gd name="connsiteY4" fmla="*/ 104415 h 2161615"/>
              <a:gd name="connsiteX5" fmla="*/ 0 w 7428507"/>
              <a:gd name="connsiteY5" fmla="*/ 0 h 21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8507" h="2161615">
                <a:moveTo>
                  <a:pt x="0" y="0"/>
                </a:moveTo>
                <a:lnTo>
                  <a:pt x="7428507" y="0"/>
                </a:lnTo>
                <a:lnTo>
                  <a:pt x="7368469" y="104415"/>
                </a:lnTo>
                <a:cubicBezTo>
                  <a:pt x="6619073" y="1337755"/>
                  <a:pt x="5262875" y="2161615"/>
                  <a:pt x="3714253" y="2161615"/>
                </a:cubicBezTo>
                <a:cubicBezTo>
                  <a:pt x="2165632" y="2161615"/>
                  <a:pt x="809433" y="1337755"/>
                  <a:pt x="60037" y="104415"/>
                </a:cubicBezTo>
                <a:lnTo>
                  <a:pt x="0" y="0"/>
                </a:lnTo>
                <a:close/>
              </a:path>
            </a:pathLst>
          </a:cu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fontAlgn="auto">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mn-lt"/>
                <a:ea typeface="+mn-ea"/>
                <a:cs typeface="+mn-cs"/>
              </a:rPr>
              <a:t>                                   </a:t>
            </a:r>
            <a:r>
              <a:rPr kumimoji="0" lang="en-US" altLang="zh-CN" sz="2400" b="0" i="0" u="none" strike="noStrike" kern="1200" cap="none" spc="0" normalizeH="0" baseline="0" noProof="0" dirty="0" smtClean="0">
                <a:ln>
                  <a:noFill/>
                </a:ln>
                <a:solidFill>
                  <a:schemeClr val="lt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lt1"/>
                </a:solidFill>
                <a:effectLst/>
                <a:uLnTx/>
                <a:uFillTx/>
                <a:latin typeface="+mn-lt"/>
                <a:ea typeface="+mn-ea"/>
                <a:cs typeface="+mn-cs"/>
              </a:rPr>
              <a:t>领导组</a:t>
            </a: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fontAlgn="auto">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lt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lt1"/>
                </a:solidFill>
                <a:effectLst/>
                <a:uLnTx/>
                <a:uFillTx/>
                <a:latin typeface="+mn-lt"/>
                <a:ea typeface="+mn-ea"/>
                <a:cs typeface="+mn-cs"/>
              </a:rPr>
              <a:t> 组    </a:t>
            </a:r>
            <a:r>
              <a:rPr kumimoji="0" lang="zh-CN" altLang="en-US" sz="2400" b="0" i="0" u="none" strike="noStrike" kern="1200" cap="none" spc="0" normalizeH="0" baseline="0" noProof="0" dirty="0">
                <a:ln>
                  <a:noFill/>
                </a:ln>
                <a:solidFill>
                  <a:schemeClr val="lt1"/>
                </a:solidFill>
                <a:effectLst/>
                <a:uLnTx/>
                <a:uFillTx/>
                <a:latin typeface="+mn-lt"/>
                <a:ea typeface="+mn-ea"/>
                <a:cs typeface="+mn-cs"/>
              </a:rPr>
              <a:t>长</a:t>
            </a:r>
            <a:r>
              <a:rPr kumimoji="0" lang="zh-CN" altLang="en-US" sz="2400" b="0" i="0" u="none" strike="noStrike" kern="1200" cap="none" spc="0" normalizeH="0" baseline="0" noProof="0" dirty="0" smtClean="0">
                <a:ln>
                  <a:noFill/>
                </a:ln>
                <a:solidFill>
                  <a:schemeClr val="lt1"/>
                </a:solidFill>
                <a:effectLst/>
                <a:uLnTx/>
                <a:uFillTx/>
                <a:latin typeface="+mn-lt"/>
                <a:ea typeface="+mn-ea"/>
                <a:cs typeface="+mn-cs"/>
              </a:rPr>
              <a:t>：   刘  敏</a:t>
            </a: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fontAlgn="auto">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lt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lt1"/>
                </a:solidFill>
                <a:effectLst/>
                <a:uLnTx/>
                <a:uFillTx/>
                <a:latin typeface="+mn-lt"/>
                <a:ea typeface="+mn-ea"/>
                <a:cs typeface="+mn-cs"/>
              </a:rPr>
              <a:t>副组长</a:t>
            </a:r>
            <a:r>
              <a:rPr lang="en-US" altLang="zh-CN" sz="2400" dirty="0" smtClean="0"/>
              <a:t>:  </a:t>
            </a:r>
            <a:r>
              <a:rPr kumimoji="0" lang="zh-CN" altLang="en-US" sz="2400" b="0" i="0" u="none" strike="noStrike" kern="1200" cap="none" spc="0" normalizeH="0" baseline="0" noProof="0" dirty="0" smtClean="0">
                <a:ln>
                  <a:noFill/>
                </a:ln>
                <a:solidFill>
                  <a:schemeClr val="lt1"/>
                </a:solidFill>
                <a:effectLst/>
                <a:uLnTx/>
                <a:uFillTx/>
                <a:latin typeface="+mn-lt"/>
                <a:ea typeface="+mn-ea"/>
                <a:cs typeface="+mn-cs"/>
              </a:rPr>
              <a:t>舒 尉  </a:t>
            </a:r>
            <a:r>
              <a:rPr lang="zh-CN" altLang="en-US" sz="2400" dirty="0" smtClean="0"/>
              <a:t>何学进</a:t>
            </a: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515745" y="330200"/>
            <a:ext cx="9181465" cy="523220"/>
          </a:xfrm>
          <a:prstGeom prst="rect">
            <a:avLst/>
          </a:prstGeom>
          <a:noFill/>
        </p:spPr>
        <p:txBody>
          <a:bodyPr wrap="square" rtlCol="0">
            <a:spAutoFit/>
            <a:scene3d>
              <a:camera prst="orthographicFront"/>
              <a:lightRig rig="threePt" dir="t"/>
            </a:scene3d>
            <a:sp3d contourW="12700"/>
          </a:bodyPr>
          <a:lstStyle/>
          <a:p>
            <a:pPr algn="l"/>
            <a:r>
              <a:rPr lang="en-US" altLang="zh-CN" sz="2800" b="1" dirty="0" smtClean="0">
                <a:solidFill>
                  <a:schemeClr val="tx1">
                    <a:lumMod val="75000"/>
                    <a:lumOff val="25000"/>
                  </a:schemeClr>
                </a:solidFill>
                <a:latin typeface="Century Gothic" panose="020B0502020202020204" pitchFamily="34" charset="0"/>
              </a:rPr>
              <a:t>3</a:t>
            </a:r>
            <a:r>
              <a:rPr lang="zh-CN" altLang="en-US" sz="2800" b="1" dirty="0" smtClean="0">
                <a:solidFill>
                  <a:schemeClr val="tx1">
                    <a:lumMod val="75000"/>
                    <a:lumOff val="25000"/>
                  </a:schemeClr>
                </a:solidFill>
                <a:latin typeface="Century Gothic" panose="020B0502020202020204" pitchFamily="34" charset="0"/>
              </a:rPr>
              <a:t>、组建多部门联动体系，成立“DIP”工作实施小组</a:t>
            </a:r>
            <a:endParaRPr lang="zh-CN" altLang="en-US" sz="2800" b="1" dirty="0" smtClean="0">
              <a:solidFill>
                <a:schemeClr val="tx1">
                  <a:lumMod val="75000"/>
                  <a:lumOff val="25000"/>
                </a:schemeClr>
              </a:solidFill>
              <a:latin typeface="Century Gothic" panose="020B0502020202020204" pitchFamily="34" charset="0"/>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31" name="MH_Other_1"/>
          <p:cNvSpPr>
            <a:spLocks noChangeShapeType="1"/>
          </p:cNvSpPr>
          <p:nvPr>
            <p:custDataLst>
              <p:tags r:id="rId1"/>
            </p:custDataLst>
          </p:nvPr>
        </p:nvSpPr>
        <p:spPr bwMode="auto">
          <a:xfrm flipH="1">
            <a:off x="4906963" y="3891348"/>
            <a:ext cx="188912" cy="0"/>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2" name="MH_Other_2"/>
          <p:cNvSpPr>
            <a:spLocks noChangeShapeType="1"/>
          </p:cNvSpPr>
          <p:nvPr>
            <p:custDataLst>
              <p:tags r:id="rId2"/>
            </p:custDataLst>
          </p:nvPr>
        </p:nvSpPr>
        <p:spPr bwMode="auto">
          <a:xfrm>
            <a:off x="7077076" y="3891348"/>
            <a:ext cx="187325" cy="0"/>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3" name="MH_Other_3"/>
          <p:cNvSpPr>
            <a:spLocks noChangeShapeType="1"/>
          </p:cNvSpPr>
          <p:nvPr>
            <p:custDataLst>
              <p:tags r:id="rId3"/>
            </p:custDataLst>
          </p:nvPr>
        </p:nvSpPr>
        <p:spPr bwMode="auto">
          <a:xfrm flipV="1">
            <a:off x="6578601" y="2969012"/>
            <a:ext cx="100013" cy="122237"/>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4" name="MH_Other_4"/>
          <p:cNvSpPr>
            <a:spLocks noChangeShapeType="1"/>
          </p:cNvSpPr>
          <p:nvPr>
            <p:custDataLst>
              <p:tags r:id="rId4"/>
            </p:custDataLst>
          </p:nvPr>
        </p:nvSpPr>
        <p:spPr bwMode="auto">
          <a:xfrm flipH="1" flipV="1">
            <a:off x="5491163" y="2969012"/>
            <a:ext cx="100012" cy="122237"/>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5" name="MH_Other_5"/>
          <p:cNvSpPr>
            <a:spLocks noChangeShapeType="1"/>
          </p:cNvSpPr>
          <p:nvPr>
            <p:custDataLst>
              <p:tags r:id="rId5"/>
            </p:custDataLst>
          </p:nvPr>
        </p:nvSpPr>
        <p:spPr bwMode="auto">
          <a:xfrm>
            <a:off x="6578601" y="4686687"/>
            <a:ext cx="100013" cy="122237"/>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6" name="MH_Other_6"/>
          <p:cNvSpPr>
            <a:spLocks noChangeShapeType="1"/>
          </p:cNvSpPr>
          <p:nvPr>
            <p:custDataLst>
              <p:tags r:id="rId6"/>
            </p:custDataLst>
          </p:nvPr>
        </p:nvSpPr>
        <p:spPr bwMode="auto">
          <a:xfrm flipH="1">
            <a:off x="5491163" y="4686687"/>
            <a:ext cx="100012" cy="122237"/>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7" name="MH_SubTitle_6"/>
          <p:cNvSpPr>
            <a:spLocks noChangeArrowheads="1"/>
          </p:cNvSpPr>
          <p:nvPr>
            <p:custDataLst>
              <p:tags r:id="rId7"/>
            </p:custDataLst>
          </p:nvPr>
        </p:nvSpPr>
        <p:spPr bwMode="auto">
          <a:xfrm>
            <a:off x="4184650" y="3567498"/>
            <a:ext cx="636588" cy="635000"/>
          </a:xfrm>
          <a:prstGeom prst="ellipse">
            <a:avLst/>
          </a:prstGeom>
          <a:solidFill>
            <a:srgbClr val="4FC986"/>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06</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3" name="MH_SubTitle_5"/>
          <p:cNvSpPr>
            <a:spLocks noChangeArrowheads="1"/>
          </p:cNvSpPr>
          <p:nvPr>
            <p:custDataLst>
              <p:tags r:id="rId8"/>
            </p:custDataLst>
          </p:nvPr>
        </p:nvSpPr>
        <p:spPr bwMode="auto">
          <a:xfrm>
            <a:off x="4879975" y="4773998"/>
            <a:ext cx="635000" cy="635000"/>
          </a:xfrm>
          <a:prstGeom prst="ellipse">
            <a:avLst/>
          </a:prstGeom>
          <a:solidFill>
            <a:srgbClr val="4FC986"/>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05</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39" name="MH_SubTitle_4"/>
          <p:cNvSpPr>
            <a:spLocks noChangeArrowheads="1"/>
          </p:cNvSpPr>
          <p:nvPr>
            <p:custDataLst>
              <p:tags r:id="rId9"/>
            </p:custDataLst>
          </p:nvPr>
        </p:nvSpPr>
        <p:spPr bwMode="auto">
          <a:xfrm>
            <a:off x="6643689" y="4773998"/>
            <a:ext cx="636587" cy="635000"/>
          </a:xfrm>
          <a:prstGeom prst="ellipse">
            <a:avLst/>
          </a:prstGeom>
          <a:solidFill>
            <a:srgbClr val="4FC986"/>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04</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40" name="MH_SubTitle_3"/>
          <p:cNvSpPr>
            <a:spLocks noChangeArrowheads="1"/>
          </p:cNvSpPr>
          <p:nvPr>
            <p:custDataLst>
              <p:tags r:id="rId10"/>
            </p:custDataLst>
          </p:nvPr>
        </p:nvSpPr>
        <p:spPr bwMode="auto">
          <a:xfrm>
            <a:off x="7370764" y="3557973"/>
            <a:ext cx="636587" cy="635000"/>
          </a:xfrm>
          <a:prstGeom prst="ellipse">
            <a:avLst/>
          </a:prstGeom>
          <a:solidFill>
            <a:srgbClr val="4FC986"/>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03</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41" name="MH_SubTitle_2"/>
          <p:cNvSpPr>
            <a:spLocks noChangeArrowheads="1"/>
          </p:cNvSpPr>
          <p:nvPr>
            <p:custDataLst>
              <p:tags r:id="rId11"/>
            </p:custDataLst>
          </p:nvPr>
        </p:nvSpPr>
        <p:spPr bwMode="auto">
          <a:xfrm>
            <a:off x="6578601" y="2360998"/>
            <a:ext cx="714374" cy="635000"/>
          </a:xfrm>
          <a:prstGeom prst="ellipse">
            <a:avLst/>
          </a:prstGeom>
          <a:solidFill>
            <a:srgbClr val="4FC986"/>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02</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42" name="MH_SubTitle_1"/>
          <p:cNvSpPr>
            <a:spLocks noChangeArrowheads="1"/>
          </p:cNvSpPr>
          <p:nvPr>
            <p:custDataLst>
              <p:tags r:id="rId12"/>
            </p:custDataLst>
          </p:nvPr>
        </p:nvSpPr>
        <p:spPr bwMode="auto">
          <a:xfrm>
            <a:off x="4887913" y="2360998"/>
            <a:ext cx="635000" cy="635000"/>
          </a:xfrm>
          <a:prstGeom prst="ellipse">
            <a:avLst/>
          </a:prstGeom>
          <a:solidFill>
            <a:srgbClr val="4FC986"/>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01</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43" name="MH_Title_1"/>
          <p:cNvSpPr>
            <a:spLocks noChangeArrowheads="1"/>
          </p:cNvSpPr>
          <p:nvPr>
            <p:custDataLst>
              <p:tags r:id="rId13"/>
            </p:custDataLst>
          </p:nvPr>
        </p:nvSpPr>
        <p:spPr bwMode="auto">
          <a:xfrm>
            <a:off x="5218113" y="3184911"/>
            <a:ext cx="1731962" cy="1403350"/>
          </a:xfrm>
          <a:prstGeom prst="hexagon">
            <a:avLst>
              <a:gd name="adj" fmla="val 30852"/>
              <a:gd name="vf" fmla="val 115470"/>
            </a:avLst>
          </a:prstGeom>
          <a:solidFill>
            <a:schemeClr val="accent1"/>
          </a:solidFill>
          <a:ln w="76200" cmpd="dbl">
            <a:solidFill>
              <a:srgbClr val="FFFFFF"/>
            </a:solidFill>
            <a:miter lim="800000"/>
          </a:ln>
          <a:effectLst/>
        </p:spPr>
        <p:txBody>
          <a:bodyPr lIns="0" tIns="0" rIns="0" bIns="0" anchor="ctr">
            <a:normAutofit/>
          </a:bodyPr>
          <a:lstStyle/>
          <a:p>
            <a:pPr algn="ctr">
              <a:defRPr/>
            </a:pPr>
            <a:r>
              <a:rPr lang="zh-CN" altLang="en-US" sz="2400" kern="0" dirty="0">
                <a:solidFill>
                  <a:srgbClr val="FFFFFF"/>
                </a:solidFill>
                <a:latin typeface="微软雅黑" panose="020B0503020204020204" pitchFamily="34" charset="-122"/>
                <a:ea typeface="微软雅黑" panose="020B0503020204020204" pitchFamily="34" charset="-122"/>
              </a:rPr>
              <a:t>工作实施小组</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44" name="MH_Text_2"/>
          <p:cNvSpPr txBox="1">
            <a:spLocks noChangeArrowheads="1"/>
          </p:cNvSpPr>
          <p:nvPr>
            <p:custDataLst>
              <p:tags r:id="rId14"/>
            </p:custDataLst>
          </p:nvPr>
        </p:nvSpPr>
        <p:spPr bwMode="auto">
          <a:xfrm>
            <a:off x="7426325" y="2160974"/>
            <a:ext cx="26860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20000"/>
              </a:lnSpc>
            </a:pPr>
            <a:r>
              <a:rPr lang="zh-CN" altLang="en-US" sz="2000" dirty="0">
                <a:latin typeface="微软雅黑" panose="020B0503020204020204" pitchFamily="34" charset="-122"/>
                <a:ea typeface="微软雅黑" panose="020B0503020204020204" pitchFamily="34" charset="-122"/>
              </a:rPr>
              <a:t>信息技术组</a:t>
            </a:r>
            <a:endParaRPr lang="zh-CN" altLang="en-US" sz="2000" dirty="0">
              <a:latin typeface="微软雅黑" panose="020B0503020204020204" pitchFamily="34" charset="-122"/>
              <a:ea typeface="微软雅黑" panose="020B0503020204020204" pitchFamily="34" charset="-122"/>
            </a:endParaRPr>
          </a:p>
        </p:txBody>
      </p:sp>
      <p:sp>
        <p:nvSpPr>
          <p:cNvPr id="45" name="MH_Text_3"/>
          <p:cNvSpPr txBox="1">
            <a:spLocks noChangeArrowheads="1"/>
          </p:cNvSpPr>
          <p:nvPr>
            <p:custDataLst>
              <p:tags r:id="rId15"/>
            </p:custDataLst>
          </p:nvPr>
        </p:nvSpPr>
        <p:spPr bwMode="auto">
          <a:xfrm>
            <a:off x="8133080" y="3383280"/>
            <a:ext cx="126873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20000"/>
              </a:lnSpc>
            </a:pPr>
            <a:r>
              <a:rPr lang="zh-CN" altLang="en-US" sz="2000" dirty="0">
                <a:latin typeface="微软雅黑" panose="020B0503020204020204" pitchFamily="34" charset="-122"/>
                <a:ea typeface="微软雅黑" panose="020B0503020204020204" pitchFamily="34" charset="-122"/>
              </a:rPr>
              <a:t>病案及首页质量管理评价组</a:t>
            </a:r>
            <a:endParaRPr lang="zh-CN" altLang="en-US" sz="2000" dirty="0">
              <a:latin typeface="微软雅黑" panose="020B0503020204020204" pitchFamily="34" charset="-122"/>
              <a:ea typeface="微软雅黑" panose="020B0503020204020204" pitchFamily="34" charset="-122"/>
            </a:endParaRPr>
          </a:p>
        </p:txBody>
      </p:sp>
      <p:sp>
        <p:nvSpPr>
          <p:cNvPr id="46" name="MH_Text_4"/>
          <p:cNvSpPr txBox="1">
            <a:spLocks noChangeArrowheads="1"/>
          </p:cNvSpPr>
          <p:nvPr>
            <p:custDataLst>
              <p:tags r:id="rId16"/>
            </p:custDataLst>
          </p:nvPr>
        </p:nvSpPr>
        <p:spPr bwMode="auto">
          <a:xfrm>
            <a:off x="7412355" y="4415155"/>
            <a:ext cx="1301750" cy="138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20000"/>
              </a:lnSpc>
            </a:pPr>
            <a:r>
              <a:rPr lang="zh-CN" altLang="en-US" sz="2000" dirty="0">
                <a:latin typeface="微软雅黑" panose="020B0503020204020204" pitchFamily="34" charset="-122"/>
                <a:ea typeface="微软雅黑" panose="020B0503020204020204" pitchFamily="34" charset="-122"/>
              </a:rPr>
              <a:t>医疗质量持续改进组</a:t>
            </a:r>
            <a:endParaRPr lang="zh-CN" altLang="en-US" sz="2000" dirty="0">
              <a:latin typeface="微软雅黑" panose="020B0503020204020204" pitchFamily="34" charset="-122"/>
              <a:ea typeface="微软雅黑" panose="020B0503020204020204" pitchFamily="34" charset="-122"/>
            </a:endParaRPr>
          </a:p>
        </p:txBody>
      </p:sp>
      <p:sp>
        <p:nvSpPr>
          <p:cNvPr id="47" name="MH_Text_1"/>
          <p:cNvSpPr txBox="1">
            <a:spLocks noChangeArrowheads="1"/>
          </p:cNvSpPr>
          <p:nvPr>
            <p:custDataLst>
              <p:tags r:id="rId17"/>
            </p:custDataLst>
          </p:nvPr>
        </p:nvSpPr>
        <p:spPr bwMode="auto">
          <a:xfrm>
            <a:off x="2245995" y="2160974"/>
            <a:ext cx="24907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20000"/>
              </a:lnSpc>
            </a:pPr>
            <a:r>
              <a:rPr lang="en-US" altLang="zh-CN" sz="2000" dirty="0">
                <a:latin typeface="微软雅黑" panose="020B0503020204020204" pitchFamily="34" charset="-122"/>
                <a:ea typeface="微软雅黑" panose="020B0503020204020204" pitchFamily="34" charset="-122"/>
              </a:rPr>
              <a:t>政策</a:t>
            </a:r>
            <a:r>
              <a:rPr lang="zh-CN" altLang="en-US" sz="2000" dirty="0">
                <a:latin typeface="微软雅黑" panose="020B0503020204020204" pitchFamily="34" charset="-122"/>
                <a:ea typeface="微软雅黑" panose="020B0503020204020204" pitchFamily="34" charset="-122"/>
              </a:rPr>
              <a:t>业务组</a:t>
            </a:r>
            <a:endParaRPr lang="zh-CN" altLang="en-US" sz="2000" dirty="0">
              <a:latin typeface="微软雅黑" panose="020B0503020204020204" pitchFamily="34" charset="-122"/>
              <a:ea typeface="微软雅黑" panose="020B0503020204020204" pitchFamily="34" charset="-122"/>
            </a:endParaRPr>
          </a:p>
        </p:txBody>
      </p:sp>
      <p:sp>
        <p:nvSpPr>
          <p:cNvPr id="48" name="MH_Text_6"/>
          <p:cNvSpPr txBox="1">
            <a:spLocks noChangeArrowheads="1"/>
          </p:cNvSpPr>
          <p:nvPr>
            <p:custDataLst>
              <p:tags r:id="rId18"/>
            </p:custDataLst>
          </p:nvPr>
        </p:nvSpPr>
        <p:spPr bwMode="auto">
          <a:xfrm>
            <a:off x="2802255" y="3383280"/>
            <a:ext cx="123952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20000"/>
              </a:lnSpc>
            </a:pPr>
            <a:r>
              <a:rPr lang="zh-CN" altLang="en-US" sz="2000" dirty="0">
                <a:latin typeface="微软雅黑" panose="020B0503020204020204" pitchFamily="34" charset="-122"/>
                <a:ea typeface="微软雅黑" panose="020B0503020204020204" pitchFamily="34" charset="-122"/>
              </a:rPr>
              <a:t>绩效考核评价组</a:t>
            </a:r>
            <a:endParaRPr lang="zh-CN" altLang="en-US" sz="2000" dirty="0">
              <a:latin typeface="微软雅黑" panose="020B0503020204020204" pitchFamily="34" charset="-122"/>
              <a:ea typeface="微软雅黑" panose="020B0503020204020204" pitchFamily="34" charset="-122"/>
            </a:endParaRPr>
          </a:p>
        </p:txBody>
      </p:sp>
      <p:sp>
        <p:nvSpPr>
          <p:cNvPr id="49" name="MH_Text_5"/>
          <p:cNvSpPr txBox="1">
            <a:spLocks noChangeArrowheads="1"/>
          </p:cNvSpPr>
          <p:nvPr>
            <p:custDataLst>
              <p:tags r:id="rId19"/>
            </p:custDataLst>
          </p:nvPr>
        </p:nvSpPr>
        <p:spPr bwMode="auto">
          <a:xfrm>
            <a:off x="2251076" y="4686687"/>
            <a:ext cx="24860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20000"/>
              </a:lnSpc>
            </a:pPr>
            <a:r>
              <a:rPr lang="zh-CN" altLang="en-US" sz="2000" dirty="0">
                <a:latin typeface="微软雅黑" panose="020B0503020204020204" pitchFamily="34" charset="-122"/>
                <a:ea typeface="微软雅黑" panose="020B0503020204020204" pitchFamily="34" charset="-122"/>
              </a:rPr>
              <a:t>费用管理组</a:t>
            </a:r>
            <a:endParaRPr lang="zh-CN" altLang="en-US" sz="2000" dirty="0">
              <a:latin typeface="微软雅黑" panose="020B0503020204020204" pitchFamily="34" charset="-122"/>
              <a:ea typeface="微软雅黑" panose="020B0503020204020204" pitchFamily="34" charset="-122"/>
            </a:endParaRPr>
          </a:p>
        </p:txBody>
      </p:sp>
      <p:cxnSp>
        <p:nvCxnSpPr>
          <p:cNvPr id="4" name="直接箭头连接符 3"/>
          <p:cNvCxnSpPr/>
          <p:nvPr/>
        </p:nvCxnSpPr>
        <p:spPr>
          <a:xfrm flipV="1">
            <a:off x="8733451" y="2307739"/>
            <a:ext cx="589936" cy="359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9430385" y="1190625"/>
            <a:ext cx="2374900" cy="1077218"/>
          </a:xfrm>
          <a:prstGeom prst="rect">
            <a:avLst/>
          </a:prstGeom>
          <a:noFill/>
        </p:spPr>
        <p:txBody>
          <a:bodyPr wrap="square" rtlCol="0">
            <a:spAutoFit/>
          </a:bodyPr>
          <a:lstStyle/>
          <a:p>
            <a:pPr algn="l"/>
            <a:r>
              <a:rPr sz="1600" dirty="0"/>
              <a:t>信息科牵头，落实国家DIP技术规范，开展信息系统建设与维护，组织院内DIP操作系统培训</a:t>
            </a:r>
            <a:endParaRPr sz="1600" dirty="0"/>
          </a:p>
        </p:txBody>
      </p:sp>
      <p:cxnSp>
        <p:nvCxnSpPr>
          <p:cNvPr id="26" name="直接箭头连接符 25"/>
          <p:cNvCxnSpPr/>
          <p:nvPr/>
        </p:nvCxnSpPr>
        <p:spPr>
          <a:xfrm>
            <a:off x="9323387" y="3837578"/>
            <a:ext cx="4990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9940925" y="2995930"/>
            <a:ext cx="1864360" cy="1815882"/>
          </a:xfrm>
          <a:prstGeom prst="rect">
            <a:avLst/>
          </a:prstGeom>
          <a:noFill/>
        </p:spPr>
        <p:txBody>
          <a:bodyPr wrap="square" rtlCol="0">
            <a:spAutoFit/>
          </a:bodyPr>
          <a:lstStyle/>
          <a:p>
            <a:pPr algn="l"/>
            <a:r>
              <a:rPr lang="zh-CN" altLang="en-US" sz="1600" dirty="0"/>
              <a:t>医务科牵头，负责推进DIP工作病案及首页质量相关制度的改进及落实，对病案及首页质量的改进情况进行评价及督导等。</a:t>
            </a:r>
            <a:endParaRPr lang="zh-CN" altLang="en-US" sz="1600" dirty="0"/>
          </a:p>
        </p:txBody>
      </p:sp>
      <p:cxnSp>
        <p:nvCxnSpPr>
          <p:cNvPr id="29" name="直接箭头连接符 28"/>
          <p:cNvCxnSpPr/>
          <p:nvPr/>
        </p:nvCxnSpPr>
        <p:spPr>
          <a:xfrm>
            <a:off x="8733451" y="5133209"/>
            <a:ext cx="389118" cy="275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9101456" y="5301744"/>
            <a:ext cx="2552700" cy="830997"/>
          </a:xfrm>
          <a:prstGeom prst="rect">
            <a:avLst/>
          </a:prstGeom>
          <a:noFill/>
        </p:spPr>
        <p:txBody>
          <a:bodyPr wrap="square" rtlCol="0">
            <a:spAutoFit/>
          </a:bodyPr>
          <a:lstStyle/>
          <a:p>
            <a:pPr algn="l"/>
            <a:r>
              <a:rPr lang="zh-CN" altLang="en-US" sz="1600" dirty="0"/>
              <a:t>医务科牵头，负责医疗质量、病案首页质量持续提升。</a:t>
            </a:r>
            <a:endParaRPr lang="zh-CN" altLang="en-US" sz="1600" dirty="0"/>
          </a:p>
        </p:txBody>
      </p:sp>
      <p:cxnSp>
        <p:nvCxnSpPr>
          <p:cNvPr id="51" name="直接箭头连接符 50"/>
          <p:cNvCxnSpPr/>
          <p:nvPr/>
        </p:nvCxnSpPr>
        <p:spPr>
          <a:xfrm flipH="1">
            <a:off x="2802194" y="5133208"/>
            <a:ext cx="583672" cy="20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506095" y="5224145"/>
            <a:ext cx="2228215" cy="1077218"/>
          </a:xfrm>
          <a:prstGeom prst="rect">
            <a:avLst/>
          </a:prstGeom>
          <a:noFill/>
        </p:spPr>
        <p:txBody>
          <a:bodyPr wrap="square" rtlCol="0">
            <a:spAutoFit/>
          </a:bodyPr>
          <a:lstStyle/>
          <a:p>
            <a:pPr algn="l"/>
            <a:r>
              <a:rPr lang="zh-CN" altLang="en-US" sz="1600" dirty="0"/>
              <a:t>医保科牵头，对接市、县医疗保障局，制定院内配套的结算管理办法、监管方案等</a:t>
            </a:r>
            <a:endParaRPr lang="zh-CN" altLang="en-US" sz="1600" dirty="0"/>
          </a:p>
        </p:txBody>
      </p:sp>
      <p:cxnSp>
        <p:nvCxnSpPr>
          <p:cNvPr id="53" name="直接箭头连接符 52"/>
          <p:cNvCxnSpPr/>
          <p:nvPr/>
        </p:nvCxnSpPr>
        <p:spPr>
          <a:xfrm flipH="1">
            <a:off x="2374490" y="3842618"/>
            <a:ext cx="409439" cy="2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452755" y="3266440"/>
            <a:ext cx="1921510" cy="1323439"/>
          </a:xfrm>
          <a:prstGeom prst="rect">
            <a:avLst/>
          </a:prstGeom>
          <a:noFill/>
        </p:spPr>
        <p:txBody>
          <a:bodyPr wrap="square" rtlCol="0">
            <a:spAutoFit/>
          </a:bodyPr>
          <a:lstStyle/>
          <a:p>
            <a:pPr algn="l"/>
            <a:r>
              <a:rPr lang="zh-CN" altLang="en-US" sz="1600" dirty="0"/>
              <a:t>财务科牵头，组织开展院内DIP相关数据测算，针对DIP工作建立配套绩效考核评价体系</a:t>
            </a:r>
            <a:endParaRPr lang="zh-CN" altLang="en-US" sz="1600" dirty="0"/>
          </a:p>
        </p:txBody>
      </p:sp>
      <p:cxnSp>
        <p:nvCxnSpPr>
          <p:cNvPr id="55" name="直接箭头连接符 54"/>
          <p:cNvCxnSpPr/>
          <p:nvPr/>
        </p:nvCxnSpPr>
        <p:spPr>
          <a:xfrm flipH="1" flipV="1">
            <a:off x="2722695" y="2326626"/>
            <a:ext cx="697568" cy="278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580390" y="1519555"/>
            <a:ext cx="2142490" cy="1077218"/>
          </a:xfrm>
          <a:prstGeom prst="rect">
            <a:avLst/>
          </a:prstGeom>
          <a:noFill/>
        </p:spPr>
        <p:txBody>
          <a:bodyPr wrap="square" rtlCol="0">
            <a:spAutoFit/>
          </a:bodyPr>
          <a:lstStyle/>
          <a:p>
            <a:pPr algn="l"/>
            <a:r>
              <a:rPr sz="1600" dirty="0"/>
              <a:t>医保科牵头，组织协调全院DIP工作中的协调配合、组织宣传与相关政策培训</a:t>
            </a:r>
            <a:endParaRPr sz="1600"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43255" y="5519420"/>
            <a:ext cx="11301095" cy="1015663"/>
          </a:xfrm>
          <a:prstGeom prst="rect">
            <a:avLst/>
          </a:prstGeom>
          <a:noFill/>
          <a:ln w="9525">
            <a:noFill/>
          </a:ln>
        </p:spPr>
        <p:txBody>
          <a:bodyPr wrap="square">
            <a:spAutoFit/>
          </a:bodyPr>
          <a:lstStyle/>
          <a:p>
            <a:pPr indent="381000" fontAlgn="auto">
              <a:lnSpc>
                <a:spcPct val="150000"/>
              </a:lnSpc>
            </a:pPr>
            <a:r>
              <a:rPr lang="zh-CN" sz="2000" b="0" dirty="0">
                <a:latin typeface="+mj-ea"/>
                <a:ea typeface="+mj-ea"/>
                <a:cs typeface="+mj-ea"/>
              </a:rPr>
              <a:t>遴选医保政策、统计分析、信息技术、病案管理、临床专家等专业成员组建院内</a:t>
            </a:r>
            <a:r>
              <a:rPr lang="zh-CN" sz="2000" b="0" dirty="0">
                <a:solidFill>
                  <a:srgbClr val="2C3E50"/>
                </a:solidFill>
                <a:latin typeface="+mj-ea"/>
                <a:ea typeface="+mj-ea"/>
                <a:cs typeface="+mj-ea"/>
              </a:rPr>
              <a:t>DIP专家库，每个临床科室遴选</a:t>
            </a:r>
            <a:r>
              <a:rPr lang="zh-CN" sz="2000" b="0" dirty="0" smtClean="0">
                <a:solidFill>
                  <a:srgbClr val="2C3E50"/>
                </a:solidFill>
                <a:latin typeface="+mj-ea"/>
                <a:ea typeface="+mj-ea"/>
                <a:cs typeface="+mj-ea"/>
              </a:rPr>
              <a:t>一</a:t>
            </a:r>
            <a:r>
              <a:rPr lang="zh-CN" altLang="en-US" sz="2000" b="0" dirty="0" smtClean="0">
                <a:solidFill>
                  <a:srgbClr val="2C3E50"/>
                </a:solidFill>
                <a:latin typeface="+mj-ea"/>
                <a:ea typeface="+mj-ea"/>
                <a:cs typeface="+mj-ea"/>
              </a:rPr>
              <a:t>至二</a:t>
            </a:r>
            <a:r>
              <a:rPr lang="zh-CN" sz="2000" b="0" dirty="0" smtClean="0">
                <a:solidFill>
                  <a:srgbClr val="2C3E50"/>
                </a:solidFill>
                <a:latin typeface="+mj-ea"/>
                <a:ea typeface="+mj-ea"/>
                <a:cs typeface="+mj-ea"/>
              </a:rPr>
              <a:t>名</a:t>
            </a:r>
            <a:r>
              <a:rPr lang="zh-CN" sz="2000" b="0" dirty="0">
                <a:solidFill>
                  <a:srgbClr val="2C3E50"/>
                </a:solidFill>
                <a:latin typeface="+mj-ea"/>
                <a:ea typeface="+mj-ea"/>
                <a:cs typeface="+mj-ea"/>
              </a:rPr>
              <a:t>DIP专员。</a:t>
            </a:r>
            <a:endParaRPr lang="zh-CN" altLang="en-US" sz="2000" b="0" dirty="0">
              <a:latin typeface="+mj-ea"/>
              <a:ea typeface="+mj-ea"/>
              <a:cs typeface="+mj-ea"/>
            </a:endParaRPr>
          </a:p>
        </p:txBody>
      </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1515745" y="330200"/>
            <a:ext cx="9181465" cy="523220"/>
          </a:xfrm>
          <a:prstGeom prst="rect">
            <a:avLst/>
          </a:prstGeom>
          <a:noFill/>
        </p:spPr>
        <p:txBody>
          <a:bodyPr wrap="square" rtlCol="0">
            <a:spAutoFit/>
            <a:scene3d>
              <a:camera prst="orthographicFront"/>
              <a:lightRig rig="threePt" dir="t"/>
            </a:scene3d>
            <a:sp3d contourW="12700"/>
          </a:bodyPr>
          <a:lstStyle/>
          <a:p>
            <a:pPr algn="l"/>
            <a:r>
              <a:rPr sz="2800" b="1" dirty="0" smtClean="0">
                <a:solidFill>
                  <a:schemeClr val="tx1">
                    <a:lumMod val="75000"/>
                    <a:lumOff val="25000"/>
                  </a:schemeClr>
                </a:solidFill>
                <a:latin typeface="Century Gothic" panose="020B0502020202020204" pitchFamily="34" charset="0"/>
              </a:rPr>
              <a:t>3、组建专家团队、制定专家职责</a:t>
            </a:r>
            <a:endParaRPr sz="2800" b="1" dirty="0" smtClean="0">
              <a:solidFill>
                <a:schemeClr val="tx1">
                  <a:lumMod val="75000"/>
                  <a:lumOff val="25000"/>
                </a:schemeClr>
              </a:solidFill>
              <a:latin typeface="Century Gothic" panose="020B0502020202020204" pitchFamily="34" charset="0"/>
            </a:endParaRPr>
          </a:p>
        </p:txBody>
      </p:sp>
      <p:pic>
        <p:nvPicPr>
          <p:cNvPr id="3" name="图片 2"/>
          <p:cNvPicPr>
            <a:picLocks noChangeAspect="1"/>
          </p:cNvPicPr>
          <p:nvPr/>
        </p:nvPicPr>
        <p:blipFill>
          <a:blip r:embed="rId2"/>
          <a:stretch>
            <a:fillRect/>
          </a:stretch>
        </p:blipFill>
        <p:spPr>
          <a:xfrm>
            <a:off x="6049645" y="1416685"/>
            <a:ext cx="5789295" cy="4102735"/>
          </a:xfrm>
          <a:prstGeom prst="rect">
            <a:avLst/>
          </a:prstGeom>
        </p:spPr>
      </p:pic>
      <p:pic>
        <p:nvPicPr>
          <p:cNvPr id="7" name="图片 6"/>
          <p:cNvPicPr>
            <a:picLocks noChangeAspect="1"/>
          </p:cNvPicPr>
          <p:nvPr/>
        </p:nvPicPr>
        <p:blipFill>
          <a:blip r:embed="rId3"/>
          <a:stretch>
            <a:fillRect/>
          </a:stretch>
        </p:blipFill>
        <p:spPr>
          <a:xfrm>
            <a:off x="380365" y="1165225"/>
            <a:ext cx="5669280" cy="4354195"/>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43255" y="5519420"/>
            <a:ext cx="11301095" cy="1015663"/>
          </a:xfrm>
          <a:prstGeom prst="rect">
            <a:avLst/>
          </a:prstGeom>
          <a:noFill/>
          <a:ln w="9525">
            <a:noFill/>
          </a:ln>
        </p:spPr>
        <p:txBody>
          <a:bodyPr wrap="square">
            <a:spAutoFit/>
          </a:bodyPr>
          <a:lstStyle/>
          <a:p>
            <a:pPr indent="381000" fontAlgn="auto">
              <a:lnSpc>
                <a:spcPct val="150000"/>
              </a:lnSpc>
            </a:pPr>
            <a:r>
              <a:rPr lang="zh-CN" sz="2000" b="0" dirty="0">
                <a:latin typeface="+mj-ea"/>
                <a:ea typeface="+mj-ea"/>
                <a:cs typeface="+mj-ea"/>
              </a:rPr>
              <a:t>遴选医保政策、统计分析、信息技术、病案管理、临床专家等专业成员组建院内</a:t>
            </a:r>
            <a:r>
              <a:rPr lang="zh-CN" sz="2000" b="0" dirty="0">
                <a:solidFill>
                  <a:srgbClr val="2C3E50"/>
                </a:solidFill>
                <a:latin typeface="+mj-ea"/>
                <a:ea typeface="+mj-ea"/>
                <a:cs typeface="+mj-ea"/>
              </a:rPr>
              <a:t>DIP专家库，每个临床科室遴选</a:t>
            </a:r>
            <a:r>
              <a:rPr lang="zh-CN" sz="2000" b="0" dirty="0" smtClean="0">
                <a:solidFill>
                  <a:srgbClr val="2C3E50"/>
                </a:solidFill>
                <a:latin typeface="+mj-ea"/>
                <a:ea typeface="+mj-ea"/>
                <a:cs typeface="+mj-ea"/>
              </a:rPr>
              <a:t>一</a:t>
            </a:r>
            <a:r>
              <a:rPr lang="zh-CN" altLang="en-US" sz="2000" b="0" dirty="0" smtClean="0">
                <a:solidFill>
                  <a:srgbClr val="2C3E50"/>
                </a:solidFill>
                <a:latin typeface="+mj-ea"/>
                <a:ea typeface="+mj-ea"/>
                <a:cs typeface="+mj-ea"/>
              </a:rPr>
              <a:t>至二</a:t>
            </a:r>
            <a:r>
              <a:rPr lang="zh-CN" sz="2000" b="0" dirty="0" smtClean="0">
                <a:solidFill>
                  <a:srgbClr val="2C3E50"/>
                </a:solidFill>
                <a:latin typeface="+mj-ea"/>
                <a:ea typeface="+mj-ea"/>
                <a:cs typeface="+mj-ea"/>
              </a:rPr>
              <a:t>名</a:t>
            </a:r>
            <a:r>
              <a:rPr lang="zh-CN" sz="2000" b="0" dirty="0">
                <a:solidFill>
                  <a:srgbClr val="2C3E50"/>
                </a:solidFill>
                <a:latin typeface="+mj-ea"/>
                <a:ea typeface="+mj-ea"/>
                <a:cs typeface="+mj-ea"/>
              </a:rPr>
              <a:t>DIP专员。</a:t>
            </a:r>
            <a:endParaRPr lang="zh-CN" altLang="en-US" sz="2000" b="0" dirty="0">
              <a:latin typeface="+mj-ea"/>
              <a:ea typeface="+mj-ea"/>
              <a:cs typeface="+mj-ea"/>
            </a:endParaRPr>
          </a:p>
        </p:txBody>
      </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1515745" y="330200"/>
            <a:ext cx="9181465" cy="523220"/>
          </a:xfrm>
          <a:prstGeom prst="rect">
            <a:avLst/>
          </a:prstGeom>
          <a:noFill/>
        </p:spPr>
        <p:txBody>
          <a:bodyPr wrap="square" rtlCol="0">
            <a:spAutoFit/>
            <a:scene3d>
              <a:camera prst="orthographicFront"/>
              <a:lightRig rig="threePt" dir="t"/>
            </a:scene3d>
            <a:sp3d contourW="12700"/>
          </a:bodyPr>
          <a:lstStyle/>
          <a:p>
            <a:pPr algn="l"/>
            <a:r>
              <a:rPr sz="2800" b="1" dirty="0" smtClean="0">
                <a:solidFill>
                  <a:schemeClr val="tx1">
                    <a:lumMod val="75000"/>
                    <a:lumOff val="25000"/>
                  </a:schemeClr>
                </a:solidFill>
                <a:latin typeface="Century Gothic" panose="020B0502020202020204" pitchFamily="34" charset="0"/>
              </a:rPr>
              <a:t>3、组建专家团队、制定专家职责</a:t>
            </a:r>
            <a:endParaRPr sz="2800" b="1" dirty="0" smtClean="0">
              <a:solidFill>
                <a:schemeClr val="tx1">
                  <a:lumMod val="75000"/>
                  <a:lumOff val="25000"/>
                </a:schemeClr>
              </a:solidFill>
              <a:latin typeface="Century Gothic" panose="020B0502020202020204" pitchFamily="34" charset="0"/>
            </a:endParaRPr>
          </a:p>
        </p:txBody>
      </p:sp>
      <p:pic>
        <p:nvPicPr>
          <p:cNvPr id="4" name="图片 3"/>
          <p:cNvPicPr>
            <a:picLocks noChangeAspect="1"/>
          </p:cNvPicPr>
          <p:nvPr/>
        </p:nvPicPr>
        <p:blipFill>
          <a:blip r:embed="rId2"/>
          <a:srcRect t="29627" r="2148" b="12777"/>
          <a:stretch>
            <a:fillRect/>
          </a:stretch>
        </p:blipFill>
        <p:spPr>
          <a:xfrm>
            <a:off x="2896235" y="1223010"/>
            <a:ext cx="5297170" cy="4411980"/>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02040" y="269240"/>
            <a:ext cx="3242310" cy="664210"/>
          </a:xfrm>
          <a:prstGeom prst="rect">
            <a:avLst/>
          </a:prstGeom>
        </p:spPr>
      </p:pic>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1515745" y="330200"/>
            <a:ext cx="9181465" cy="583565"/>
          </a:xfrm>
          <a:prstGeom prst="rect">
            <a:avLst/>
          </a:prstGeom>
          <a:noFill/>
        </p:spPr>
        <p:txBody>
          <a:bodyPr wrap="square" rtlCol="0">
            <a:spAutoFit/>
            <a:scene3d>
              <a:camera prst="orthographicFront"/>
              <a:lightRig rig="threePt" dir="t"/>
            </a:scene3d>
            <a:sp3d contourW="12700"/>
          </a:bodyPr>
          <a:lstStyle/>
          <a:p>
            <a:pPr algn="l"/>
            <a:r>
              <a:rPr sz="3200" b="1" smtClean="0">
                <a:solidFill>
                  <a:schemeClr val="tx1">
                    <a:lumMod val="75000"/>
                    <a:lumOff val="25000"/>
                  </a:schemeClr>
                </a:solidFill>
                <a:latin typeface="Century Gothic" panose="020B0502020202020204" pitchFamily="34" charset="0"/>
              </a:rPr>
              <a:t>3、组建专家团队、制定专家职责</a:t>
            </a:r>
            <a:endParaRPr sz="3200" b="1" smtClean="0">
              <a:solidFill>
                <a:schemeClr val="tx1">
                  <a:lumMod val="75000"/>
                  <a:lumOff val="25000"/>
                </a:schemeClr>
              </a:solidFill>
              <a:latin typeface="Century Gothic" panose="020B0502020202020204" pitchFamily="34" charset="0"/>
            </a:endParaRPr>
          </a:p>
        </p:txBody>
      </p:sp>
      <p:graphicFrame>
        <p:nvGraphicFramePr>
          <p:cNvPr id="3" name="对象 2">
            <a:hlinkClick r:id="" action="ppaction://ole?verb=0"/>
          </p:cNvPr>
          <p:cNvGraphicFramePr>
            <a:graphicFrameLocks noChangeAspect="1"/>
          </p:cNvGraphicFramePr>
          <p:nvPr/>
        </p:nvGraphicFramePr>
        <p:xfrm>
          <a:off x="5610225" y="3028950"/>
          <a:ext cx="971550" cy="800100"/>
        </p:xfrm>
        <a:graphic>
          <a:graphicData uri="http://schemas.openxmlformats.org/presentationml/2006/ole">
            <mc:AlternateContent xmlns:mc="http://schemas.openxmlformats.org/markup-compatibility/2006">
              <mc:Choice xmlns:v="urn:schemas-microsoft-com:vml" Requires="v">
                <p:oleObj spid="_x0000_s1039" name="文档" showAsIcon="1" r:id="rId2" imgW="971550" imgH="800100" progId="Word.Document.12">
                  <p:embed/>
                </p:oleObj>
              </mc:Choice>
              <mc:Fallback>
                <p:oleObj name="文档" showAsIcon="1" r:id="rId2" imgW="971550" imgH="800100" progId="Word.Document.12">
                  <p:embed/>
                  <p:pic>
                    <p:nvPicPr>
                      <p:cNvPr id="0" name="图片 1024"/>
                      <p:cNvPicPr/>
                      <p:nvPr/>
                    </p:nvPicPr>
                    <p:blipFill>
                      <a:blip r:embed="rId3"/>
                      <a:stretch>
                        <a:fillRect/>
                      </a:stretch>
                    </p:blipFill>
                    <p:spPr>
                      <a:xfrm>
                        <a:off x="5610225" y="3028950"/>
                        <a:ext cx="971550" cy="800100"/>
                      </a:xfrm>
                      <a:prstGeom prst="rect">
                        <a:avLst/>
                      </a:prstGeom>
                    </p:spPr>
                  </p:pic>
                </p:oleObj>
              </mc:Fallback>
            </mc:AlternateContent>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1240898" y="1601834"/>
            <a:ext cx="4034475" cy="3971652"/>
            <a:chOff x="950614" y="1601834"/>
            <a:chExt cx="3602040" cy="3545951"/>
          </a:xfrm>
        </p:grpSpPr>
        <p:sp>
          <p:nvSpPr>
            <p:cNvPr id="24" name="ï$ľíḓe"/>
            <p:cNvSpPr/>
            <p:nvPr/>
          </p:nvSpPr>
          <p:spPr bwMode="auto">
            <a:xfrm>
              <a:off x="2261613" y="4578609"/>
              <a:ext cx="734343" cy="7425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25" name="işļîḓê"/>
            <p:cNvSpPr/>
            <p:nvPr/>
          </p:nvSpPr>
          <p:spPr bwMode="auto">
            <a:xfrm>
              <a:off x="1136721" y="4578609"/>
              <a:ext cx="733427" cy="7425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26" name="îṡḷiďé"/>
            <p:cNvSpPr/>
            <p:nvPr/>
          </p:nvSpPr>
          <p:spPr bwMode="auto">
            <a:xfrm>
              <a:off x="3773389" y="4570358"/>
              <a:ext cx="581241" cy="57757"/>
            </a:xfrm>
            <a:custGeom>
              <a:avLst/>
              <a:gdLst>
                <a:gd name="T0" fmla="*/ 73 w 281"/>
                <a:gd name="T1" fmla="*/ 4 h 28"/>
                <a:gd name="T2" fmla="*/ 73 w 281"/>
                <a:gd name="T3" fmla="*/ 4 h 28"/>
                <a:gd name="T4" fmla="*/ 73 w 281"/>
                <a:gd name="T5" fmla="*/ 4 h 28"/>
                <a:gd name="T6" fmla="*/ 73 w 281"/>
                <a:gd name="T7" fmla="*/ 4 h 28"/>
                <a:gd name="T8" fmla="*/ 79 w 281"/>
                <a:gd name="T9" fmla="*/ 4 h 28"/>
                <a:gd name="T10" fmla="*/ 79 w 281"/>
                <a:gd name="T11" fmla="*/ 4 h 28"/>
                <a:gd name="T12" fmla="*/ 79 w 281"/>
                <a:gd name="T13" fmla="*/ 4 h 28"/>
                <a:gd name="T14" fmla="*/ 61 w 281"/>
                <a:gd name="T15" fmla="*/ 2 h 28"/>
                <a:gd name="T16" fmla="*/ 61 w 281"/>
                <a:gd name="T17" fmla="*/ 2 h 28"/>
                <a:gd name="T18" fmla="*/ 73 w 281"/>
                <a:gd name="T19" fmla="*/ 4 h 28"/>
                <a:gd name="T20" fmla="*/ 61 w 281"/>
                <a:gd name="T21" fmla="*/ 2 h 28"/>
                <a:gd name="T22" fmla="*/ 144 w 281"/>
                <a:gd name="T23" fmla="*/ 0 h 28"/>
                <a:gd name="T24" fmla="*/ 138 w 281"/>
                <a:gd name="T25" fmla="*/ 17 h 28"/>
                <a:gd name="T26" fmla="*/ 128 w 281"/>
                <a:gd name="T27" fmla="*/ 17 h 28"/>
                <a:gd name="T28" fmla="*/ 128 w 281"/>
                <a:gd name="T29" fmla="*/ 0 h 28"/>
                <a:gd name="T30" fmla="*/ 126 w 281"/>
                <a:gd name="T31" fmla="*/ 0 h 28"/>
                <a:gd name="T32" fmla="*/ 111 w 281"/>
                <a:gd name="T33" fmla="*/ 15 h 28"/>
                <a:gd name="T34" fmla="*/ 72 w 281"/>
                <a:gd name="T35" fmla="*/ 17 h 28"/>
                <a:gd name="T36" fmla="*/ 50 w 281"/>
                <a:gd name="T37" fmla="*/ 15 h 28"/>
                <a:gd name="T38" fmla="*/ 44 w 281"/>
                <a:gd name="T39" fmla="*/ 7 h 28"/>
                <a:gd name="T40" fmla="*/ 59 w 281"/>
                <a:gd name="T41" fmla="*/ 2 h 28"/>
                <a:gd name="T42" fmla="*/ 0 w 281"/>
                <a:gd name="T43" fmla="*/ 14 h 28"/>
                <a:gd name="T44" fmla="*/ 140 w 281"/>
                <a:gd name="T45" fmla="*/ 28 h 28"/>
                <a:gd name="T46" fmla="*/ 281 w 281"/>
                <a:gd name="T47" fmla="*/ 14 h 28"/>
                <a:gd name="T48" fmla="*/ 144 w 281"/>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1" h="28">
                  <a:moveTo>
                    <a:pt x="73" y="4"/>
                  </a:moveTo>
                  <a:cubicBezTo>
                    <a:pt x="73" y="4"/>
                    <a:pt x="73" y="4"/>
                    <a:pt x="73" y="4"/>
                  </a:cubicBezTo>
                  <a:cubicBezTo>
                    <a:pt x="73" y="4"/>
                    <a:pt x="73" y="4"/>
                    <a:pt x="73" y="4"/>
                  </a:cubicBezTo>
                  <a:cubicBezTo>
                    <a:pt x="73" y="4"/>
                    <a:pt x="73" y="4"/>
                    <a:pt x="73" y="4"/>
                  </a:cubicBezTo>
                  <a:moveTo>
                    <a:pt x="79" y="4"/>
                  </a:moveTo>
                  <a:cubicBezTo>
                    <a:pt x="79" y="4"/>
                    <a:pt x="79" y="4"/>
                    <a:pt x="79" y="4"/>
                  </a:cubicBezTo>
                  <a:cubicBezTo>
                    <a:pt x="79" y="4"/>
                    <a:pt x="79" y="4"/>
                    <a:pt x="79" y="4"/>
                  </a:cubicBezTo>
                  <a:moveTo>
                    <a:pt x="61" y="2"/>
                  </a:moveTo>
                  <a:cubicBezTo>
                    <a:pt x="61" y="2"/>
                    <a:pt x="61" y="2"/>
                    <a:pt x="61" y="2"/>
                  </a:cubicBezTo>
                  <a:cubicBezTo>
                    <a:pt x="63" y="3"/>
                    <a:pt x="67" y="4"/>
                    <a:pt x="73" y="4"/>
                  </a:cubicBezTo>
                  <a:cubicBezTo>
                    <a:pt x="67" y="4"/>
                    <a:pt x="63" y="3"/>
                    <a:pt x="61" y="2"/>
                  </a:cubicBezTo>
                  <a:moveTo>
                    <a:pt x="144" y="0"/>
                  </a:moveTo>
                  <a:cubicBezTo>
                    <a:pt x="142" y="10"/>
                    <a:pt x="138" y="17"/>
                    <a:pt x="138" y="17"/>
                  </a:cubicBezTo>
                  <a:cubicBezTo>
                    <a:pt x="128" y="17"/>
                    <a:pt x="128" y="17"/>
                    <a:pt x="128" y="17"/>
                  </a:cubicBezTo>
                  <a:cubicBezTo>
                    <a:pt x="128" y="0"/>
                    <a:pt x="128" y="0"/>
                    <a:pt x="128" y="0"/>
                  </a:cubicBezTo>
                  <a:cubicBezTo>
                    <a:pt x="128" y="0"/>
                    <a:pt x="127" y="0"/>
                    <a:pt x="126" y="0"/>
                  </a:cubicBezTo>
                  <a:cubicBezTo>
                    <a:pt x="111" y="15"/>
                    <a:pt x="111" y="15"/>
                    <a:pt x="111" y="15"/>
                  </a:cubicBezTo>
                  <a:cubicBezTo>
                    <a:pt x="111" y="15"/>
                    <a:pt x="90" y="17"/>
                    <a:pt x="72" y="17"/>
                  </a:cubicBezTo>
                  <a:cubicBezTo>
                    <a:pt x="63" y="17"/>
                    <a:pt x="54" y="16"/>
                    <a:pt x="50" y="15"/>
                  </a:cubicBezTo>
                  <a:cubicBezTo>
                    <a:pt x="37" y="11"/>
                    <a:pt x="44" y="7"/>
                    <a:pt x="44" y="7"/>
                  </a:cubicBezTo>
                  <a:cubicBezTo>
                    <a:pt x="50" y="6"/>
                    <a:pt x="54" y="4"/>
                    <a:pt x="59" y="2"/>
                  </a:cubicBezTo>
                  <a:cubicBezTo>
                    <a:pt x="23" y="5"/>
                    <a:pt x="0" y="9"/>
                    <a:pt x="0" y="14"/>
                  </a:cubicBezTo>
                  <a:cubicBezTo>
                    <a:pt x="0" y="22"/>
                    <a:pt x="63" y="28"/>
                    <a:pt x="140" y="28"/>
                  </a:cubicBezTo>
                  <a:cubicBezTo>
                    <a:pt x="218" y="28"/>
                    <a:pt x="281" y="22"/>
                    <a:pt x="281" y="14"/>
                  </a:cubicBezTo>
                  <a:cubicBezTo>
                    <a:pt x="281" y="6"/>
                    <a:pt x="220" y="0"/>
                    <a:pt x="144"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27" name="îŝ1ïḓe"/>
            <p:cNvSpPr/>
            <p:nvPr/>
          </p:nvSpPr>
          <p:spPr bwMode="auto">
            <a:xfrm>
              <a:off x="2515562" y="3207111"/>
              <a:ext cx="383215" cy="680249"/>
            </a:xfrm>
            <a:custGeom>
              <a:avLst/>
              <a:gdLst>
                <a:gd name="T0" fmla="*/ 120 w 418"/>
                <a:gd name="T1" fmla="*/ 0 h 742"/>
                <a:gd name="T2" fmla="*/ 43 w 418"/>
                <a:gd name="T3" fmla="*/ 9 h 742"/>
                <a:gd name="T4" fmla="*/ 25 w 418"/>
                <a:gd name="T5" fmla="*/ 176 h 742"/>
                <a:gd name="T6" fmla="*/ 30 w 418"/>
                <a:gd name="T7" fmla="*/ 496 h 742"/>
                <a:gd name="T8" fmla="*/ 0 w 418"/>
                <a:gd name="T9" fmla="*/ 742 h 742"/>
                <a:gd name="T10" fmla="*/ 332 w 418"/>
                <a:gd name="T11" fmla="*/ 742 h 742"/>
                <a:gd name="T12" fmla="*/ 332 w 418"/>
                <a:gd name="T13" fmla="*/ 523 h 742"/>
                <a:gd name="T14" fmla="*/ 393 w 418"/>
                <a:gd name="T15" fmla="*/ 225 h 742"/>
                <a:gd name="T16" fmla="*/ 418 w 418"/>
                <a:gd name="T17" fmla="*/ 40 h 742"/>
                <a:gd name="T18" fmla="*/ 332 w 418"/>
                <a:gd name="T19" fmla="*/ 9 h 742"/>
                <a:gd name="T20" fmla="*/ 120 w 418"/>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742">
                  <a:moveTo>
                    <a:pt x="120" y="0"/>
                  </a:moveTo>
                  <a:lnTo>
                    <a:pt x="43" y="9"/>
                  </a:lnTo>
                  <a:lnTo>
                    <a:pt x="25" y="176"/>
                  </a:lnTo>
                  <a:lnTo>
                    <a:pt x="30" y="496"/>
                  </a:lnTo>
                  <a:lnTo>
                    <a:pt x="0" y="742"/>
                  </a:lnTo>
                  <a:lnTo>
                    <a:pt x="332" y="742"/>
                  </a:lnTo>
                  <a:lnTo>
                    <a:pt x="332" y="523"/>
                  </a:lnTo>
                  <a:lnTo>
                    <a:pt x="393" y="225"/>
                  </a:lnTo>
                  <a:lnTo>
                    <a:pt x="418" y="40"/>
                  </a:lnTo>
                  <a:lnTo>
                    <a:pt x="332" y="9"/>
                  </a:lnTo>
                  <a:lnTo>
                    <a:pt x="120"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28" name="íṣ1ïḍê"/>
            <p:cNvSpPr/>
            <p:nvPr/>
          </p:nvSpPr>
          <p:spPr bwMode="auto">
            <a:xfrm>
              <a:off x="2515562" y="3207111"/>
              <a:ext cx="383215" cy="680249"/>
            </a:xfrm>
            <a:custGeom>
              <a:avLst/>
              <a:gdLst>
                <a:gd name="T0" fmla="*/ 120 w 418"/>
                <a:gd name="T1" fmla="*/ 0 h 742"/>
                <a:gd name="T2" fmla="*/ 43 w 418"/>
                <a:gd name="T3" fmla="*/ 9 h 742"/>
                <a:gd name="T4" fmla="*/ 25 w 418"/>
                <a:gd name="T5" fmla="*/ 176 h 742"/>
                <a:gd name="T6" fmla="*/ 30 w 418"/>
                <a:gd name="T7" fmla="*/ 496 h 742"/>
                <a:gd name="T8" fmla="*/ 0 w 418"/>
                <a:gd name="T9" fmla="*/ 742 h 742"/>
                <a:gd name="T10" fmla="*/ 332 w 418"/>
                <a:gd name="T11" fmla="*/ 742 h 742"/>
                <a:gd name="T12" fmla="*/ 332 w 418"/>
                <a:gd name="T13" fmla="*/ 523 h 742"/>
                <a:gd name="T14" fmla="*/ 393 w 418"/>
                <a:gd name="T15" fmla="*/ 225 h 742"/>
                <a:gd name="T16" fmla="*/ 418 w 418"/>
                <a:gd name="T17" fmla="*/ 40 h 742"/>
                <a:gd name="T18" fmla="*/ 332 w 418"/>
                <a:gd name="T19" fmla="*/ 9 h 742"/>
                <a:gd name="T20" fmla="*/ 120 w 418"/>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742">
                  <a:moveTo>
                    <a:pt x="120" y="0"/>
                  </a:moveTo>
                  <a:lnTo>
                    <a:pt x="43" y="9"/>
                  </a:lnTo>
                  <a:lnTo>
                    <a:pt x="25" y="176"/>
                  </a:lnTo>
                  <a:lnTo>
                    <a:pt x="30" y="496"/>
                  </a:lnTo>
                  <a:lnTo>
                    <a:pt x="0" y="742"/>
                  </a:lnTo>
                  <a:lnTo>
                    <a:pt x="332" y="742"/>
                  </a:lnTo>
                  <a:lnTo>
                    <a:pt x="332" y="523"/>
                  </a:lnTo>
                  <a:lnTo>
                    <a:pt x="393" y="225"/>
                  </a:lnTo>
                  <a:lnTo>
                    <a:pt x="418" y="40"/>
                  </a:lnTo>
                  <a:lnTo>
                    <a:pt x="332" y="9"/>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29" name="işľiḓé"/>
            <p:cNvSpPr/>
            <p:nvPr/>
          </p:nvSpPr>
          <p:spPr bwMode="auto">
            <a:xfrm>
              <a:off x="2652163" y="3095264"/>
              <a:ext cx="146685" cy="95345"/>
            </a:xfrm>
            <a:custGeom>
              <a:avLst/>
              <a:gdLst>
                <a:gd name="T0" fmla="*/ 160 w 160"/>
                <a:gd name="T1" fmla="*/ 0 h 104"/>
                <a:gd name="T2" fmla="*/ 160 w 160"/>
                <a:gd name="T3" fmla="*/ 81 h 104"/>
                <a:gd name="T4" fmla="*/ 72 w 160"/>
                <a:gd name="T5" fmla="*/ 104 h 104"/>
                <a:gd name="T6" fmla="*/ 0 w 160"/>
                <a:gd name="T7" fmla="*/ 75 h 104"/>
                <a:gd name="T8" fmla="*/ 16 w 160"/>
                <a:gd name="T9" fmla="*/ 0 h 104"/>
                <a:gd name="T10" fmla="*/ 160 w 160"/>
                <a:gd name="T11" fmla="*/ 0 h 104"/>
              </a:gdLst>
              <a:ahLst/>
              <a:cxnLst>
                <a:cxn ang="0">
                  <a:pos x="T0" y="T1"/>
                </a:cxn>
                <a:cxn ang="0">
                  <a:pos x="T2" y="T3"/>
                </a:cxn>
                <a:cxn ang="0">
                  <a:pos x="T4" y="T5"/>
                </a:cxn>
                <a:cxn ang="0">
                  <a:pos x="T6" y="T7"/>
                </a:cxn>
                <a:cxn ang="0">
                  <a:pos x="T8" y="T9"/>
                </a:cxn>
                <a:cxn ang="0">
                  <a:pos x="T10" y="T11"/>
                </a:cxn>
              </a:cxnLst>
              <a:rect l="0" t="0" r="r" b="b"/>
              <a:pathLst>
                <a:path w="160" h="104">
                  <a:moveTo>
                    <a:pt x="160" y="0"/>
                  </a:moveTo>
                  <a:lnTo>
                    <a:pt x="160" y="81"/>
                  </a:lnTo>
                  <a:lnTo>
                    <a:pt x="72" y="104"/>
                  </a:lnTo>
                  <a:lnTo>
                    <a:pt x="0" y="75"/>
                  </a:lnTo>
                  <a:lnTo>
                    <a:pt x="16" y="0"/>
                  </a:lnTo>
                  <a:lnTo>
                    <a:pt x="160" y="0"/>
                  </a:lnTo>
                  <a:close/>
                </a:path>
              </a:pathLst>
            </a:custGeom>
            <a:solidFill>
              <a:srgbClr val="E5AF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30" name="ïšḷïḍè"/>
            <p:cNvSpPr/>
            <p:nvPr/>
          </p:nvSpPr>
          <p:spPr bwMode="auto">
            <a:xfrm>
              <a:off x="2635661" y="2853235"/>
              <a:ext cx="215444" cy="283284"/>
            </a:xfrm>
            <a:custGeom>
              <a:avLst/>
              <a:gdLst>
                <a:gd name="T0" fmla="*/ 8 w 104"/>
                <a:gd name="T1" fmla="*/ 86 h 137"/>
                <a:gd name="T2" fmla="*/ 48 w 104"/>
                <a:gd name="T3" fmla="*/ 137 h 137"/>
                <a:gd name="T4" fmla="*/ 103 w 104"/>
                <a:gd name="T5" fmla="*/ 60 h 137"/>
                <a:gd name="T6" fmla="*/ 8 w 104"/>
                <a:gd name="T7" fmla="*/ 86 h 137"/>
              </a:gdLst>
              <a:ahLst/>
              <a:cxnLst>
                <a:cxn ang="0">
                  <a:pos x="T0" y="T1"/>
                </a:cxn>
                <a:cxn ang="0">
                  <a:pos x="T2" y="T3"/>
                </a:cxn>
                <a:cxn ang="0">
                  <a:pos x="T4" y="T5"/>
                </a:cxn>
                <a:cxn ang="0">
                  <a:pos x="T6" y="T7"/>
                </a:cxn>
              </a:cxnLst>
              <a:rect l="0" t="0" r="r" b="b"/>
              <a:pathLst>
                <a:path w="104" h="137">
                  <a:moveTo>
                    <a:pt x="8" y="86"/>
                  </a:moveTo>
                  <a:cubicBezTo>
                    <a:pt x="8" y="86"/>
                    <a:pt x="15" y="117"/>
                    <a:pt x="48" y="137"/>
                  </a:cubicBezTo>
                  <a:cubicBezTo>
                    <a:pt x="48" y="137"/>
                    <a:pt x="101" y="120"/>
                    <a:pt x="103" y="60"/>
                  </a:cubicBezTo>
                  <a:cubicBezTo>
                    <a:pt x="104" y="0"/>
                    <a:pt x="0" y="16"/>
                    <a:pt x="8" y="86"/>
                  </a:cubicBezTo>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31" name="îšḷídè"/>
            <p:cNvSpPr/>
            <p:nvPr/>
          </p:nvSpPr>
          <p:spPr bwMode="auto">
            <a:xfrm>
              <a:off x="2625577" y="3164022"/>
              <a:ext cx="194358" cy="102679"/>
            </a:xfrm>
            <a:custGeom>
              <a:avLst/>
              <a:gdLst>
                <a:gd name="T0" fmla="*/ 29 w 212"/>
                <a:gd name="T1" fmla="*/ 0 h 112"/>
                <a:gd name="T2" fmla="*/ 0 w 212"/>
                <a:gd name="T3" fmla="*/ 47 h 112"/>
                <a:gd name="T4" fmla="*/ 65 w 212"/>
                <a:gd name="T5" fmla="*/ 101 h 112"/>
                <a:gd name="T6" fmla="*/ 101 w 212"/>
                <a:gd name="T7" fmla="*/ 29 h 112"/>
                <a:gd name="T8" fmla="*/ 135 w 212"/>
                <a:gd name="T9" fmla="*/ 112 h 112"/>
                <a:gd name="T10" fmla="*/ 212 w 212"/>
                <a:gd name="T11" fmla="*/ 56 h 112"/>
                <a:gd name="T12" fmla="*/ 189 w 212"/>
                <a:gd name="T13" fmla="*/ 6 h 112"/>
                <a:gd name="T14" fmla="*/ 106 w 212"/>
                <a:gd name="T15" fmla="*/ 9 h 112"/>
                <a:gd name="T16" fmla="*/ 29 w 212"/>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12">
                  <a:moveTo>
                    <a:pt x="29" y="0"/>
                  </a:moveTo>
                  <a:lnTo>
                    <a:pt x="0" y="47"/>
                  </a:lnTo>
                  <a:lnTo>
                    <a:pt x="65" y="101"/>
                  </a:lnTo>
                  <a:lnTo>
                    <a:pt x="101" y="29"/>
                  </a:lnTo>
                  <a:lnTo>
                    <a:pt x="135" y="112"/>
                  </a:lnTo>
                  <a:lnTo>
                    <a:pt x="212" y="56"/>
                  </a:lnTo>
                  <a:lnTo>
                    <a:pt x="189" y="6"/>
                  </a:lnTo>
                  <a:lnTo>
                    <a:pt x="106" y="9"/>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32" name="íşļîďe"/>
            <p:cNvSpPr/>
            <p:nvPr/>
          </p:nvSpPr>
          <p:spPr bwMode="auto">
            <a:xfrm>
              <a:off x="2625577" y="3164022"/>
              <a:ext cx="194358" cy="102679"/>
            </a:xfrm>
            <a:custGeom>
              <a:avLst/>
              <a:gdLst>
                <a:gd name="T0" fmla="*/ 29 w 212"/>
                <a:gd name="T1" fmla="*/ 0 h 112"/>
                <a:gd name="T2" fmla="*/ 0 w 212"/>
                <a:gd name="T3" fmla="*/ 47 h 112"/>
                <a:gd name="T4" fmla="*/ 65 w 212"/>
                <a:gd name="T5" fmla="*/ 101 h 112"/>
                <a:gd name="T6" fmla="*/ 101 w 212"/>
                <a:gd name="T7" fmla="*/ 29 h 112"/>
                <a:gd name="T8" fmla="*/ 135 w 212"/>
                <a:gd name="T9" fmla="*/ 112 h 112"/>
                <a:gd name="T10" fmla="*/ 212 w 212"/>
                <a:gd name="T11" fmla="*/ 56 h 112"/>
                <a:gd name="T12" fmla="*/ 189 w 212"/>
                <a:gd name="T13" fmla="*/ 6 h 112"/>
                <a:gd name="T14" fmla="*/ 106 w 212"/>
                <a:gd name="T15" fmla="*/ 9 h 112"/>
                <a:gd name="T16" fmla="*/ 29 w 212"/>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12">
                  <a:moveTo>
                    <a:pt x="29" y="0"/>
                  </a:moveTo>
                  <a:lnTo>
                    <a:pt x="0" y="47"/>
                  </a:lnTo>
                  <a:lnTo>
                    <a:pt x="65" y="101"/>
                  </a:lnTo>
                  <a:lnTo>
                    <a:pt x="101" y="29"/>
                  </a:lnTo>
                  <a:lnTo>
                    <a:pt x="135" y="112"/>
                  </a:lnTo>
                  <a:lnTo>
                    <a:pt x="212" y="56"/>
                  </a:lnTo>
                  <a:lnTo>
                    <a:pt x="189" y="6"/>
                  </a:lnTo>
                  <a:lnTo>
                    <a:pt x="106" y="9"/>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33" name="işľíde"/>
            <p:cNvSpPr/>
            <p:nvPr/>
          </p:nvSpPr>
          <p:spPr bwMode="auto">
            <a:xfrm>
              <a:off x="2265281" y="3190609"/>
              <a:ext cx="304372" cy="169603"/>
            </a:xfrm>
            <a:custGeom>
              <a:avLst/>
              <a:gdLst>
                <a:gd name="T0" fmla="*/ 332 w 332"/>
                <a:gd name="T1" fmla="*/ 29 h 185"/>
                <a:gd name="T2" fmla="*/ 172 w 332"/>
                <a:gd name="T3" fmla="*/ 0 h 185"/>
                <a:gd name="T4" fmla="*/ 0 w 332"/>
                <a:gd name="T5" fmla="*/ 56 h 185"/>
                <a:gd name="T6" fmla="*/ 300 w 332"/>
                <a:gd name="T7" fmla="*/ 185 h 185"/>
                <a:gd name="T8" fmla="*/ 332 w 332"/>
                <a:gd name="T9" fmla="*/ 29 h 185"/>
              </a:gdLst>
              <a:ahLst/>
              <a:cxnLst>
                <a:cxn ang="0">
                  <a:pos x="T0" y="T1"/>
                </a:cxn>
                <a:cxn ang="0">
                  <a:pos x="T2" y="T3"/>
                </a:cxn>
                <a:cxn ang="0">
                  <a:pos x="T4" y="T5"/>
                </a:cxn>
                <a:cxn ang="0">
                  <a:pos x="T6" y="T7"/>
                </a:cxn>
                <a:cxn ang="0">
                  <a:pos x="T8" y="T9"/>
                </a:cxn>
              </a:cxnLst>
              <a:rect l="0" t="0" r="r" b="b"/>
              <a:pathLst>
                <a:path w="332" h="185">
                  <a:moveTo>
                    <a:pt x="332" y="29"/>
                  </a:moveTo>
                  <a:lnTo>
                    <a:pt x="172" y="0"/>
                  </a:lnTo>
                  <a:lnTo>
                    <a:pt x="0" y="56"/>
                  </a:lnTo>
                  <a:lnTo>
                    <a:pt x="300" y="185"/>
                  </a:lnTo>
                  <a:lnTo>
                    <a:pt x="332" y="2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34" name="iśľïḍê"/>
            <p:cNvSpPr/>
            <p:nvPr/>
          </p:nvSpPr>
          <p:spPr bwMode="auto">
            <a:xfrm>
              <a:off x="2265281" y="3190609"/>
              <a:ext cx="304372" cy="169603"/>
            </a:xfrm>
            <a:custGeom>
              <a:avLst/>
              <a:gdLst>
                <a:gd name="T0" fmla="*/ 332 w 332"/>
                <a:gd name="T1" fmla="*/ 29 h 185"/>
                <a:gd name="T2" fmla="*/ 172 w 332"/>
                <a:gd name="T3" fmla="*/ 0 h 185"/>
                <a:gd name="T4" fmla="*/ 0 w 332"/>
                <a:gd name="T5" fmla="*/ 56 h 185"/>
                <a:gd name="T6" fmla="*/ 300 w 332"/>
                <a:gd name="T7" fmla="*/ 185 h 185"/>
                <a:gd name="T8" fmla="*/ 332 w 332"/>
                <a:gd name="T9" fmla="*/ 29 h 185"/>
              </a:gdLst>
              <a:ahLst/>
              <a:cxnLst>
                <a:cxn ang="0">
                  <a:pos x="T0" y="T1"/>
                </a:cxn>
                <a:cxn ang="0">
                  <a:pos x="T2" y="T3"/>
                </a:cxn>
                <a:cxn ang="0">
                  <a:pos x="T4" y="T5"/>
                </a:cxn>
                <a:cxn ang="0">
                  <a:pos x="T6" y="T7"/>
                </a:cxn>
                <a:cxn ang="0">
                  <a:pos x="T8" y="T9"/>
                </a:cxn>
              </a:cxnLst>
              <a:rect l="0" t="0" r="r" b="b"/>
              <a:pathLst>
                <a:path w="332" h="185">
                  <a:moveTo>
                    <a:pt x="332" y="29"/>
                  </a:moveTo>
                  <a:lnTo>
                    <a:pt x="172" y="0"/>
                  </a:lnTo>
                  <a:lnTo>
                    <a:pt x="0" y="56"/>
                  </a:lnTo>
                  <a:lnTo>
                    <a:pt x="300" y="185"/>
                  </a:lnTo>
                  <a:lnTo>
                    <a:pt x="33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35" name="íṥļiḋê"/>
            <p:cNvSpPr/>
            <p:nvPr/>
          </p:nvSpPr>
          <p:spPr bwMode="auto">
            <a:xfrm>
              <a:off x="2867607" y="2834899"/>
              <a:ext cx="303455" cy="584904"/>
            </a:xfrm>
            <a:custGeom>
              <a:avLst/>
              <a:gdLst>
                <a:gd name="T0" fmla="*/ 15 w 331"/>
                <a:gd name="T1" fmla="*/ 444 h 638"/>
                <a:gd name="T2" fmla="*/ 173 w 331"/>
                <a:gd name="T3" fmla="*/ 336 h 638"/>
                <a:gd name="T4" fmla="*/ 252 w 331"/>
                <a:gd name="T5" fmla="*/ 43 h 638"/>
                <a:gd name="T6" fmla="*/ 331 w 331"/>
                <a:gd name="T7" fmla="*/ 0 h 638"/>
                <a:gd name="T8" fmla="*/ 257 w 331"/>
                <a:gd name="T9" fmla="*/ 413 h 638"/>
                <a:gd name="T10" fmla="*/ 0 w 331"/>
                <a:gd name="T11" fmla="*/ 638 h 638"/>
                <a:gd name="T12" fmla="*/ 15 w 331"/>
                <a:gd name="T13" fmla="*/ 444 h 638"/>
              </a:gdLst>
              <a:ahLst/>
              <a:cxnLst>
                <a:cxn ang="0">
                  <a:pos x="T0" y="T1"/>
                </a:cxn>
                <a:cxn ang="0">
                  <a:pos x="T2" y="T3"/>
                </a:cxn>
                <a:cxn ang="0">
                  <a:pos x="T4" y="T5"/>
                </a:cxn>
                <a:cxn ang="0">
                  <a:pos x="T6" y="T7"/>
                </a:cxn>
                <a:cxn ang="0">
                  <a:pos x="T8" y="T9"/>
                </a:cxn>
                <a:cxn ang="0">
                  <a:pos x="T10" y="T11"/>
                </a:cxn>
                <a:cxn ang="0">
                  <a:pos x="T12" y="T13"/>
                </a:cxn>
              </a:cxnLst>
              <a:rect l="0" t="0" r="r" b="b"/>
              <a:pathLst>
                <a:path w="331" h="638">
                  <a:moveTo>
                    <a:pt x="15" y="444"/>
                  </a:moveTo>
                  <a:lnTo>
                    <a:pt x="173" y="336"/>
                  </a:lnTo>
                  <a:lnTo>
                    <a:pt x="252" y="43"/>
                  </a:lnTo>
                  <a:lnTo>
                    <a:pt x="331" y="0"/>
                  </a:lnTo>
                  <a:lnTo>
                    <a:pt x="257" y="413"/>
                  </a:lnTo>
                  <a:lnTo>
                    <a:pt x="0" y="638"/>
                  </a:lnTo>
                  <a:lnTo>
                    <a:pt x="15" y="444"/>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36" name="ïṣlîḋê"/>
            <p:cNvSpPr/>
            <p:nvPr/>
          </p:nvSpPr>
          <p:spPr bwMode="auto">
            <a:xfrm>
              <a:off x="2867607" y="2834899"/>
              <a:ext cx="303455" cy="584904"/>
            </a:xfrm>
            <a:custGeom>
              <a:avLst/>
              <a:gdLst>
                <a:gd name="T0" fmla="*/ 15 w 331"/>
                <a:gd name="T1" fmla="*/ 444 h 638"/>
                <a:gd name="T2" fmla="*/ 173 w 331"/>
                <a:gd name="T3" fmla="*/ 336 h 638"/>
                <a:gd name="T4" fmla="*/ 252 w 331"/>
                <a:gd name="T5" fmla="*/ 43 h 638"/>
                <a:gd name="T6" fmla="*/ 331 w 331"/>
                <a:gd name="T7" fmla="*/ 0 h 638"/>
                <a:gd name="T8" fmla="*/ 257 w 331"/>
                <a:gd name="T9" fmla="*/ 413 h 638"/>
                <a:gd name="T10" fmla="*/ 0 w 331"/>
                <a:gd name="T11" fmla="*/ 638 h 638"/>
                <a:gd name="T12" fmla="*/ 15 w 331"/>
                <a:gd name="T13" fmla="*/ 444 h 638"/>
              </a:gdLst>
              <a:ahLst/>
              <a:cxnLst>
                <a:cxn ang="0">
                  <a:pos x="T0" y="T1"/>
                </a:cxn>
                <a:cxn ang="0">
                  <a:pos x="T2" y="T3"/>
                </a:cxn>
                <a:cxn ang="0">
                  <a:pos x="T4" y="T5"/>
                </a:cxn>
                <a:cxn ang="0">
                  <a:pos x="T6" y="T7"/>
                </a:cxn>
                <a:cxn ang="0">
                  <a:pos x="T8" y="T9"/>
                </a:cxn>
                <a:cxn ang="0">
                  <a:pos x="T10" y="T11"/>
                </a:cxn>
                <a:cxn ang="0">
                  <a:pos x="T12" y="T13"/>
                </a:cxn>
              </a:cxnLst>
              <a:rect l="0" t="0" r="r" b="b"/>
              <a:pathLst>
                <a:path w="331" h="638">
                  <a:moveTo>
                    <a:pt x="15" y="444"/>
                  </a:moveTo>
                  <a:lnTo>
                    <a:pt x="173" y="336"/>
                  </a:lnTo>
                  <a:lnTo>
                    <a:pt x="252" y="43"/>
                  </a:lnTo>
                  <a:lnTo>
                    <a:pt x="331" y="0"/>
                  </a:lnTo>
                  <a:lnTo>
                    <a:pt x="257" y="413"/>
                  </a:lnTo>
                  <a:lnTo>
                    <a:pt x="0" y="638"/>
                  </a:lnTo>
                  <a:lnTo>
                    <a:pt x="15" y="4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37" name="íşľîḍè"/>
            <p:cNvSpPr/>
            <p:nvPr/>
          </p:nvSpPr>
          <p:spPr bwMode="auto">
            <a:xfrm>
              <a:off x="2433052" y="3719589"/>
              <a:ext cx="415303" cy="794846"/>
            </a:xfrm>
            <a:custGeom>
              <a:avLst/>
              <a:gdLst>
                <a:gd name="T0" fmla="*/ 133 w 453"/>
                <a:gd name="T1" fmla="*/ 0 h 867"/>
                <a:gd name="T2" fmla="*/ 0 w 453"/>
                <a:gd name="T3" fmla="*/ 867 h 867"/>
                <a:gd name="T4" fmla="*/ 68 w 453"/>
                <a:gd name="T5" fmla="*/ 867 h 867"/>
                <a:gd name="T6" fmla="*/ 241 w 453"/>
                <a:gd name="T7" fmla="*/ 208 h 867"/>
                <a:gd name="T8" fmla="*/ 271 w 453"/>
                <a:gd name="T9" fmla="*/ 208 h 867"/>
                <a:gd name="T10" fmla="*/ 386 w 453"/>
                <a:gd name="T11" fmla="*/ 867 h 867"/>
                <a:gd name="T12" fmla="*/ 453 w 453"/>
                <a:gd name="T13" fmla="*/ 867 h 867"/>
                <a:gd name="T14" fmla="*/ 397 w 453"/>
                <a:gd name="T15" fmla="*/ 3 h 867"/>
                <a:gd name="T16" fmla="*/ 133 w 453"/>
                <a:gd name="T17"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866">
                  <a:moveTo>
                    <a:pt x="133" y="0"/>
                  </a:moveTo>
                  <a:lnTo>
                    <a:pt x="0" y="867"/>
                  </a:lnTo>
                  <a:lnTo>
                    <a:pt x="68" y="867"/>
                  </a:lnTo>
                  <a:lnTo>
                    <a:pt x="241" y="208"/>
                  </a:lnTo>
                  <a:lnTo>
                    <a:pt x="271" y="208"/>
                  </a:lnTo>
                  <a:lnTo>
                    <a:pt x="386" y="867"/>
                  </a:lnTo>
                  <a:lnTo>
                    <a:pt x="453" y="867"/>
                  </a:lnTo>
                  <a:lnTo>
                    <a:pt x="397" y="3"/>
                  </a:lnTo>
                  <a:lnTo>
                    <a:pt x="133"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38" name="íṩ1íḓê"/>
            <p:cNvSpPr/>
            <p:nvPr/>
          </p:nvSpPr>
          <p:spPr bwMode="auto">
            <a:xfrm>
              <a:off x="2319371" y="4514434"/>
              <a:ext cx="176022" cy="107263"/>
            </a:xfrm>
            <a:custGeom>
              <a:avLst/>
              <a:gdLst>
                <a:gd name="T0" fmla="*/ 119 w 192"/>
                <a:gd name="T1" fmla="*/ 0 h 117"/>
                <a:gd name="T2" fmla="*/ 0 w 192"/>
                <a:gd name="T3" fmla="*/ 117 h 117"/>
                <a:gd name="T4" fmla="*/ 192 w 192"/>
                <a:gd name="T5" fmla="*/ 117 h 117"/>
                <a:gd name="T6" fmla="*/ 192 w 192"/>
                <a:gd name="T7" fmla="*/ 0 h 117"/>
                <a:gd name="T8" fmla="*/ 119 w 192"/>
                <a:gd name="T9" fmla="*/ 0 h 117"/>
              </a:gdLst>
              <a:ahLst/>
              <a:cxnLst>
                <a:cxn ang="0">
                  <a:pos x="T0" y="T1"/>
                </a:cxn>
                <a:cxn ang="0">
                  <a:pos x="T2" y="T3"/>
                </a:cxn>
                <a:cxn ang="0">
                  <a:pos x="T4" y="T5"/>
                </a:cxn>
                <a:cxn ang="0">
                  <a:pos x="T6" y="T7"/>
                </a:cxn>
                <a:cxn ang="0">
                  <a:pos x="T8" y="T9"/>
                </a:cxn>
              </a:cxnLst>
              <a:rect l="0" t="0" r="r" b="b"/>
              <a:pathLst>
                <a:path w="192" h="117">
                  <a:moveTo>
                    <a:pt x="119" y="0"/>
                  </a:moveTo>
                  <a:lnTo>
                    <a:pt x="0" y="117"/>
                  </a:lnTo>
                  <a:lnTo>
                    <a:pt x="192" y="117"/>
                  </a:lnTo>
                  <a:lnTo>
                    <a:pt x="192" y="0"/>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39" name="iŝḻîḓe"/>
            <p:cNvSpPr/>
            <p:nvPr/>
          </p:nvSpPr>
          <p:spPr bwMode="auto">
            <a:xfrm>
              <a:off x="2786930" y="4514434"/>
              <a:ext cx="123766" cy="107263"/>
            </a:xfrm>
            <a:custGeom>
              <a:avLst/>
              <a:gdLst>
                <a:gd name="T0" fmla="*/ 0 w 135"/>
                <a:gd name="T1" fmla="*/ 0 h 117"/>
                <a:gd name="T2" fmla="*/ 16 w 135"/>
                <a:gd name="T3" fmla="*/ 117 h 117"/>
                <a:gd name="T4" fmla="*/ 135 w 135"/>
                <a:gd name="T5" fmla="*/ 117 h 117"/>
                <a:gd name="T6" fmla="*/ 67 w 135"/>
                <a:gd name="T7" fmla="*/ 0 h 117"/>
                <a:gd name="T8" fmla="*/ 0 w 135"/>
                <a:gd name="T9" fmla="*/ 0 h 117"/>
              </a:gdLst>
              <a:ahLst/>
              <a:cxnLst>
                <a:cxn ang="0">
                  <a:pos x="T0" y="T1"/>
                </a:cxn>
                <a:cxn ang="0">
                  <a:pos x="T2" y="T3"/>
                </a:cxn>
                <a:cxn ang="0">
                  <a:pos x="T4" y="T5"/>
                </a:cxn>
                <a:cxn ang="0">
                  <a:pos x="T6" y="T7"/>
                </a:cxn>
                <a:cxn ang="0">
                  <a:pos x="T8" y="T9"/>
                </a:cxn>
              </a:cxnLst>
              <a:rect l="0" t="0" r="r" b="b"/>
              <a:pathLst>
                <a:path w="135" h="117">
                  <a:moveTo>
                    <a:pt x="0" y="0"/>
                  </a:moveTo>
                  <a:lnTo>
                    <a:pt x="16" y="117"/>
                  </a:lnTo>
                  <a:lnTo>
                    <a:pt x="135" y="117"/>
                  </a:lnTo>
                  <a:lnTo>
                    <a:pt x="6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40" name="ïšļïďé"/>
            <p:cNvSpPr/>
            <p:nvPr/>
          </p:nvSpPr>
          <p:spPr bwMode="auto">
            <a:xfrm>
              <a:off x="2625577" y="3207111"/>
              <a:ext cx="194358" cy="359377"/>
            </a:xfrm>
            <a:custGeom>
              <a:avLst/>
              <a:gdLst>
                <a:gd name="T0" fmla="*/ 212 w 212"/>
                <a:gd name="T1" fmla="*/ 9 h 392"/>
                <a:gd name="T2" fmla="*/ 58 w 212"/>
                <a:gd name="T3" fmla="*/ 392 h 392"/>
                <a:gd name="T4" fmla="*/ 0 w 212"/>
                <a:gd name="T5" fmla="*/ 0 h 392"/>
                <a:gd name="T6" fmla="*/ 212 w 212"/>
                <a:gd name="T7" fmla="*/ 9 h 392"/>
              </a:gdLst>
              <a:ahLst/>
              <a:cxnLst>
                <a:cxn ang="0">
                  <a:pos x="T0" y="T1"/>
                </a:cxn>
                <a:cxn ang="0">
                  <a:pos x="T2" y="T3"/>
                </a:cxn>
                <a:cxn ang="0">
                  <a:pos x="T4" y="T5"/>
                </a:cxn>
                <a:cxn ang="0">
                  <a:pos x="T6" y="T7"/>
                </a:cxn>
              </a:cxnLst>
              <a:rect l="0" t="0" r="r" b="b"/>
              <a:pathLst>
                <a:path w="211" h="392">
                  <a:moveTo>
                    <a:pt x="212" y="9"/>
                  </a:moveTo>
                  <a:lnTo>
                    <a:pt x="58" y="392"/>
                  </a:lnTo>
                  <a:lnTo>
                    <a:pt x="0" y="0"/>
                  </a:lnTo>
                  <a:lnTo>
                    <a:pt x="212"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41" name="ïśḷîḓè"/>
            <p:cNvSpPr/>
            <p:nvPr/>
          </p:nvSpPr>
          <p:spPr bwMode="auto">
            <a:xfrm>
              <a:off x="2625577" y="3207111"/>
              <a:ext cx="194358" cy="359377"/>
            </a:xfrm>
            <a:custGeom>
              <a:avLst/>
              <a:gdLst>
                <a:gd name="T0" fmla="*/ 212 w 212"/>
                <a:gd name="T1" fmla="*/ 9 h 392"/>
                <a:gd name="T2" fmla="*/ 58 w 212"/>
                <a:gd name="T3" fmla="*/ 392 h 392"/>
                <a:gd name="T4" fmla="*/ 0 w 212"/>
                <a:gd name="T5" fmla="*/ 0 h 392"/>
                <a:gd name="T6" fmla="*/ 212 w 212"/>
                <a:gd name="T7" fmla="*/ 9 h 392"/>
              </a:gdLst>
              <a:ahLst/>
              <a:cxnLst>
                <a:cxn ang="0">
                  <a:pos x="T0" y="T1"/>
                </a:cxn>
                <a:cxn ang="0">
                  <a:pos x="T2" y="T3"/>
                </a:cxn>
                <a:cxn ang="0">
                  <a:pos x="T4" y="T5"/>
                </a:cxn>
                <a:cxn ang="0">
                  <a:pos x="T6" y="T7"/>
                </a:cxn>
              </a:cxnLst>
              <a:rect l="0" t="0" r="r" b="b"/>
              <a:pathLst>
                <a:path w="211" h="392">
                  <a:moveTo>
                    <a:pt x="212" y="9"/>
                  </a:moveTo>
                  <a:lnTo>
                    <a:pt x="58" y="392"/>
                  </a:lnTo>
                  <a:lnTo>
                    <a:pt x="0" y="0"/>
                  </a:lnTo>
                  <a:lnTo>
                    <a:pt x="21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42" name="ïṥḷîḓe"/>
            <p:cNvSpPr/>
            <p:nvPr/>
          </p:nvSpPr>
          <p:spPr bwMode="auto">
            <a:xfrm>
              <a:off x="2685167" y="3190609"/>
              <a:ext cx="64175" cy="103596"/>
            </a:xfrm>
            <a:custGeom>
              <a:avLst/>
              <a:gdLst>
                <a:gd name="T0" fmla="*/ 0 w 70"/>
                <a:gd name="T1" fmla="*/ 72 h 113"/>
                <a:gd name="T2" fmla="*/ 36 w 70"/>
                <a:gd name="T3" fmla="*/ 0 h 113"/>
                <a:gd name="T4" fmla="*/ 70 w 70"/>
                <a:gd name="T5" fmla="*/ 83 h 113"/>
                <a:gd name="T6" fmla="*/ 57 w 70"/>
                <a:gd name="T7" fmla="*/ 113 h 113"/>
                <a:gd name="T8" fmla="*/ 9 w 70"/>
                <a:gd name="T9" fmla="*/ 113 h 113"/>
                <a:gd name="T10" fmla="*/ 0 w 70"/>
                <a:gd name="T11" fmla="*/ 72 h 113"/>
              </a:gdLst>
              <a:ahLst/>
              <a:cxnLst>
                <a:cxn ang="0">
                  <a:pos x="T0" y="T1"/>
                </a:cxn>
                <a:cxn ang="0">
                  <a:pos x="T2" y="T3"/>
                </a:cxn>
                <a:cxn ang="0">
                  <a:pos x="T4" y="T5"/>
                </a:cxn>
                <a:cxn ang="0">
                  <a:pos x="T6" y="T7"/>
                </a:cxn>
                <a:cxn ang="0">
                  <a:pos x="T8" y="T9"/>
                </a:cxn>
                <a:cxn ang="0">
                  <a:pos x="T10" y="T11"/>
                </a:cxn>
              </a:cxnLst>
              <a:rect l="0" t="0" r="r" b="b"/>
              <a:pathLst>
                <a:path w="70" h="113">
                  <a:moveTo>
                    <a:pt x="0" y="72"/>
                  </a:moveTo>
                  <a:lnTo>
                    <a:pt x="36" y="0"/>
                  </a:lnTo>
                  <a:lnTo>
                    <a:pt x="70" y="83"/>
                  </a:lnTo>
                  <a:lnTo>
                    <a:pt x="57" y="113"/>
                  </a:lnTo>
                  <a:lnTo>
                    <a:pt x="9" y="113"/>
                  </a:lnTo>
                  <a:lnTo>
                    <a:pt x="0" y="72"/>
                  </a:lnTo>
                  <a:close/>
                </a:path>
              </a:pathLst>
            </a:custGeom>
            <a:solidFill>
              <a:srgbClr val="EF4A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43" name="îṩḻiḑê"/>
            <p:cNvSpPr/>
            <p:nvPr/>
          </p:nvSpPr>
          <p:spPr bwMode="auto">
            <a:xfrm>
              <a:off x="2685167" y="3190609"/>
              <a:ext cx="64175" cy="103596"/>
            </a:xfrm>
            <a:custGeom>
              <a:avLst/>
              <a:gdLst>
                <a:gd name="T0" fmla="*/ 0 w 70"/>
                <a:gd name="T1" fmla="*/ 72 h 113"/>
                <a:gd name="T2" fmla="*/ 36 w 70"/>
                <a:gd name="T3" fmla="*/ 0 h 113"/>
                <a:gd name="T4" fmla="*/ 70 w 70"/>
                <a:gd name="T5" fmla="*/ 83 h 113"/>
                <a:gd name="T6" fmla="*/ 57 w 70"/>
                <a:gd name="T7" fmla="*/ 113 h 113"/>
                <a:gd name="T8" fmla="*/ 9 w 70"/>
                <a:gd name="T9" fmla="*/ 113 h 113"/>
                <a:gd name="T10" fmla="*/ 0 w 70"/>
                <a:gd name="T11" fmla="*/ 72 h 113"/>
              </a:gdLst>
              <a:ahLst/>
              <a:cxnLst>
                <a:cxn ang="0">
                  <a:pos x="T0" y="T1"/>
                </a:cxn>
                <a:cxn ang="0">
                  <a:pos x="T2" y="T3"/>
                </a:cxn>
                <a:cxn ang="0">
                  <a:pos x="T4" y="T5"/>
                </a:cxn>
                <a:cxn ang="0">
                  <a:pos x="T6" y="T7"/>
                </a:cxn>
                <a:cxn ang="0">
                  <a:pos x="T8" y="T9"/>
                </a:cxn>
                <a:cxn ang="0">
                  <a:pos x="T10" y="T11"/>
                </a:cxn>
              </a:cxnLst>
              <a:rect l="0" t="0" r="r" b="b"/>
              <a:pathLst>
                <a:path w="70" h="113">
                  <a:moveTo>
                    <a:pt x="0" y="72"/>
                  </a:moveTo>
                  <a:lnTo>
                    <a:pt x="36" y="0"/>
                  </a:lnTo>
                  <a:lnTo>
                    <a:pt x="70" y="83"/>
                  </a:lnTo>
                  <a:lnTo>
                    <a:pt x="57" y="113"/>
                  </a:lnTo>
                  <a:lnTo>
                    <a:pt x="9" y="113"/>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44" name="îsḷïdè"/>
            <p:cNvSpPr/>
            <p:nvPr/>
          </p:nvSpPr>
          <p:spPr bwMode="auto">
            <a:xfrm>
              <a:off x="2660414" y="3294204"/>
              <a:ext cx="78844" cy="272283"/>
            </a:xfrm>
            <a:custGeom>
              <a:avLst/>
              <a:gdLst>
                <a:gd name="T0" fmla="*/ 36 w 86"/>
                <a:gd name="T1" fmla="*/ 0 h 297"/>
                <a:gd name="T2" fmla="*/ 0 w 86"/>
                <a:gd name="T3" fmla="*/ 173 h 297"/>
                <a:gd name="T4" fmla="*/ 20 w 86"/>
                <a:gd name="T5" fmla="*/ 297 h 297"/>
                <a:gd name="T6" fmla="*/ 86 w 86"/>
                <a:gd name="T7" fmla="*/ 135 h 297"/>
                <a:gd name="T8" fmla="*/ 84 w 86"/>
                <a:gd name="T9" fmla="*/ 0 h 297"/>
                <a:gd name="T10" fmla="*/ 36 w 86"/>
                <a:gd name="T11" fmla="*/ 0 h 297"/>
              </a:gdLst>
              <a:ahLst/>
              <a:cxnLst>
                <a:cxn ang="0">
                  <a:pos x="T0" y="T1"/>
                </a:cxn>
                <a:cxn ang="0">
                  <a:pos x="T2" y="T3"/>
                </a:cxn>
                <a:cxn ang="0">
                  <a:pos x="T4" y="T5"/>
                </a:cxn>
                <a:cxn ang="0">
                  <a:pos x="T6" y="T7"/>
                </a:cxn>
                <a:cxn ang="0">
                  <a:pos x="T8" y="T9"/>
                </a:cxn>
                <a:cxn ang="0">
                  <a:pos x="T10" y="T11"/>
                </a:cxn>
              </a:cxnLst>
              <a:rect l="0" t="0" r="r" b="b"/>
              <a:pathLst>
                <a:path w="86" h="297">
                  <a:moveTo>
                    <a:pt x="36" y="0"/>
                  </a:moveTo>
                  <a:lnTo>
                    <a:pt x="0" y="173"/>
                  </a:lnTo>
                  <a:lnTo>
                    <a:pt x="20" y="297"/>
                  </a:lnTo>
                  <a:lnTo>
                    <a:pt x="86" y="135"/>
                  </a:lnTo>
                  <a:lnTo>
                    <a:pt x="84" y="0"/>
                  </a:lnTo>
                  <a:lnTo>
                    <a:pt x="36" y="0"/>
                  </a:lnTo>
                  <a:close/>
                </a:path>
              </a:pathLst>
            </a:custGeom>
            <a:solidFill>
              <a:srgbClr val="EF4A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45" name="iṡḷïḓè"/>
            <p:cNvSpPr/>
            <p:nvPr/>
          </p:nvSpPr>
          <p:spPr bwMode="auto">
            <a:xfrm>
              <a:off x="2660414" y="3294204"/>
              <a:ext cx="78844" cy="272283"/>
            </a:xfrm>
            <a:custGeom>
              <a:avLst/>
              <a:gdLst>
                <a:gd name="T0" fmla="*/ 36 w 86"/>
                <a:gd name="T1" fmla="*/ 0 h 297"/>
                <a:gd name="T2" fmla="*/ 0 w 86"/>
                <a:gd name="T3" fmla="*/ 173 h 297"/>
                <a:gd name="T4" fmla="*/ 20 w 86"/>
                <a:gd name="T5" fmla="*/ 297 h 297"/>
                <a:gd name="T6" fmla="*/ 86 w 86"/>
                <a:gd name="T7" fmla="*/ 135 h 297"/>
                <a:gd name="T8" fmla="*/ 84 w 86"/>
                <a:gd name="T9" fmla="*/ 0 h 297"/>
                <a:gd name="T10" fmla="*/ 36 w 86"/>
                <a:gd name="T11" fmla="*/ 0 h 297"/>
              </a:gdLst>
              <a:ahLst/>
              <a:cxnLst>
                <a:cxn ang="0">
                  <a:pos x="T0" y="T1"/>
                </a:cxn>
                <a:cxn ang="0">
                  <a:pos x="T2" y="T3"/>
                </a:cxn>
                <a:cxn ang="0">
                  <a:pos x="T4" y="T5"/>
                </a:cxn>
                <a:cxn ang="0">
                  <a:pos x="T6" y="T7"/>
                </a:cxn>
                <a:cxn ang="0">
                  <a:pos x="T8" y="T9"/>
                </a:cxn>
                <a:cxn ang="0">
                  <a:pos x="T10" y="T11"/>
                </a:cxn>
              </a:cxnLst>
              <a:rect l="0" t="0" r="r" b="b"/>
              <a:pathLst>
                <a:path w="86" h="297">
                  <a:moveTo>
                    <a:pt x="36" y="0"/>
                  </a:moveTo>
                  <a:lnTo>
                    <a:pt x="0" y="173"/>
                  </a:lnTo>
                  <a:lnTo>
                    <a:pt x="20" y="297"/>
                  </a:lnTo>
                  <a:lnTo>
                    <a:pt x="86" y="135"/>
                  </a:lnTo>
                  <a:lnTo>
                    <a:pt x="84" y="0"/>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46" name="íṥ1ïḓe"/>
            <p:cNvSpPr/>
            <p:nvPr/>
          </p:nvSpPr>
          <p:spPr bwMode="auto">
            <a:xfrm>
              <a:off x="950614" y="1899787"/>
              <a:ext cx="2574327" cy="1849140"/>
            </a:xfrm>
            <a:custGeom>
              <a:avLst/>
              <a:gdLst>
                <a:gd name="T0" fmla="*/ 331 w 2808"/>
                <a:gd name="T1" fmla="*/ 2017 h 2017"/>
                <a:gd name="T2" fmla="*/ 0 w 2808"/>
                <a:gd name="T3" fmla="*/ 548 h 2017"/>
                <a:gd name="T4" fmla="*/ 2564 w 2808"/>
                <a:gd name="T5" fmla="*/ 0 h 2017"/>
                <a:gd name="T6" fmla="*/ 2808 w 2808"/>
                <a:gd name="T7" fmla="*/ 889 h 2017"/>
                <a:gd name="T8" fmla="*/ 331 w 2808"/>
                <a:gd name="T9" fmla="*/ 2017 h 2017"/>
              </a:gdLst>
              <a:ahLst/>
              <a:cxnLst>
                <a:cxn ang="0">
                  <a:pos x="T0" y="T1"/>
                </a:cxn>
                <a:cxn ang="0">
                  <a:pos x="T2" y="T3"/>
                </a:cxn>
                <a:cxn ang="0">
                  <a:pos x="T4" y="T5"/>
                </a:cxn>
                <a:cxn ang="0">
                  <a:pos x="T6" y="T7"/>
                </a:cxn>
                <a:cxn ang="0">
                  <a:pos x="T8" y="T9"/>
                </a:cxn>
              </a:cxnLst>
              <a:rect l="0" t="0" r="r" b="b"/>
              <a:pathLst>
                <a:path w="2808" h="2017">
                  <a:moveTo>
                    <a:pt x="331" y="2017"/>
                  </a:moveTo>
                  <a:lnTo>
                    <a:pt x="0" y="548"/>
                  </a:lnTo>
                  <a:lnTo>
                    <a:pt x="2564" y="0"/>
                  </a:lnTo>
                  <a:lnTo>
                    <a:pt x="2808" y="889"/>
                  </a:lnTo>
                  <a:lnTo>
                    <a:pt x="331" y="2017"/>
                  </a:lnTo>
                  <a:close/>
                </a:path>
              </a:pathLst>
            </a:custGeom>
            <a:solidFill>
              <a:schemeClr val="accent1"/>
            </a:solidFill>
            <a:ln>
              <a:noFill/>
            </a:ln>
          </p:spPr>
          <p:txBody>
            <a:bodyPr anchor="ctr"/>
            <a:lstStyle/>
            <a:p>
              <a:pPr algn="ctr"/>
              <a:endParaRPr>
                <a:latin typeface="微软雅黑" panose="020B0503020204020204" pitchFamily="34" charset="-122"/>
              </a:endParaRPr>
            </a:p>
          </p:txBody>
        </p:sp>
        <p:sp>
          <p:nvSpPr>
            <p:cNvPr id="47" name="îŝḷïḍe"/>
            <p:cNvSpPr/>
            <p:nvPr/>
          </p:nvSpPr>
          <p:spPr bwMode="auto">
            <a:xfrm>
              <a:off x="950614" y="1899787"/>
              <a:ext cx="2574327" cy="1849140"/>
            </a:xfrm>
            <a:custGeom>
              <a:avLst/>
              <a:gdLst>
                <a:gd name="T0" fmla="*/ 331 w 2808"/>
                <a:gd name="T1" fmla="*/ 2017 h 2017"/>
                <a:gd name="T2" fmla="*/ 0 w 2808"/>
                <a:gd name="T3" fmla="*/ 548 h 2017"/>
                <a:gd name="T4" fmla="*/ 2564 w 2808"/>
                <a:gd name="T5" fmla="*/ 0 h 2017"/>
                <a:gd name="T6" fmla="*/ 2808 w 2808"/>
                <a:gd name="T7" fmla="*/ 889 h 2017"/>
                <a:gd name="T8" fmla="*/ 331 w 2808"/>
                <a:gd name="T9" fmla="*/ 2017 h 2017"/>
              </a:gdLst>
              <a:ahLst/>
              <a:cxnLst>
                <a:cxn ang="0">
                  <a:pos x="T0" y="T1"/>
                </a:cxn>
                <a:cxn ang="0">
                  <a:pos x="T2" y="T3"/>
                </a:cxn>
                <a:cxn ang="0">
                  <a:pos x="T4" y="T5"/>
                </a:cxn>
                <a:cxn ang="0">
                  <a:pos x="T6" y="T7"/>
                </a:cxn>
                <a:cxn ang="0">
                  <a:pos x="T8" y="T9"/>
                </a:cxn>
              </a:cxnLst>
              <a:rect l="0" t="0" r="r" b="b"/>
              <a:pathLst>
                <a:path w="2808" h="2017">
                  <a:moveTo>
                    <a:pt x="331" y="2017"/>
                  </a:moveTo>
                  <a:lnTo>
                    <a:pt x="0" y="548"/>
                  </a:lnTo>
                  <a:lnTo>
                    <a:pt x="2564" y="0"/>
                  </a:lnTo>
                  <a:lnTo>
                    <a:pt x="2808" y="889"/>
                  </a:lnTo>
                  <a:lnTo>
                    <a:pt x="331" y="20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48" name="iṥḻïďè"/>
            <p:cNvSpPr/>
            <p:nvPr/>
          </p:nvSpPr>
          <p:spPr bwMode="auto">
            <a:xfrm>
              <a:off x="3076634" y="1601834"/>
              <a:ext cx="1476020" cy="1654783"/>
            </a:xfrm>
            <a:custGeom>
              <a:avLst/>
              <a:gdLst>
                <a:gd name="T0" fmla="*/ 0 w 1610"/>
                <a:gd name="T1" fmla="*/ 0 h 1805"/>
                <a:gd name="T2" fmla="*/ 496 w 1610"/>
                <a:gd name="T3" fmla="*/ 1805 h 1805"/>
                <a:gd name="T4" fmla="*/ 1610 w 1610"/>
                <a:gd name="T5" fmla="*/ 399 h 1805"/>
                <a:gd name="T6" fmla="*/ 0 w 1610"/>
                <a:gd name="T7" fmla="*/ 0 h 1805"/>
              </a:gdLst>
              <a:ahLst/>
              <a:cxnLst>
                <a:cxn ang="0">
                  <a:pos x="T0" y="T1"/>
                </a:cxn>
                <a:cxn ang="0">
                  <a:pos x="T2" y="T3"/>
                </a:cxn>
                <a:cxn ang="0">
                  <a:pos x="T4" y="T5"/>
                </a:cxn>
                <a:cxn ang="0">
                  <a:pos x="T6" y="T7"/>
                </a:cxn>
              </a:cxnLst>
              <a:rect l="0" t="0" r="r" b="b"/>
              <a:pathLst>
                <a:path w="1610" h="1805">
                  <a:moveTo>
                    <a:pt x="0" y="0"/>
                  </a:moveTo>
                  <a:lnTo>
                    <a:pt x="496" y="1805"/>
                  </a:lnTo>
                  <a:lnTo>
                    <a:pt x="1610" y="399"/>
                  </a:lnTo>
                  <a:lnTo>
                    <a:pt x="0" y="0"/>
                  </a:lnTo>
                  <a:close/>
                </a:path>
              </a:pathLst>
            </a:custGeom>
            <a:solidFill>
              <a:schemeClr val="accent1"/>
            </a:solidFill>
            <a:ln>
              <a:noFill/>
            </a:ln>
          </p:spPr>
          <p:txBody>
            <a:bodyPr anchor="ctr"/>
            <a:lstStyle/>
            <a:p>
              <a:pPr algn="ctr"/>
              <a:endParaRPr>
                <a:latin typeface="微软雅黑" panose="020B0503020204020204" pitchFamily="34" charset="-122"/>
              </a:endParaRPr>
            </a:p>
          </p:txBody>
        </p:sp>
        <p:sp>
          <p:nvSpPr>
            <p:cNvPr id="49" name="íşľîḋê"/>
            <p:cNvSpPr/>
            <p:nvPr/>
          </p:nvSpPr>
          <p:spPr bwMode="auto">
            <a:xfrm>
              <a:off x="3076634" y="1601834"/>
              <a:ext cx="1476020" cy="1654783"/>
            </a:xfrm>
            <a:custGeom>
              <a:avLst/>
              <a:gdLst>
                <a:gd name="T0" fmla="*/ 0 w 1610"/>
                <a:gd name="T1" fmla="*/ 0 h 1805"/>
                <a:gd name="T2" fmla="*/ 496 w 1610"/>
                <a:gd name="T3" fmla="*/ 1805 h 1805"/>
                <a:gd name="T4" fmla="*/ 1610 w 1610"/>
                <a:gd name="T5" fmla="*/ 399 h 1805"/>
                <a:gd name="T6" fmla="*/ 0 w 1610"/>
                <a:gd name="T7" fmla="*/ 0 h 1805"/>
              </a:gdLst>
              <a:ahLst/>
              <a:cxnLst>
                <a:cxn ang="0">
                  <a:pos x="T0" y="T1"/>
                </a:cxn>
                <a:cxn ang="0">
                  <a:pos x="T2" y="T3"/>
                </a:cxn>
                <a:cxn ang="0">
                  <a:pos x="T4" y="T5"/>
                </a:cxn>
                <a:cxn ang="0">
                  <a:pos x="T6" y="T7"/>
                </a:cxn>
              </a:cxnLst>
              <a:rect l="0" t="0" r="r" b="b"/>
              <a:pathLst>
                <a:path w="1610" h="1805">
                  <a:moveTo>
                    <a:pt x="0" y="0"/>
                  </a:moveTo>
                  <a:lnTo>
                    <a:pt x="496" y="1805"/>
                  </a:lnTo>
                  <a:lnTo>
                    <a:pt x="1610" y="3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50" name="ïş1íḍè"/>
            <p:cNvSpPr/>
            <p:nvPr/>
          </p:nvSpPr>
          <p:spPr bwMode="auto">
            <a:xfrm>
              <a:off x="3942993" y="4094551"/>
              <a:ext cx="252115" cy="353876"/>
            </a:xfrm>
            <a:custGeom>
              <a:avLst/>
              <a:gdLst>
                <a:gd name="T0" fmla="*/ 34 w 122"/>
                <a:gd name="T1" fmla="*/ 91 h 171"/>
                <a:gd name="T2" fmla="*/ 107 w 122"/>
                <a:gd name="T3" fmla="*/ 171 h 171"/>
                <a:gd name="T4" fmla="*/ 122 w 122"/>
                <a:gd name="T5" fmla="*/ 154 h 171"/>
                <a:gd name="T6" fmla="*/ 82 w 122"/>
                <a:gd name="T7" fmla="*/ 95 h 171"/>
                <a:gd name="T8" fmla="*/ 22 w 122"/>
                <a:gd name="T9" fmla="*/ 10 h 171"/>
                <a:gd name="T10" fmla="*/ 12 w 122"/>
                <a:gd name="T11" fmla="*/ 36 h 171"/>
                <a:gd name="T12" fmla="*/ 34 w 122"/>
                <a:gd name="T13" fmla="*/ 91 h 171"/>
              </a:gdLst>
              <a:ahLst/>
              <a:cxnLst>
                <a:cxn ang="0">
                  <a:pos x="T0" y="T1"/>
                </a:cxn>
                <a:cxn ang="0">
                  <a:pos x="T2" y="T3"/>
                </a:cxn>
                <a:cxn ang="0">
                  <a:pos x="T4" y="T5"/>
                </a:cxn>
                <a:cxn ang="0">
                  <a:pos x="T6" y="T7"/>
                </a:cxn>
                <a:cxn ang="0">
                  <a:pos x="T8" y="T9"/>
                </a:cxn>
                <a:cxn ang="0">
                  <a:pos x="T10" y="T11"/>
                </a:cxn>
                <a:cxn ang="0">
                  <a:pos x="T12" y="T13"/>
                </a:cxn>
              </a:cxnLst>
              <a:rect l="0" t="0" r="r" b="b"/>
              <a:pathLst>
                <a:path w="122" h="171">
                  <a:moveTo>
                    <a:pt x="34" y="91"/>
                  </a:moveTo>
                  <a:cubicBezTo>
                    <a:pt x="107" y="171"/>
                    <a:pt x="107" y="171"/>
                    <a:pt x="107" y="171"/>
                  </a:cubicBezTo>
                  <a:cubicBezTo>
                    <a:pt x="122" y="154"/>
                    <a:pt x="122" y="154"/>
                    <a:pt x="122" y="154"/>
                  </a:cubicBezTo>
                  <a:cubicBezTo>
                    <a:pt x="122" y="154"/>
                    <a:pt x="95" y="123"/>
                    <a:pt x="82" y="95"/>
                  </a:cubicBezTo>
                  <a:cubicBezTo>
                    <a:pt x="68" y="67"/>
                    <a:pt x="44" y="20"/>
                    <a:pt x="22" y="10"/>
                  </a:cubicBezTo>
                  <a:cubicBezTo>
                    <a:pt x="0" y="0"/>
                    <a:pt x="12" y="36"/>
                    <a:pt x="12" y="36"/>
                  </a:cubicBezTo>
                  <a:cubicBezTo>
                    <a:pt x="34" y="91"/>
                    <a:pt x="34" y="91"/>
                    <a:pt x="34" y="91"/>
                  </a:cubicBezTo>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51" name="íšḻídè"/>
            <p:cNvSpPr/>
            <p:nvPr/>
          </p:nvSpPr>
          <p:spPr bwMode="auto">
            <a:xfrm>
              <a:off x="3893487" y="3674667"/>
              <a:ext cx="260366" cy="818682"/>
            </a:xfrm>
            <a:custGeom>
              <a:avLst/>
              <a:gdLst>
                <a:gd name="T0" fmla="*/ 100 w 126"/>
                <a:gd name="T1" fmla="*/ 0 h 396"/>
                <a:gd name="T2" fmla="*/ 99 w 126"/>
                <a:gd name="T3" fmla="*/ 103 h 396"/>
                <a:gd name="T4" fmla="*/ 42 w 126"/>
                <a:gd name="T5" fmla="*/ 190 h 396"/>
                <a:gd name="T6" fmla="*/ 69 w 126"/>
                <a:gd name="T7" fmla="*/ 290 h 396"/>
                <a:gd name="T8" fmla="*/ 83 w 126"/>
                <a:gd name="T9" fmla="*/ 396 h 396"/>
                <a:gd name="T10" fmla="*/ 54 w 126"/>
                <a:gd name="T11" fmla="*/ 394 h 396"/>
                <a:gd name="T12" fmla="*/ 0 w 126"/>
                <a:gd name="T13" fmla="*/ 192 h 396"/>
                <a:gd name="T14" fmla="*/ 20 w 126"/>
                <a:gd name="T15" fmla="*/ 0 h 396"/>
                <a:gd name="T16" fmla="*/ 100 w 126"/>
                <a:gd name="T17"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396">
                  <a:moveTo>
                    <a:pt x="100" y="0"/>
                  </a:moveTo>
                  <a:cubicBezTo>
                    <a:pt x="100" y="0"/>
                    <a:pt x="126" y="40"/>
                    <a:pt x="99" y="103"/>
                  </a:cubicBezTo>
                  <a:cubicBezTo>
                    <a:pt x="73" y="165"/>
                    <a:pt x="42" y="190"/>
                    <a:pt x="42" y="190"/>
                  </a:cubicBezTo>
                  <a:cubicBezTo>
                    <a:pt x="42" y="190"/>
                    <a:pt x="72" y="227"/>
                    <a:pt x="69" y="290"/>
                  </a:cubicBezTo>
                  <a:cubicBezTo>
                    <a:pt x="66" y="345"/>
                    <a:pt x="83" y="396"/>
                    <a:pt x="83" y="396"/>
                  </a:cubicBezTo>
                  <a:cubicBezTo>
                    <a:pt x="54" y="394"/>
                    <a:pt x="54" y="394"/>
                    <a:pt x="54" y="394"/>
                  </a:cubicBezTo>
                  <a:cubicBezTo>
                    <a:pt x="0" y="192"/>
                    <a:pt x="0" y="192"/>
                    <a:pt x="0" y="192"/>
                  </a:cubicBezTo>
                  <a:cubicBezTo>
                    <a:pt x="20" y="0"/>
                    <a:pt x="20" y="0"/>
                    <a:pt x="20" y="0"/>
                  </a:cubicBezTo>
                  <a:cubicBezTo>
                    <a:pt x="100" y="0"/>
                    <a:pt x="100" y="0"/>
                    <a:pt x="100" y="0"/>
                  </a:cubicBezTo>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52" name="išļïḋê"/>
            <p:cNvSpPr/>
            <p:nvPr/>
          </p:nvSpPr>
          <p:spPr bwMode="auto">
            <a:xfrm>
              <a:off x="3620286" y="3087013"/>
              <a:ext cx="339210" cy="240196"/>
            </a:xfrm>
            <a:custGeom>
              <a:avLst/>
              <a:gdLst>
                <a:gd name="T0" fmla="*/ 307 w 370"/>
                <a:gd name="T1" fmla="*/ 262 h 262"/>
                <a:gd name="T2" fmla="*/ 11 w 370"/>
                <a:gd name="T3" fmla="*/ 90 h 262"/>
                <a:gd name="T4" fmla="*/ 0 w 370"/>
                <a:gd name="T5" fmla="*/ 63 h 262"/>
                <a:gd name="T6" fmla="*/ 47 w 370"/>
                <a:gd name="T7" fmla="*/ 0 h 262"/>
                <a:gd name="T8" fmla="*/ 79 w 370"/>
                <a:gd name="T9" fmla="*/ 14 h 262"/>
                <a:gd name="T10" fmla="*/ 370 w 370"/>
                <a:gd name="T11" fmla="*/ 176 h 262"/>
                <a:gd name="T12" fmla="*/ 307 w 370"/>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370" h="262">
                  <a:moveTo>
                    <a:pt x="307" y="262"/>
                  </a:moveTo>
                  <a:lnTo>
                    <a:pt x="11" y="90"/>
                  </a:lnTo>
                  <a:lnTo>
                    <a:pt x="0" y="63"/>
                  </a:lnTo>
                  <a:lnTo>
                    <a:pt x="47" y="0"/>
                  </a:lnTo>
                  <a:lnTo>
                    <a:pt x="79" y="14"/>
                  </a:lnTo>
                  <a:lnTo>
                    <a:pt x="370" y="176"/>
                  </a:lnTo>
                  <a:lnTo>
                    <a:pt x="307" y="26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53" name="išḷîḓé"/>
            <p:cNvSpPr/>
            <p:nvPr/>
          </p:nvSpPr>
          <p:spPr bwMode="auto">
            <a:xfrm>
              <a:off x="3620286" y="3087013"/>
              <a:ext cx="339210" cy="240196"/>
            </a:xfrm>
            <a:custGeom>
              <a:avLst/>
              <a:gdLst>
                <a:gd name="T0" fmla="*/ 307 w 370"/>
                <a:gd name="T1" fmla="*/ 262 h 262"/>
                <a:gd name="T2" fmla="*/ 11 w 370"/>
                <a:gd name="T3" fmla="*/ 90 h 262"/>
                <a:gd name="T4" fmla="*/ 0 w 370"/>
                <a:gd name="T5" fmla="*/ 63 h 262"/>
                <a:gd name="T6" fmla="*/ 47 w 370"/>
                <a:gd name="T7" fmla="*/ 0 h 262"/>
                <a:gd name="T8" fmla="*/ 79 w 370"/>
                <a:gd name="T9" fmla="*/ 14 h 262"/>
                <a:gd name="T10" fmla="*/ 370 w 370"/>
                <a:gd name="T11" fmla="*/ 176 h 262"/>
                <a:gd name="T12" fmla="*/ 307 w 370"/>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370" h="262">
                  <a:moveTo>
                    <a:pt x="307" y="262"/>
                  </a:moveTo>
                  <a:lnTo>
                    <a:pt x="11" y="90"/>
                  </a:lnTo>
                  <a:lnTo>
                    <a:pt x="0" y="63"/>
                  </a:lnTo>
                  <a:lnTo>
                    <a:pt x="47" y="0"/>
                  </a:lnTo>
                  <a:lnTo>
                    <a:pt x="79" y="14"/>
                  </a:lnTo>
                  <a:lnTo>
                    <a:pt x="370" y="176"/>
                  </a:lnTo>
                  <a:lnTo>
                    <a:pt x="307" y="2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54" name="îśļíḑé"/>
            <p:cNvSpPr/>
            <p:nvPr/>
          </p:nvSpPr>
          <p:spPr bwMode="auto">
            <a:xfrm>
              <a:off x="4155687" y="2904574"/>
              <a:ext cx="159520" cy="273199"/>
            </a:xfrm>
            <a:custGeom>
              <a:avLst/>
              <a:gdLst>
                <a:gd name="T0" fmla="*/ 35 w 77"/>
                <a:gd name="T1" fmla="*/ 14 h 132"/>
                <a:gd name="T2" fmla="*/ 62 w 77"/>
                <a:gd name="T3" fmla="*/ 12 h 132"/>
                <a:gd name="T4" fmla="*/ 54 w 77"/>
                <a:gd name="T5" fmla="*/ 83 h 132"/>
                <a:gd name="T6" fmla="*/ 46 w 77"/>
                <a:gd name="T7" fmla="*/ 132 h 132"/>
                <a:gd name="T8" fmla="*/ 9 w 77"/>
                <a:gd name="T9" fmla="*/ 71 h 132"/>
                <a:gd name="T10" fmla="*/ 35 w 77"/>
                <a:gd name="T11" fmla="*/ 14 h 132"/>
              </a:gdLst>
              <a:ahLst/>
              <a:cxnLst>
                <a:cxn ang="0">
                  <a:pos x="T0" y="T1"/>
                </a:cxn>
                <a:cxn ang="0">
                  <a:pos x="T2" y="T3"/>
                </a:cxn>
                <a:cxn ang="0">
                  <a:pos x="T4" y="T5"/>
                </a:cxn>
                <a:cxn ang="0">
                  <a:pos x="T6" y="T7"/>
                </a:cxn>
                <a:cxn ang="0">
                  <a:pos x="T8" y="T9"/>
                </a:cxn>
                <a:cxn ang="0">
                  <a:pos x="T10" y="T11"/>
                </a:cxn>
              </a:cxnLst>
              <a:rect l="0" t="0" r="r" b="b"/>
              <a:pathLst>
                <a:path w="77" h="132">
                  <a:moveTo>
                    <a:pt x="35" y="14"/>
                  </a:moveTo>
                  <a:cubicBezTo>
                    <a:pt x="35" y="14"/>
                    <a:pt x="47" y="0"/>
                    <a:pt x="62" y="12"/>
                  </a:cubicBezTo>
                  <a:cubicBezTo>
                    <a:pt x="77" y="24"/>
                    <a:pt x="74" y="64"/>
                    <a:pt x="54" y="83"/>
                  </a:cubicBezTo>
                  <a:cubicBezTo>
                    <a:pt x="34" y="101"/>
                    <a:pt x="37" y="124"/>
                    <a:pt x="46" y="132"/>
                  </a:cubicBezTo>
                  <a:cubicBezTo>
                    <a:pt x="46" y="132"/>
                    <a:pt x="0" y="117"/>
                    <a:pt x="9" y="71"/>
                  </a:cubicBezTo>
                  <a:cubicBezTo>
                    <a:pt x="18" y="25"/>
                    <a:pt x="35" y="14"/>
                    <a:pt x="35" y="14"/>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55" name="iṧlidê"/>
            <p:cNvSpPr/>
            <p:nvPr/>
          </p:nvSpPr>
          <p:spPr bwMode="auto">
            <a:xfrm>
              <a:off x="3994333" y="3041174"/>
              <a:ext cx="110014" cy="161353"/>
            </a:xfrm>
            <a:custGeom>
              <a:avLst/>
              <a:gdLst>
                <a:gd name="T0" fmla="*/ 0 w 53"/>
                <a:gd name="T1" fmla="*/ 41 h 78"/>
                <a:gd name="T2" fmla="*/ 0 w 53"/>
                <a:gd name="T3" fmla="*/ 74 h 78"/>
                <a:gd name="T4" fmla="*/ 53 w 53"/>
                <a:gd name="T5" fmla="*/ 78 h 78"/>
                <a:gd name="T6" fmla="*/ 51 w 53"/>
                <a:gd name="T7" fmla="*/ 32 h 78"/>
                <a:gd name="T8" fmla="*/ 46 w 53"/>
                <a:gd name="T9" fmla="*/ 0 h 78"/>
                <a:gd name="T10" fmla="*/ 18 w 53"/>
                <a:gd name="T11" fmla="*/ 4 h 78"/>
                <a:gd name="T12" fmla="*/ 0 w 53"/>
                <a:gd name="T13" fmla="*/ 41 h 78"/>
              </a:gdLst>
              <a:ahLst/>
              <a:cxnLst>
                <a:cxn ang="0">
                  <a:pos x="T0" y="T1"/>
                </a:cxn>
                <a:cxn ang="0">
                  <a:pos x="T2" y="T3"/>
                </a:cxn>
                <a:cxn ang="0">
                  <a:pos x="T4" y="T5"/>
                </a:cxn>
                <a:cxn ang="0">
                  <a:pos x="T6" y="T7"/>
                </a:cxn>
                <a:cxn ang="0">
                  <a:pos x="T8" y="T9"/>
                </a:cxn>
                <a:cxn ang="0">
                  <a:pos x="T10" y="T11"/>
                </a:cxn>
                <a:cxn ang="0">
                  <a:pos x="T12" y="T13"/>
                </a:cxn>
              </a:cxnLst>
              <a:rect l="0" t="0" r="r" b="b"/>
              <a:pathLst>
                <a:path w="52" h="78">
                  <a:moveTo>
                    <a:pt x="0" y="41"/>
                  </a:moveTo>
                  <a:cubicBezTo>
                    <a:pt x="0" y="41"/>
                    <a:pt x="7" y="54"/>
                    <a:pt x="0" y="74"/>
                  </a:cubicBezTo>
                  <a:cubicBezTo>
                    <a:pt x="53" y="78"/>
                    <a:pt x="53" y="78"/>
                    <a:pt x="53" y="78"/>
                  </a:cubicBezTo>
                  <a:cubicBezTo>
                    <a:pt x="51" y="32"/>
                    <a:pt x="51" y="32"/>
                    <a:pt x="51" y="32"/>
                  </a:cubicBezTo>
                  <a:cubicBezTo>
                    <a:pt x="46" y="0"/>
                    <a:pt x="46" y="0"/>
                    <a:pt x="46" y="0"/>
                  </a:cubicBezTo>
                  <a:cubicBezTo>
                    <a:pt x="18" y="4"/>
                    <a:pt x="18" y="4"/>
                    <a:pt x="18" y="4"/>
                  </a:cubicBezTo>
                  <a:lnTo>
                    <a:pt x="0" y="41"/>
                  </a:lnTo>
                  <a:close/>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56" name="iṡlíḍé"/>
            <p:cNvSpPr/>
            <p:nvPr/>
          </p:nvSpPr>
          <p:spPr bwMode="auto">
            <a:xfrm>
              <a:off x="3974164" y="2785393"/>
              <a:ext cx="278702" cy="326373"/>
            </a:xfrm>
            <a:custGeom>
              <a:avLst/>
              <a:gdLst>
                <a:gd name="T0" fmla="*/ 51 w 135"/>
                <a:gd name="T1" fmla="*/ 115 h 158"/>
                <a:gd name="T2" fmla="*/ 37 w 135"/>
                <a:gd name="T3" fmla="*/ 111 h 158"/>
                <a:gd name="T4" fmla="*/ 30 w 135"/>
                <a:gd name="T5" fmla="*/ 83 h 158"/>
                <a:gd name="T6" fmla="*/ 11 w 135"/>
                <a:gd name="T7" fmla="*/ 47 h 158"/>
                <a:gd name="T8" fmla="*/ 3 w 135"/>
                <a:gd name="T9" fmla="*/ 29 h 158"/>
                <a:gd name="T10" fmla="*/ 22 w 135"/>
                <a:gd name="T11" fmla="*/ 15 h 158"/>
                <a:gd name="T12" fmla="*/ 119 w 135"/>
                <a:gd name="T13" fmla="*/ 55 h 158"/>
                <a:gd name="T14" fmla="*/ 82 w 135"/>
                <a:gd name="T15" fmla="*/ 145 h 158"/>
                <a:gd name="T16" fmla="*/ 62 w 135"/>
                <a:gd name="T17" fmla="*/ 158 h 158"/>
                <a:gd name="T18" fmla="*/ 51 w 135"/>
                <a:gd name="T19" fmla="*/ 1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58">
                  <a:moveTo>
                    <a:pt x="51" y="115"/>
                  </a:moveTo>
                  <a:cubicBezTo>
                    <a:pt x="37" y="111"/>
                    <a:pt x="37" y="111"/>
                    <a:pt x="37" y="111"/>
                  </a:cubicBezTo>
                  <a:cubicBezTo>
                    <a:pt x="30" y="83"/>
                    <a:pt x="30" y="83"/>
                    <a:pt x="30" y="83"/>
                  </a:cubicBezTo>
                  <a:cubicBezTo>
                    <a:pt x="11" y="47"/>
                    <a:pt x="11" y="47"/>
                    <a:pt x="11" y="47"/>
                  </a:cubicBezTo>
                  <a:cubicBezTo>
                    <a:pt x="11" y="47"/>
                    <a:pt x="6" y="46"/>
                    <a:pt x="3" y="29"/>
                  </a:cubicBezTo>
                  <a:cubicBezTo>
                    <a:pt x="0" y="11"/>
                    <a:pt x="22" y="15"/>
                    <a:pt x="22" y="15"/>
                  </a:cubicBezTo>
                  <a:cubicBezTo>
                    <a:pt x="22" y="15"/>
                    <a:pt x="104" y="0"/>
                    <a:pt x="119" y="55"/>
                  </a:cubicBezTo>
                  <a:cubicBezTo>
                    <a:pt x="135" y="117"/>
                    <a:pt x="99" y="137"/>
                    <a:pt x="82" y="145"/>
                  </a:cubicBezTo>
                  <a:cubicBezTo>
                    <a:pt x="62" y="158"/>
                    <a:pt x="62" y="158"/>
                    <a:pt x="62" y="158"/>
                  </a:cubicBezTo>
                  <a:cubicBezTo>
                    <a:pt x="51" y="115"/>
                    <a:pt x="51" y="115"/>
                    <a:pt x="51" y="115"/>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57" name="íṧľîḓe"/>
            <p:cNvSpPr/>
            <p:nvPr/>
          </p:nvSpPr>
          <p:spPr bwMode="auto">
            <a:xfrm>
              <a:off x="3909989" y="2975166"/>
              <a:ext cx="88928" cy="49506"/>
            </a:xfrm>
            <a:custGeom>
              <a:avLst/>
              <a:gdLst>
                <a:gd name="T0" fmla="*/ 0 w 43"/>
                <a:gd name="T1" fmla="*/ 11 h 24"/>
                <a:gd name="T2" fmla="*/ 0 w 43"/>
                <a:gd name="T3" fmla="*/ 19 h 24"/>
                <a:gd name="T4" fmla="*/ 34 w 43"/>
                <a:gd name="T5" fmla="*/ 19 h 24"/>
                <a:gd name="T6" fmla="*/ 34 w 43"/>
                <a:gd name="T7" fmla="*/ 3 h 24"/>
                <a:gd name="T8" fmla="*/ 28 w 43"/>
                <a:gd name="T9" fmla="*/ 0 h 24"/>
                <a:gd name="T10" fmla="*/ 16 w 43"/>
                <a:gd name="T11" fmla="*/ 0 h 24"/>
                <a:gd name="T12" fmla="*/ 0 w 43"/>
                <a:gd name="T13" fmla="*/ 11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0" y="11"/>
                  </a:moveTo>
                  <a:cubicBezTo>
                    <a:pt x="0" y="19"/>
                    <a:pt x="0" y="19"/>
                    <a:pt x="0" y="19"/>
                  </a:cubicBezTo>
                  <a:cubicBezTo>
                    <a:pt x="0" y="19"/>
                    <a:pt x="26" y="24"/>
                    <a:pt x="34" y="19"/>
                  </a:cubicBezTo>
                  <a:cubicBezTo>
                    <a:pt x="43" y="14"/>
                    <a:pt x="34" y="3"/>
                    <a:pt x="34" y="3"/>
                  </a:cubicBezTo>
                  <a:cubicBezTo>
                    <a:pt x="28" y="0"/>
                    <a:pt x="28" y="0"/>
                    <a:pt x="28" y="0"/>
                  </a:cubicBezTo>
                  <a:cubicBezTo>
                    <a:pt x="16" y="0"/>
                    <a:pt x="16" y="0"/>
                    <a:pt x="16" y="0"/>
                  </a:cubicBezTo>
                  <a:lnTo>
                    <a:pt x="0" y="11"/>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58" name="ïṥļîḍè"/>
            <p:cNvSpPr/>
            <p:nvPr/>
          </p:nvSpPr>
          <p:spPr bwMode="auto">
            <a:xfrm>
              <a:off x="3887070" y="2853235"/>
              <a:ext cx="247532" cy="285118"/>
            </a:xfrm>
            <a:custGeom>
              <a:avLst/>
              <a:gdLst>
                <a:gd name="T0" fmla="*/ 58 w 120"/>
                <a:gd name="T1" fmla="*/ 0 h 138"/>
                <a:gd name="T2" fmla="*/ 39 w 120"/>
                <a:gd name="T3" fmla="*/ 24 h 138"/>
                <a:gd name="T4" fmla="*/ 6 w 120"/>
                <a:gd name="T5" fmla="*/ 44 h 138"/>
                <a:gd name="T6" fmla="*/ 10 w 120"/>
                <a:gd name="T7" fmla="*/ 60 h 138"/>
                <a:gd name="T8" fmla="*/ 0 w 120"/>
                <a:gd name="T9" fmla="*/ 68 h 138"/>
                <a:gd name="T10" fmla="*/ 41 w 120"/>
                <a:gd name="T11" fmla="*/ 68 h 138"/>
                <a:gd name="T12" fmla="*/ 10 w 120"/>
                <a:gd name="T13" fmla="*/ 104 h 138"/>
                <a:gd name="T14" fmla="*/ 13 w 120"/>
                <a:gd name="T15" fmla="*/ 113 h 138"/>
                <a:gd name="T16" fmla="*/ 13 w 120"/>
                <a:gd name="T17" fmla="*/ 138 h 138"/>
                <a:gd name="T18" fmla="*/ 82 w 120"/>
                <a:gd name="T19" fmla="*/ 114 h 138"/>
                <a:gd name="T20" fmla="*/ 96 w 120"/>
                <a:gd name="T21" fmla="*/ 98 h 138"/>
                <a:gd name="T22" fmla="*/ 111 w 120"/>
                <a:gd name="T23" fmla="*/ 86 h 138"/>
                <a:gd name="T24" fmla="*/ 99 w 120"/>
                <a:gd name="T25" fmla="*/ 59 h 138"/>
                <a:gd name="T26" fmla="*/ 89 w 120"/>
                <a:gd name="T27" fmla="*/ 73 h 138"/>
                <a:gd name="T28" fmla="*/ 82 w 120"/>
                <a:gd name="T29" fmla="*/ 72 h 138"/>
                <a:gd name="T30" fmla="*/ 84 w 120"/>
                <a:gd name="T31" fmla="*/ 47 h 138"/>
                <a:gd name="T32" fmla="*/ 63 w 120"/>
                <a:gd name="T33" fmla="*/ 20 h 138"/>
                <a:gd name="T34" fmla="*/ 58 w 120"/>
                <a:gd name="T3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38">
                  <a:moveTo>
                    <a:pt x="58" y="0"/>
                  </a:moveTo>
                  <a:cubicBezTo>
                    <a:pt x="39" y="24"/>
                    <a:pt x="39" y="24"/>
                    <a:pt x="39" y="24"/>
                  </a:cubicBezTo>
                  <a:cubicBezTo>
                    <a:pt x="39" y="24"/>
                    <a:pt x="39" y="52"/>
                    <a:pt x="6" y="44"/>
                  </a:cubicBezTo>
                  <a:cubicBezTo>
                    <a:pt x="10" y="60"/>
                    <a:pt x="10" y="60"/>
                    <a:pt x="10" y="60"/>
                  </a:cubicBezTo>
                  <a:cubicBezTo>
                    <a:pt x="0" y="68"/>
                    <a:pt x="0" y="68"/>
                    <a:pt x="0" y="68"/>
                  </a:cubicBezTo>
                  <a:cubicBezTo>
                    <a:pt x="0" y="68"/>
                    <a:pt x="11" y="74"/>
                    <a:pt x="41" y="68"/>
                  </a:cubicBezTo>
                  <a:cubicBezTo>
                    <a:pt x="41" y="68"/>
                    <a:pt x="46" y="104"/>
                    <a:pt x="10" y="104"/>
                  </a:cubicBezTo>
                  <a:cubicBezTo>
                    <a:pt x="13" y="113"/>
                    <a:pt x="13" y="113"/>
                    <a:pt x="13" y="113"/>
                  </a:cubicBezTo>
                  <a:cubicBezTo>
                    <a:pt x="13" y="138"/>
                    <a:pt x="13" y="138"/>
                    <a:pt x="13" y="138"/>
                  </a:cubicBezTo>
                  <a:cubicBezTo>
                    <a:pt x="13" y="138"/>
                    <a:pt x="66" y="136"/>
                    <a:pt x="82" y="114"/>
                  </a:cubicBezTo>
                  <a:cubicBezTo>
                    <a:pt x="84" y="111"/>
                    <a:pt x="96" y="98"/>
                    <a:pt x="96" y="98"/>
                  </a:cubicBezTo>
                  <a:cubicBezTo>
                    <a:pt x="96" y="98"/>
                    <a:pt x="102" y="101"/>
                    <a:pt x="111" y="86"/>
                  </a:cubicBezTo>
                  <a:cubicBezTo>
                    <a:pt x="120" y="71"/>
                    <a:pt x="110" y="56"/>
                    <a:pt x="99" y="59"/>
                  </a:cubicBezTo>
                  <a:cubicBezTo>
                    <a:pt x="88" y="62"/>
                    <a:pt x="89" y="73"/>
                    <a:pt x="89" y="73"/>
                  </a:cubicBezTo>
                  <a:cubicBezTo>
                    <a:pt x="82" y="72"/>
                    <a:pt x="82" y="72"/>
                    <a:pt x="82" y="72"/>
                  </a:cubicBezTo>
                  <a:cubicBezTo>
                    <a:pt x="84" y="47"/>
                    <a:pt x="84" y="47"/>
                    <a:pt x="84" y="47"/>
                  </a:cubicBezTo>
                  <a:cubicBezTo>
                    <a:pt x="84" y="47"/>
                    <a:pt x="75" y="42"/>
                    <a:pt x="63" y="20"/>
                  </a:cubicBezTo>
                  <a:cubicBezTo>
                    <a:pt x="59" y="13"/>
                    <a:pt x="58" y="0"/>
                    <a:pt x="58" y="0"/>
                  </a:cubicBezTo>
                  <a:close/>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59" name="i$líḓe"/>
            <p:cNvSpPr/>
            <p:nvPr/>
          </p:nvSpPr>
          <p:spPr bwMode="auto">
            <a:xfrm>
              <a:off x="3982415" y="2915576"/>
              <a:ext cx="24753" cy="34838"/>
            </a:xfrm>
            <a:custGeom>
              <a:avLst/>
              <a:gdLst>
                <a:gd name="T0" fmla="*/ 11 w 12"/>
                <a:gd name="T1" fmla="*/ 11 h 17"/>
                <a:gd name="T2" fmla="*/ 3 w 12"/>
                <a:gd name="T3" fmla="*/ 16 h 17"/>
                <a:gd name="T4" fmla="*/ 2 w 12"/>
                <a:gd name="T5" fmla="*/ 7 h 17"/>
                <a:gd name="T6" fmla="*/ 10 w 12"/>
                <a:gd name="T7" fmla="*/ 1 h 17"/>
                <a:gd name="T8" fmla="*/ 11 w 12"/>
                <a:gd name="T9" fmla="*/ 11 h 17"/>
              </a:gdLst>
              <a:ahLst/>
              <a:cxnLst>
                <a:cxn ang="0">
                  <a:pos x="T0" y="T1"/>
                </a:cxn>
                <a:cxn ang="0">
                  <a:pos x="T2" y="T3"/>
                </a:cxn>
                <a:cxn ang="0">
                  <a:pos x="T4" y="T5"/>
                </a:cxn>
                <a:cxn ang="0">
                  <a:pos x="T6" y="T7"/>
                </a:cxn>
                <a:cxn ang="0">
                  <a:pos x="T8" y="T9"/>
                </a:cxn>
              </a:cxnLst>
              <a:rect l="0" t="0" r="r" b="b"/>
              <a:pathLst>
                <a:path w="12" h="17">
                  <a:moveTo>
                    <a:pt x="11" y="11"/>
                  </a:moveTo>
                  <a:cubicBezTo>
                    <a:pt x="9" y="14"/>
                    <a:pt x="5" y="17"/>
                    <a:pt x="3" y="16"/>
                  </a:cubicBezTo>
                  <a:cubicBezTo>
                    <a:pt x="1" y="15"/>
                    <a:pt x="0" y="11"/>
                    <a:pt x="2" y="7"/>
                  </a:cubicBezTo>
                  <a:cubicBezTo>
                    <a:pt x="4" y="3"/>
                    <a:pt x="7" y="0"/>
                    <a:pt x="10" y="1"/>
                  </a:cubicBezTo>
                  <a:cubicBezTo>
                    <a:pt x="12" y="2"/>
                    <a:pt x="12" y="7"/>
                    <a:pt x="11" y="11"/>
                  </a:cubicBezTo>
                  <a:close/>
                </a:path>
              </a:pathLst>
            </a:custGeom>
            <a:solidFill>
              <a:srgbClr val="7746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60" name="ïşliḋè"/>
            <p:cNvSpPr/>
            <p:nvPr/>
          </p:nvSpPr>
          <p:spPr bwMode="auto">
            <a:xfrm>
              <a:off x="3878819" y="3151187"/>
              <a:ext cx="278702" cy="599572"/>
            </a:xfrm>
            <a:custGeom>
              <a:avLst/>
              <a:gdLst>
                <a:gd name="T0" fmla="*/ 109 w 135"/>
                <a:gd name="T1" fmla="*/ 11 h 290"/>
                <a:gd name="T2" fmla="*/ 44 w 135"/>
                <a:gd name="T3" fmla="*/ 24 h 290"/>
                <a:gd name="T4" fmla="*/ 0 w 135"/>
                <a:gd name="T5" fmla="*/ 84 h 290"/>
                <a:gd name="T6" fmla="*/ 18 w 135"/>
                <a:gd name="T7" fmla="*/ 127 h 290"/>
                <a:gd name="T8" fmla="*/ 23 w 135"/>
                <a:gd name="T9" fmla="*/ 254 h 290"/>
                <a:gd name="T10" fmla="*/ 131 w 135"/>
                <a:gd name="T11" fmla="*/ 249 h 290"/>
                <a:gd name="T12" fmla="*/ 99 w 135"/>
                <a:gd name="T13" fmla="*/ 138 h 290"/>
                <a:gd name="T14" fmla="*/ 109 w 135"/>
                <a:gd name="T15" fmla="*/ 11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290">
                  <a:moveTo>
                    <a:pt x="109" y="11"/>
                  </a:moveTo>
                  <a:cubicBezTo>
                    <a:pt x="109" y="11"/>
                    <a:pt x="63" y="0"/>
                    <a:pt x="44" y="24"/>
                  </a:cubicBezTo>
                  <a:cubicBezTo>
                    <a:pt x="25" y="48"/>
                    <a:pt x="0" y="84"/>
                    <a:pt x="0" y="84"/>
                  </a:cubicBezTo>
                  <a:cubicBezTo>
                    <a:pt x="18" y="127"/>
                    <a:pt x="18" y="127"/>
                    <a:pt x="18" y="127"/>
                  </a:cubicBezTo>
                  <a:cubicBezTo>
                    <a:pt x="18" y="127"/>
                    <a:pt x="43" y="204"/>
                    <a:pt x="23" y="254"/>
                  </a:cubicBezTo>
                  <a:cubicBezTo>
                    <a:pt x="23" y="254"/>
                    <a:pt x="81" y="290"/>
                    <a:pt x="131" y="249"/>
                  </a:cubicBezTo>
                  <a:cubicBezTo>
                    <a:pt x="131" y="249"/>
                    <a:pt x="89" y="183"/>
                    <a:pt x="99" y="138"/>
                  </a:cubicBezTo>
                  <a:cubicBezTo>
                    <a:pt x="109" y="93"/>
                    <a:pt x="135" y="48"/>
                    <a:pt x="109" y="1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61" name="iṧḷîḓê"/>
            <p:cNvSpPr/>
            <p:nvPr/>
          </p:nvSpPr>
          <p:spPr bwMode="auto">
            <a:xfrm>
              <a:off x="3510272" y="2760640"/>
              <a:ext cx="159520" cy="154936"/>
            </a:xfrm>
            <a:custGeom>
              <a:avLst/>
              <a:gdLst>
                <a:gd name="T0" fmla="*/ 51 w 77"/>
                <a:gd name="T1" fmla="*/ 74 h 75"/>
                <a:gd name="T2" fmla="*/ 63 w 77"/>
                <a:gd name="T3" fmla="*/ 52 h 75"/>
                <a:gd name="T4" fmla="*/ 77 w 77"/>
                <a:gd name="T5" fmla="*/ 39 h 75"/>
                <a:gd name="T6" fmla="*/ 61 w 77"/>
                <a:gd name="T7" fmla="*/ 39 h 75"/>
                <a:gd name="T8" fmla="*/ 54 w 77"/>
                <a:gd name="T9" fmla="*/ 43 h 75"/>
                <a:gd name="T10" fmla="*/ 49 w 77"/>
                <a:gd name="T11" fmla="*/ 7 h 75"/>
                <a:gd name="T12" fmla="*/ 43 w 77"/>
                <a:gd name="T13" fmla="*/ 7 h 75"/>
                <a:gd name="T14" fmla="*/ 43 w 77"/>
                <a:gd name="T15" fmla="*/ 31 h 75"/>
                <a:gd name="T16" fmla="*/ 28 w 77"/>
                <a:gd name="T17" fmla="*/ 0 h 75"/>
                <a:gd name="T18" fmla="*/ 23 w 77"/>
                <a:gd name="T19" fmla="*/ 2 h 75"/>
                <a:gd name="T20" fmla="*/ 32 w 77"/>
                <a:gd name="T21" fmla="*/ 32 h 75"/>
                <a:gd name="T22" fmla="*/ 13 w 77"/>
                <a:gd name="T23" fmla="*/ 9 h 75"/>
                <a:gd name="T24" fmla="*/ 8 w 77"/>
                <a:gd name="T25" fmla="*/ 13 h 75"/>
                <a:gd name="T26" fmla="*/ 24 w 77"/>
                <a:gd name="T27" fmla="*/ 37 h 75"/>
                <a:gd name="T28" fmla="*/ 2 w 77"/>
                <a:gd name="T29" fmla="*/ 24 h 75"/>
                <a:gd name="T30" fmla="*/ 0 w 77"/>
                <a:gd name="T31" fmla="*/ 30 h 75"/>
                <a:gd name="T32" fmla="*/ 20 w 77"/>
                <a:gd name="T33" fmla="*/ 45 h 75"/>
                <a:gd name="T34" fmla="*/ 36 w 77"/>
                <a:gd name="T35" fmla="*/ 72 h 75"/>
                <a:gd name="T36" fmla="*/ 51 w 77"/>
                <a:gd name="T3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5">
                  <a:moveTo>
                    <a:pt x="51" y="74"/>
                  </a:moveTo>
                  <a:cubicBezTo>
                    <a:pt x="63" y="52"/>
                    <a:pt x="63" y="52"/>
                    <a:pt x="63" y="52"/>
                  </a:cubicBezTo>
                  <a:cubicBezTo>
                    <a:pt x="77" y="39"/>
                    <a:pt x="77" y="39"/>
                    <a:pt x="77" y="39"/>
                  </a:cubicBezTo>
                  <a:cubicBezTo>
                    <a:pt x="77" y="39"/>
                    <a:pt x="71" y="32"/>
                    <a:pt x="61" y="39"/>
                  </a:cubicBezTo>
                  <a:cubicBezTo>
                    <a:pt x="54" y="43"/>
                    <a:pt x="54" y="43"/>
                    <a:pt x="54" y="43"/>
                  </a:cubicBezTo>
                  <a:cubicBezTo>
                    <a:pt x="49" y="7"/>
                    <a:pt x="49" y="7"/>
                    <a:pt x="49" y="7"/>
                  </a:cubicBezTo>
                  <a:cubicBezTo>
                    <a:pt x="43" y="7"/>
                    <a:pt x="43" y="7"/>
                    <a:pt x="43" y="7"/>
                  </a:cubicBezTo>
                  <a:cubicBezTo>
                    <a:pt x="43" y="31"/>
                    <a:pt x="43" y="31"/>
                    <a:pt x="43" y="31"/>
                  </a:cubicBezTo>
                  <a:cubicBezTo>
                    <a:pt x="28" y="0"/>
                    <a:pt x="28" y="0"/>
                    <a:pt x="28" y="0"/>
                  </a:cubicBezTo>
                  <a:cubicBezTo>
                    <a:pt x="23" y="2"/>
                    <a:pt x="23" y="2"/>
                    <a:pt x="23" y="2"/>
                  </a:cubicBezTo>
                  <a:cubicBezTo>
                    <a:pt x="32" y="32"/>
                    <a:pt x="32" y="32"/>
                    <a:pt x="32" y="32"/>
                  </a:cubicBezTo>
                  <a:cubicBezTo>
                    <a:pt x="13" y="9"/>
                    <a:pt x="13" y="9"/>
                    <a:pt x="13" y="9"/>
                  </a:cubicBezTo>
                  <a:cubicBezTo>
                    <a:pt x="8" y="13"/>
                    <a:pt x="8" y="13"/>
                    <a:pt x="8" y="13"/>
                  </a:cubicBezTo>
                  <a:cubicBezTo>
                    <a:pt x="24" y="37"/>
                    <a:pt x="24" y="37"/>
                    <a:pt x="24" y="37"/>
                  </a:cubicBezTo>
                  <a:cubicBezTo>
                    <a:pt x="2" y="24"/>
                    <a:pt x="2" y="24"/>
                    <a:pt x="2" y="24"/>
                  </a:cubicBezTo>
                  <a:cubicBezTo>
                    <a:pt x="0" y="30"/>
                    <a:pt x="0" y="30"/>
                    <a:pt x="0" y="30"/>
                  </a:cubicBezTo>
                  <a:cubicBezTo>
                    <a:pt x="20" y="45"/>
                    <a:pt x="20" y="45"/>
                    <a:pt x="20" y="45"/>
                  </a:cubicBezTo>
                  <a:cubicBezTo>
                    <a:pt x="20" y="45"/>
                    <a:pt x="29" y="68"/>
                    <a:pt x="36" y="72"/>
                  </a:cubicBezTo>
                  <a:cubicBezTo>
                    <a:pt x="43" y="75"/>
                    <a:pt x="51" y="74"/>
                    <a:pt x="51" y="74"/>
                  </a:cubicBezTo>
                  <a:close/>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62" name="íşļiḋe"/>
            <p:cNvSpPr/>
            <p:nvPr/>
          </p:nvSpPr>
          <p:spPr bwMode="auto">
            <a:xfrm>
              <a:off x="1132137" y="3341877"/>
              <a:ext cx="39421" cy="113680"/>
            </a:xfrm>
            <a:custGeom>
              <a:avLst/>
              <a:gdLst>
                <a:gd name="T0" fmla="*/ 12 w 19"/>
                <a:gd name="T1" fmla="*/ 0 h 55"/>
                <a:gd name="T2" fmla="*/ 7 w 19"/>
                <a:gd name="T3" fmla="*/ 17 h 55"/>
                <a:gd name="T4" fmla="*/ 1 w 19"/>
                <a:gd name="T5" fmla="*/ 37 h 55"/>
                <a:gd name="T6" fmla="*/ 19 w 19"/>
                <a:gd name="T7" fmla="*/ 55 h 55"/>
                <a:gd name="T8" fmla="*/ 18 w 19"/>
                <a:gd name="T9" fmla="*/ 19 h 55"/>
                <a:gd name="T10" fmla="*/ 12 w 19"/>
                <a:gd name="T11" fmla="*/ 0 h 55"/>
              </a:gdLst>
              <a:ahLst/>
              <a:cxnLst>
                <a:cxn ang="0">
                  <a:pos x="T0" y="T1"/>
                </a:cxn>
                <a:cxn ang="0">
                  <a:pos x="T2" y="T3"/>
                </a:cxn>
                <a:cxn ang="0">
                  <a:pos x="T4" y="T5"/>
                </a:cxn>
                <a:cxn ang="0">
                  <a:pos x="T6" y="T7"/>
                </a:cxn>
                <a:cxn ang="0">
                  <a:pos x="T8" y="T9"/>
                </a:cxn>
                <a:cxn ang="0">
                  <a:pos x="T10" y="T11"/>
                </a:cxn>
              </a:cxnLst>
              <a:rect l="0" t="0" r="r" b="b"/>
              <a:pathLst>
                <a:path w="19" h="55">
                  <a:moveTo>
                    <a:pt x="12" y="0"/>
                  </a:moveTo>
                  <a:cubicBezTo>
                    <a:pt x="12" y="0"/>
                    <a:pt x="8" y="8"/>
                    <a:pt x="7" y="17"/>
                  </a:cubicBezTo>
                  <a:cubicBezTo>
                    <a:pt x="6" y="26"/>
                    <a:pt x="0" y="24"/>
                    <a:pt x="1" y="37"/>
                  </a:cubicBezTo>
                  <a:cubicBezTo>
                    <a:pt x="2" y="50"/>
                    <a:pt x="19" y="55"/>
                    <a:pt x="19" y="55"/>
                  </a:cubicBezTo>
                  <a:cubicBezTo>
                    <a:pt x="18" y="19"/>
                    <a:pt x="18" y="19"/>
                    <a:pt x="18" y="19"/>
                  </a:cubicBezTo>
                  <a:cubicBezTo>
                    <a:pt x="12" y="0"/>
                    <a:pt x="12" y="0"/>
                    <a:pt x="12" y="0"/>
                  </a:cubicBezTo>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63" name="išļîḑe"/>
            <p:cNvSpPr/>
            <p:nvPr/>
          </p:nvSpPr>
          <p:spPr bwMode="auto">
            <a:xfrm>
              <a:off x="2004915" y="3374881"/>
              <a:ext cx="78844" cy="55923"/>
            </a:xfrm>
            <a:custGeom>
              <a:avLst/>
              <a:gdLst>
                <a:gd name="T0" fmla="*/ 36 w 38"/>
                <a:gd name="T1" fmla="*/ 0 h 27"/>
                <a:gd name="T2" fmla="*/ 30 w 38"/>
                <a:gd name="T3" fmla="*/ 20 h 27"/>
                <a:gd name="T4" fmla="*/ 16 w 38"/>
                <a:gd name="T5" fmla="*/ 24 h 27"/>
                <a:gd name="T6" fmla="*/ 0 w 38"/>
                <a:gd name="T7" fmla="*/ 14 h 27"/>
                <a:gd name="T8" fmla="*/ 36 w 38"/>
                <a:gd name="T9" fmla="*/ 0 h 27"/>
              </a:gdLst>
              <a:ahLst/>
              <a:cxnLst>
                <a:cxn ang="0">
                  <a:pos x="T0" y="T1"/>
                </a:cxn>
                <a:cxn ang="0">
                  <a:pos x="T2" y="T3"/>
                </a:cxn>
                <a:cxn ang="0">
                  <a:pos x="T4" y="T5"/>
                </a:cxn>
                <a:cxn ang="0">
                  <a:pos x="T6" y="T7"/>
                </a:cxn>
                <a:cxn ang="0">
                  <a:pos x="T8" y="T9"/>
                </a:cxn>
              </a:cxnLst>
              <a:rect l="0" t="0" r="r" b="b"/>
              <a:pathLst>
                <a:path w="38" h="27">
                  <a:moveTo>
                    <a:pt x="36" y="0"/>
                  </a:moveTo>
                  <a:cubicBezTo>
                    <a:pt x="36" y="0"/>
                    <a:pt x="38" y="13"/>
                    <a:pt x="30" y="20"/>
                  </a:cubicBezTo>
                  <a:cubicBezTo>
                    <a:pt x="22" y="27"/>
                    <a:pt x="16" y="24"/>
                    <a:pt x="16" y="24"/>
                  </a:cubicBezTo>
                  <a:cubicBezTo>
                    <a:pt x="0" y="14"/>
                    <a:pt x="0" y="14"/>
                    <a:pt x="0" y="14"/>
                  </a:cubicBezTo>
                  <a:lnTo>
                    <a:pt x="36" y="0"/>
                  </a:lnTo>
                  <a:close/>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64" name="iṩľïḋê"/>
            <p:cNvSpPr/>
            <p:nvPr/>
          </p:nvSpPr>
          <p:spPr bwMode="auto">
            <a:xfrm>
              <a:off x="1496100" y="2747805"/>
              <a:ext cx="299788" cy="378629"/>
            </a:xfrm>
            <a:custGeom>
              <a:avLst/>
              <a:gdLst>
                <a:gd name="T0" fmla="*/ 49 w 145"/>
                <a:gd name="T1" fmla="*/ 146 h 183"/>
                <a:gd name="T2" fmla="*/ 41 w 145"/>
                <a:gd name="T3" fmla="*/ 183 h 183"/>
                <a:gd name="T4" fmla="*/ 0 w 145"/>
                <a:gd name="T5" fmla="*/ 92 h 183"/>
                <a:gd name="T6" fmla="*/ 12 w 145"/>
                <a:gd name="T7" fmla="*/ 74 h 183"/>
                <a:gd name="T8" fmla="*/ 66 w 145"/>
                <a:gd name="T9" fmla="*/ 21 h 183"/>
                <a:gd name="T10" fmla="*/ 102 w 145"/>
                <a:gd name="T11" fmla="*/ 0 h 183"/>
                <a:gd name="T12" fmla="*/ 98 w 145"/>
                <a:gd name="T13" fmla="*/ 32 h 183"/>
                <a:gd name="T14" fmla="*/ 139 w 145"/>
                <a:gd name="T15" fmla="*/ 21 h 183"/>
                <a:gd name="T16" fmla="*/ 114 w 145"/>
                <a:gd name="T17" fmla="*/ 58 h 183"/>
                <a:gd name="T18" fmla="*/ 145 w 145"/>
                <a:gd name="T19" fmla="*/ 54 h 183"/>
                <a:gd name="T20" fmla="*/ 107 w 145"/>
                <a:gd name="T21" fmla="*/ 83 h 183"/>
                <a:gd name="T22" fmla="*/ 67 w 145"/>
                <a:gd name="T23" fmla="*/ 136 h 183"/>
                <a:gd name="T24" fmla="*/ 49 w 145"/>
                <a:gd name="T2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83">
                  <a:moveTo>
                    <a:pt x="49" y="146"/>
                  </a:moveTo>
                  <a:cubicBezTo>
                    <a:pt x="41" y="183"/>
                    <a:pt x="41" y="183"/>
                    <a:pt x="41" y="183"/>
                  </a:cubicBezTo>
                  <a:cubicBezTo>
                    <a:pt x="41" y="183"/>
                    <a:pt x="4" y="118"/>
                    <a:pt x="0" y="92"/>
                  </a:cubicBezTo>
                  <a:cubicBezTo>
                    <a:pt x="12" y="74"/>
                    <a:pt x="12" y="74"/>
                    <a:pt x="12" y="74"/>
                  </a:cubicBezTo>
                  <a:cubicBezTo>
                    <a:pt x="12" y="74"/>
                    <a:pt x="45" y="30"/>
                    <a:pt x="66" y="21"/>
                  </a:cubicBezTo>
                  <a:cubicBezTo>
                    <a:pt x="88" y="12"/>
                    <a:pt x="102" y="0"/>
                    <a:pt x="102" y="0"/>
                  </a:cubicBezTo>
                  <a:cubicBezTo>
                    <a:pt x="98" y="32"/>
                    <a:pt x="98" y="32"/>
                    <a:pt x="98" y="32"/>
                  </a:cubicBezTo>
                  <a:cubicBezTo>
                    <a:pt x="139" y="21"/>
                    <a:pt x="139" y="21"/>
                    <a:pt x="139" y="21"/>
                  </a:cubicBezTo>
                  <a:cubicBezTo>
                    <a:pt x="114" y="58"/>
                    <a:pt x="114" y="58"/>
                    <a:pt x="114" y="58"/>
                  </a:cubicBezTo>
                  <a:cubicBezTo>
                    <a:pt x="145" y="54"/>
                    <a:pt x="145" y="54"/>
                    <a:pt x="145" y="54"/>
                  </a:cubicBezTo>
                  <a:cubicBezTo>
                    <a:pt x="107" y="83"/>
                    <a:pt x="107" y="83"/>
                    <a:pt x="107" y="83"/>
                  </a:cubicBezTo>
                  <a:cubicBezTo>
                    <a:pt x="67" y="136"/>
                    <a:pt x="67" y="136"/>
                    <a:pt x="67" y="136"/>
                  </a:cubicBezTo>
                  <a:cubicBezTo>
                    <a:pt x="49" y="146"/>
                    <a:pt x="49" y="146"/>
                    <a:pt x="49" y="146"/>
                  </a:cubicBezTo>
                </a:path>
              </a:pathLst>
            </a:custGeom>
            <a:solidFill>
              <a:srgbClr val="DC9F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65" name="îṥļiḍè"/>
            <p:cNvSpPr/>
            <p:nvPr/>
          </p:nvSpPr>
          <p:spPr bwMode="auto">
            <a:xfrm>
              <a:off x="1657453" y="3039341"/>
              <a:ext cx="80677" cy="41255"/>
            </a:xfrm>
            <a:custGeom>
              <a:avLst/>
              <a:gdLst>
                <a:gd name="T0" fmla="*/ 88 w 88"/>
                <a:gd name="T1" fmla="*/ 20 h 45"/>
                <a:gd name="T2" fmla="*/ 88 w 88"/>
                <a:gd name="T3" fmla="*/ 45 h 45"/>
                <a:gd name="T4" fmla="*/ 14 w 88"/>
                <a:gd name="T5" fmla="*/ 45 h 45"/>
                <a:gd name="T6" fmla="*/ 0 w 88"/>
                <a:gd name="T7" fmla="*/ 9 h 45"/>
                <a:gd name="T8" fmla="*/ 20 w 88"/>
                <a:gd name="T9" fmla="*/ 0 h 45"/>
                <a:gd name="T10" fmla="*/ 72 w 88"/>
                <a:gd name="T11" fmla="*/ 14 h 45"/>
                <a:gd name="T12" fmla="*/ 88 w 88"/>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88" h="45">
                  <a:moveTo>
                    <a:pt x="88" y="20"/>
                  </a:moveTo>
                  <a:lnTo>
                    <a:pt x="88" y="45"/>
                  </a:lnTo>
                  <a:lnTo>
                    <a:pt x="14" y="45"/>
                  </a:lnTo>
                  <a:lnTo>
                    <a:pt x="0" y="9"/>
                  </a:lnTo>
                  <a:lnTo>
                    <a:pt x="20" y="0"/>
                  </a:lnTo>
                  <a:lnTo>
                    <a:pt x="72" y="14"/>
                  </a:lnTo>
                  <a:lnTo>
                    <a:pt x="88"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66" name="i$ľiḑê"/>
            <p:cNvSpPr/>
            <p:nvPr/>
          </p:nvSpPr>
          <p:spPr bwMode="auto">
            <a:xfrm>
              <a:off x="1537355" y="2907324"/>
              <a:ext cx="250282" cy="275033"/>
            </a:xfrm>
            <a:custGeom>
              <a:avLst/>
              <a:gdLst>
                <a:gd name="T0" fmla="*/ 87 w 121"/>
                <a:gd name="T1" fmla="*/ 16 h 133"/>
                <a:gd name="T2" fmla="*/ 121 w 121"/>
                <a:gd name="T3" fmla="*/ 54 h 133"/>
                <a:gd name="T4" fmla="*/ 102 w 121"/>
                <a:gd name="T5" fmla="*/ 69 h 133"/>
                <a:gd name="T6" fmla="*/ 108 w 121"/>
                <a:gd name="T7" fmla="*/ 76 h 133"/>
                <a:gd name="T8" fmla="*/ 68 w 121"/>
                <a:gd name="T9" fmla="*/ 72 h 133"/>
                <a:gd name="T10" fmla="*/ 101 w 121"/>
                <a:gd name="T11" fmla="*/ 103 h 133"/>
                <a:gd name="T12" fmla="*/ 95 w 121"/>
                <a:gd name="T13" fmla="*/ 113 h 133"/>
                <a:gd name="T14" fmla="*/ 97 w 121"/>
                <a:gd name="T15" fmla="*/ 130 h 133"/>
                <a:gd name="T16" fmla="*/ 92 w 121"/>
                <a:gd name="T17" fmla="*/ 133 h 133"/>
                <a:gd name="T18" fmla="*/ 38 w 121"/>
                <a:gd name="T19" fmla="*/ 105 h 133"/>
                <a:gd name="T20" fmla="*/ 29 w 121"/>
                <a:gd name="T21" fmla="*/ 69 h 133"/>
                <a:gd name="T22" fmla="*/ 3 w 121"/>
                <a:gd name="T23" fmla="*/ 47 h 133"/>
                <a:gd name="T24" fmla="*/ 15 w 121"/>
                <a:gd name="T25" fmla="*/ 29 h 133"/>
                <a:gd name="T26" fmla="*/ 29 w 121"/>
                <a:gd name="T27" fmla="*/ 49 h 133"/>
                <a:gd name="T28" fmla="*/ 41 w 121"/>
                <a:gd name="T29" fmla="*/ 49 h 133"/>
                <a:gd name="T30" fmla="*/ 37 w 121"/>
                <a:gd name="T31" fmla="*/ 27 h 133"/>
                <a:gd name="T32" fmla="*/ 37 w 121"/>
                <a:gd name="T33" fmla="*/ 0 h 133"/>
                <a:gd name="T34" fmla="*/ 87 w 121"/>
                <a:gd name="T35" fmla="*/ 6 h 133"/>
                <a:gd name="T36" fmla="*/ 87 w 121"/>
                <a:gd name="T37" fmla="*/ 1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33">
                  <a:moveTo>
                    <a:pt x="87" y="16"/>
                  </a:moveTo>
                  <a:cubicBezTo>
                    <a:pt x="87" y="16"/>
                    <a:pt x="87" y="50"/>
                    <a:pt x="121" y="54"/>
                  </a:cubicBezTo>
                  <a:cubicBezTo>
                    <a:pt x="102" y="69"/>
                    <a:pt x="102" y="69"/>
                    <a:pt x="102" y="69"/>
                  </a:cubicBezTo>
                  <a:cubicBezTo>
                    <a:pt x="108" y="76"/>
                    <a:pt x="108" y="76"/>
                    <a:pt x="108" y="76"/>
                  </a:cubicBezTo>
                  <a:cubicBezTo>
                    <a:pt x="108" y="76"/>
                    <a:pt x="87" y="82"/>
                    <a:pt x="68" y="72"/>
                  </a:cubicBezTo>
                  <a:cubicBezTo>
                    <a:pt x="68" y="72"/>
                    <a:pt x="69" y="105"/>
                    <a:pt x="101" y="103"/>
                  </a:cubicBezTo>
                  <a:cubicBezTo>
                    <a:pt x="95" y="113"/>
                    <a:pt x="95" y="113"/>
                    <a:pt x="95" y="113"/>
                  </a:cubicBezTo>
                  <a:cubicBezTo>
                    <a:pt x="97" y="130"/>
                    <a:pt x="97" y="130"/>
                    <a:pt x="97" y="130"/>
                  </a:cubicBezTo>
                  <a:cubicBezTo>
                    <a:pt x="92" y="133"/>
                    <a:pt x="92" y="133"/>
                    <a:pt x="92" y="133"/>
                  </a:cubicBezTo>
                  <a:cubicBezTo>
                    <a:pt x="38" y="105"/>
                    <a:pt x="38" y="105"/>
                    <a:pt x="38" y="105"/>
                  </a:cubicBezTo>
                  <a:cubicBezTo>
                    <a:pt x="29" y="69"/>
                    <a:pt x="29" y="69"/>
                    <a:pt x="29" y="69"/>
                  </a:cubicBezTo>
                  <a:cubicBezTo>
                    <a:pt x="18" y="70"/>
                    <a:pt x="6" y="63"/>
                    <a:pt x="3" y="47"/>
                  </a:cubicBezTo>
                  <a:cubicBezTo>
                    <a:pt x="0" y="31"/>
                    <a:pt x="15" y="29"/>
                    <a:pt x="15" y="29"/>
                  </a:cubicBezTo>
                  <a:cubicBezTo>
                    <a:pt x="29" y="49"/>
                    <a:pt x="29" y="49"/>
                    <a:pt x="29" y="49"/>
                  </a:cubicBezTo>
                  <a:cubicBezTo>
                    <a:pt x="41" y="49"/>
                    <a:pt x="41" y="49"/>
                    <a:pt x="41" y="49"/>
                  </a:cubicBezTo>
                  <a:cubicBezTo>
                    <a:pt x="37" y="27"/>
                    <a:pt x="37" y="27"/>
                    <a:pt x="37" y="27"/>
                  </a:cubicBezTo>
                  <a:cubicBezTo>
                    <a:pt x="37" y="0"/>
                    <a:pt x="37" y="0"/>
                    <a:pt x="37" y="0"/>
                  </a:cubicBezTo>
                  <a:cubicBezTo>
                    <a:pt x="87" y="6"/>
                    <a:pt x="87" y="6"/>
                    <a:pt x="87" y="6"/>
                  </a:cubicBezTo>
                  <a:cubicBezTo>
                    <a:pt x="87" y="16"/>
                    <a:pt x="87" y="16"/>
                    <a:pt x="87" y="16"/>
                  </a:cubicBezTo>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67" name="isḷîḋé"/>
            <p:cNvSpPr/>
            <p:nvPr/>
          </p:nvSpPr>
          <p:spPr bwMode="auto">
            <a:xfrm>
              <a:off x="1680373" y="2950413"/>
              <a:ext cx="20169" cy="31171"/>
            </a:xfrm>
            <a:custGeom>
              <a:avLst/>
              <a:gdLst>
                <a:gd name="T0" fmla="*/ 9 w 10"/>
                <a:gd name="T1" fmla="*/ 7 h 15"/>
                <a:gd name="T2" fmla="*/ 6 w 10"/>
                <a:gd name="T3" fmla="*/ 15 h 15"/>
                <a:gd name="T4" fmla="*/ 1 w 10"/>
                <a:gd name="T5" fmla="*/ 8 h 15"/>
                <a:gd name="T6" fmla="*/ 4 w 10"/>
                <a:gd name="T7" fmla="*/ 1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10" y="11"/>
                    <a:pt x="8" y="15"/>
                    <a:pt x="6" y="15"/>
                  </a:cubicBezTo>
                  <a:cubicBezTo>
                    <a:pt x="4" y="15"/>
                    <a:pt x="1" y="12"/>
                    <a:pt x="1" y="8"/>
                  </a:cubicBezTo>
                  <a:cubicBezTo>
                    <a:pt x="0" y="4"/>
                    <a:pt x="2" y="1"/>
                    <a:pt x="4" y="1"/>
                  </a:cubicBezTo>
                  <a:cubicBezTo>
                    <a:pt x="6" y="0"/>
                    <a:pt x="9" y="3"/>
                    <a:pt x="9" y="7"/>
                  </a:cubicBez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68" name="ïšḻiḍê"/>
            <p:cNvSpPr/>
            <p:nvPr/>
          </p:nvSpPr>
          <p:spPr bwMode="auto">
            <a:xfrm>
              <a:off x="1705126" y="3243782"/>
              <a:ext cx="362129" cy="213609"/>
            </a:xfrm>
            <a:custGeom>
              <a:avLst/>
              <a:gdLst>
                <a:gd name="T0" fmla="*/ 16 w 175"/>
                <a:gd name="T1" fmla="*/ 0 h 103"/>
                <a:gd name="T2" fmla="*/ 82 w 175"/>
                <a:gd name="T3" fmla="*/ 72 h 103"/>
                <a:gd name="T4" fmla="*/ 171 w 175"/>
                <a:gd name="T5" fmla="*/ 76 h 103"/>
                <a:gd name="T6" fmla="*/ 162 w 175"/>
                <a:gd name="T7" fmla="*/ 93 h 103"/>
                <a:gd name="T8" fmla="*/ 71 w 175"/>
                <a:gd name="T9" fmla="*/ 103 h 103"/>
                <a:gd name="T10" fmla="*/ 12 w 175"/>
                <a:gd name="T11" fmla="*/ 62 h 103"/>
                <a:gd name="T12" fmla="*/ 16 w 175"/>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75" h="103">
                  <a:moveTo>
                    <a:pt x="16" y="0"/>
                  </a:moveTo>
                  <a:cubicBezTo>
                    <a:pt x="82" y="72"/>
                    <a:pt x="82" y="72"/>
                    <a:pt x="82" y="72"/>
                  </a:cubicBezTo>
                  <a:cubicBezTo>
                    <a:pt x="171" y="76"/>
                    <a:pt x="171" y="76"/>
                    <a:pt x="171" y="76"/>
                  </a:cubicBezTo>
                  <a:cubicBezTo>
                    <a:pt x="171" y="76"/>
                    <a:pt x="175" y="86"/>
                    <a:pt x="162" y="93"/>
                  </a:cubicBezTo>
                  <a:cubicBezTo>
                    <a:pt x="71" y="103"/>
                    <a:pt x="71" y="103"/>
                    <a:pt x="71" y="103"/>
                  </a:cubicBezTo>
                  <a:cubicBezTo>
                    <a:pt x="12" y="62"/>
                    <a:pt x="12" y="62"/>
                    <a:pt x="12" y="62"/>
                  </a:cubicBezTo>
                  <a:cubicBezTo>
                    <a:pt x="12" y="62"/>
                    <a:pt x="0" y="18"/>
                    <a:pt x="16"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69" name="îṡľídê"/>
            <p:cNvSpPr/>
            <p:nvPr/>
          </p:nvSpPr>
          <p:spPr bwMode="auto">
            <a:xfrm>
              <a:off x="1150473" y="3223613"/>
              <a:ext cx="341960" cy="237445"/>
            </a:xfrm>
            <a:custGeom>
              <a:avLst/>
              <a:gdLst>
                <a:gd name="T0" fmla="*/ 165 w 165"/>
                <a:gd name="T1" fmla="*/ 0 h 115"/>
                <a:gd name="T2" fmla="*/ 82 w 165"/>
                <a:gd name="T3" fmla="*/ 70 h 115"/>
                <a:gd name="T4" fmla="*/ 9 w 165"/>
                <a:gd name="T5" fmla="*/ 85 h 115"/>
                <a:gd name="T6" fmla="*/ 0 w 165"/>
                <a:gd name="T7" fmla="*/ 99 h 115"/>
                <a:gd name="T8" fmla="*/ 17 w 165"/>
                <a:gd name="T9" fmla="*/ 113 h 115"/>
                <a:gd name="T10" fmla="*/ 99 w 165"/>
                <a:gd name="T11" fmla="*/ 102 h 115"/>
                <a:gd name="T12" fmla="*/ 154 w 165"/>
                <a:gd name="T13" fmla="*/ 62 h 115"/>
                <a:gd name="T14" fmla="*/ 165 w 165"/>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15">
                  <a:moveTo>
                    <a:pt x="165" y="0"/>
                  </a:moveTo>
                  <a:cubicBezTo>
                    <a:pt x="82" y="70"/>
                    <a:pt x="82" y="70"/>
                    <a:pt x="82" y="70"/>
                  </a:cubicBezTo>
                  <a:cubicBezTo>
                    <a:pt x="9" y="85"/>
                    <a:pt x="9" y="85"/>
                    <a:pt x="9" y="85"/>
                  </a:cubicBezTo>
                  <a:cubicBezTo>
                    <a:pt x="9" y="85"/>
                    <a:pt x="0" y="89"/>
                    <a:pt x="0" y="99"/>
                  </a:cubicBezTo>
                  <a:cubicBezTo>
                    <a:pt x="0" y="115"/>
                    <a:pt x="17" y="113"/>
                    <a:pt x="17" y="113"/>
                  </a:cubicBezTo>
                  <a:cubicBezTo>
                    <a:pt x="99" y="102"/>
                    <a:pt x="99" y="102"/>
                    <a:pt x="99" y="102"/>
                  </a:cubicBezTo>
                  <a:cubicBezTo>
                    <a:pt x="154" y="62"/>
                    <a:pt x="154" y="62"/>
                    <a:pt x="154" y="62"/>
                  </a:cubicBezTo>
                  <a:cubicBezTo>
                    <a:pt x="154" y="62"/>
                    <a:pt x="165" y="14"/>
                    <a:pt x="165"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70" name="isļïde"/>
            <p:cNvSpPr/>
            <p:nvPr/>
          </p:nvSpPr>
          <p:spPr bwMode="auto">
            <a:xfrm>
              <a:off x="1278822" y="3701254"/>
              <a:ext cx="451057" cy="815015"/>
            </a:xfrm>
            <a:custGeom>
              <a:avLst/>
              <a:gdLst>
                <a:gd name="T0" fmla="*/ 433 w 492"/>
                <a:gd name="T1" fmla="*/ 0 h 889"/>
                <a:gd name="T2" fmla="*/ 215 w 492"/>
                <a:gd name="T3" fmla="*/ 2 h 889"/>
                <a:gd name="T4" fmla="*/ 88 w 492"/>
                <a:gd name="T5" fmla="*/ 492 h 889"/>
                <a:gd name="T6" fmla="*/ 0 w 492"/>
                <a:gd name="T7" fmla="*/ 887 h 889"/>
                <a:gd name="T8" fmla="*/ 72 w 492"/>
                <a:gd name="T9" fmla="*/ 887 h 889"/>
                <a:gd name="T10" fmla="*/ 194 w 492"/>
                <a:gd name="T11" fmla="*/ 494 h 889"/>
                <a:gd name="T12" fmla="*/ 303 w 492"/>
                <a:gd name="T13" fmla="*/ 228 h 889"/>
                <a:gd name="T14" fmla="*/ 318 w 492"/>
                <a:gd name="T15" fmla="*/ 228 h 889"/>
                <a:gd name="T16" fmla="*/ 386 w 492"/>
                <a:gd name="T17" fmla="*/ 501 h 889"/>
                <a:gd name="T18" fmla="*/ 433 w 492"/>
                <a:gd name="T19" fmla="*/ 889 h 889"/>
                <a:gd name="T20" fmla="*/ 492 w 492"/>
                <a:gd name="T21" fmla="*/ 887 h 889"/>
                <a:gd name="T22" fmla="*/ 481 w 492"/>
                <a:gd name="T23" fmla="*/ 487 h 889"/>
                <a:gd name="T24" fmla="*/ 433 w 492"/>
                <a:gd name="T25"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889">
                  <a:moveTo>
                    <a:pt x="433" y="0"/>
                  </a:moveTo>
                  <a:lnTo>
                    <a:pt x="215" y="2"/>
                  </a:lnTo>
                  <a:lnTo>
                    <a:pt x="88" y="492"/>
                  </a:lnTo>
                  <a:lnTo>
                    <a:pt x="0" y="887"/>
                  </a:lnTo>
                  <a:lnTo>
                    <a:pt x="72" y="887"/>
                  </a:lnTo>
                  <a:lnTo>
                    <a:pt x="194" y="494"/>
                  </a:lnTo>
                  <a:lnTo>
                    <a:pt x="303" y="228"/>
                  </a:lnTo>
                  <a:lnTo>
                    <a:pt x="318" y="228"/>
                  </a:lnTo>
                  <a:lnTo>
                    <a:pt x="386" y="501"/>
                  </a:lnTo>
                  <a:lnTo>
                    <a:pt x="433" y="889"/>
                  </a:lnTo>
                  <a:lnTo>
                    <a:pt x="492" y="887"/>
                  </a:lnTo>
                  <a:lnTo>
                    <a:pt x="481" y="487"/>
                  </a:lnTo>
                  <a:lnTo>
                    <a:pt x="433"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71" name="í$ľiďe"/>
            <p:cNvSpPr/>
            <p:nvPr/>
          </p:nvSpPr>
          <p:spPr bwMode="auto">
            <a:xfrm>
              <a:off x="1128470" y="4514434"/>
              <a:ext cx="216361" cy="107263"/>
            </a:xfrm>
            <a:custGeom>
              <a:avLst/>
              <a:gdLst>
                <a:gd name="T0" fmla="*/ 164 w 236"/>
                <a:gd name="T1" fmla="*/ 0 h 117"/>
                <a:gd name="T2" fmla="*/ 0 w 236"/>
                <a:gd name="T3" fmla="*/ 117 h 117"/>
                <a:gd name="T4" fmla="*/ 227 w 236"/>
                <a:gd name="T5" fmla="*/ 117 h 117"/>
                <a:gd name="T6" fmla="*/ 236 w 236"/>
                <a:gd name="T7" fmla="*/ 0 h 117"/>
                <a:gd name="T8" fmla="*/ 164 w 236"/>
                <a:gd name="T9" fmla="*/ 0 h 117"/>
              </a:gdLst>
              <a:ahLst/>
              <a:cxnLst>
                <a:cxn ang="0">
                  <a:pos x="T0" y="T1"/>
                </a:cxn>
                <a:cxn ang="0">
                  <a:pos x="T2" y="T3"/>
                </a:cxn>
                <a:cxn ang="0">
                  <a:pos x="T4" y="T5"/>
                </a:cxn>
                <a:cxn ang="0">
                  <a:pos x="T6" y="T7"/>
                </a:cxn>
                <a:cxn ang="0">
                  <a:pos x="T8" y="T9"/>
                </a:cxn>
              </a:cxnLst>
              <a:rect l="0" t="0" r="r" b="b"/>
              <a:pathLst>
                <a:path w="236" h="117">
                  <a:moveTo>
                    <a:pt x="164" y="0"/>
                  </a:moveTo>
                  <a:lnTo>
                    <a:pt x="0" y="117"/>
                  </a:lnTo>
                  <a:lnTo>
                    <a:pt x="227" y="117"/>
                  </a:lnTo>
                  <a:lnTo>
                    <a:pt x="236" y="0"/>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72" name="îSlîḋé"/>
            <p:cNvSpPr/>
            <p:nvPr/>
          </p:nvSpPr>
          <p:spPr bwMode="auto">
            <a:xfrm>
              <a:off x="1667538" y="4514434"/>
              <a:ext cx="138434" cy="107263"/>
            </a:xfrm>
            <a:custGeom>
              <a:avLst/>
              <a:gdLst>
                <a:gd name="T0" fmla="*/ 9 w 151"/>
                <a:gd name="T1" fmla="*/ 2 h 117"/>
                <a:gd name="T2" fmla="*/ 68 w 151"/>
                <a:gd name="T3" fmla="*/ 0 h 117"/>
                <a:gd name="T4" fmla="*/ 151 w 151"/>
                <a:gd name="T5" fmla="*/ 117 h 117"/>
                <a:gd name="T6" fmla="*/ 0 w 151"/>
                <a:gd name="T7" fmla="*/ 117 h 117"/>
                <a:gd name="T8" fmla="*/ 9 w 151"/>
                <a:gd name="T9" fmla="*/ 2 h 117"/>
              </a:gdLst>
              <a:ahLst/>
              <a:cxnLst>
                <a:cxn ang="0">
                  <a:pos x="T0" y="T1"/>
                </a:cxn>
                <a:cxn ang="0">
                  <a:pos x="T2" y="T3"/>
                </a:cxn>
                <a:cxn ang="0">
                  <a:pos x="T4" y="T5"/>
                </a:cxn>
                <a:cxn ang="0">
                  <a:pos x="T6" y="T7"/>
                </a:cxn>
                <a:cxn ang="0">
                  <a:pos x="T8" y="T9"/>
                </a:cxn>
              </a:cxnLst>
              <a:rect l="0" t="0" r="r" b="b"/>
              <a:pathLst>
                <a:path w="151" h="117">
                  <a:moveTo>
                    <a:pt x="9" y="2"/>
                  </a:moveTo>
                  <a:lnTo>
                    <a:pt x="68" y="0"/>
                  </a:lnTo>
                  <a:lnTo>
                    <a:pt x="151" y="117"/>
                  </a:lnTo>
                  <a:lnTo>
                    <a:pt x="0" y="11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73" name="iṩlïdè"/>
            <p:cNvSpPr/>
            <p:nvPr/>
          </p:nvSpPr>
          <p:spPr bwMode="auto">
            <a:xfrm>
              <a:off x="3584531" y="2869737"/>
              <a:ext cx="469393" cy="446471"/>
            </a:xfrm>
            <a:custGeom>
              <a:avLst/>
              <a:gdLst>
                <a:gd name="T0" fmla="*/ 203 w 227"/>
                <a:gd name="T1" fmla="*/ 167 h 216"/>
                <a:gd name="T2" fmla="*/ 63 w 227"/>
                <a:gd name="T3" fmla="*/ 114 h 216"/>
                <a:gd name="T4" fmla="*/ 17 w 227"/>
                <a:gd name="T5" fmla="*/ 9 h 216"/>
                <a:gd name="T6" fmla="*/ 0 w 227"/>
                <a:gd name="T7" fmla="*/ 16 h 216"/>
                <a:gd name="T8" fmla="*/ 41 w 227"/>
                <a:gd name="T9" fmla="*/ 135 h 216"/>
                <a:gd name="T10" fmla="*/ 181 w 227"/>
                <a:gd name="T11" fmla="*/ 216 h 216"/>
                <a:gd name="T12" fmla="*/ 203 w 227"/>
                <a:gd name="T13" fmla="*/ 167 h 216"/>
              </a:gdLst>
              <a:ahLst/>
              <a:cxnLst>
                <a:cxn ang="0">
                  <a:pos x="T0" y="T1"/>
                </a:cxn>
                <a:cxn ang="0">
                  <a:pos x="T2" y="T3"/>
                </a:cxn>
                <a:cxn ang="0">
                  <a:pos x="T4" y="T5"/>
                </a:cxn>
                <a:cxn ang="0">
                  <a:pos x="T6" y="T7"/>
                </a:cxn>
                <a:cxn ang="0">
                  <a:pos x="T8" y="T9"/>
                </a:cxn>
                <a:cxn ang="0">
                  <a:pos x="T10" y="T11"/>
                </a:cxn>
                <a:cxn ang="0">
                  <a:pos x="T12" y="T13"/>
                </a:cxn>
              </a:cxnLst>
              <a:rect l="0" t="0" r="r" b="b"/>
              <a:pathLst>
                <a:path w="226" h="216">
                  <a:moveTo>
                    <a:pt x="203" y="167"/>
                  </a:moveTo>
                  <a:cubicBezTo>
                    <a:pt x="63" y="114"/>
                    <a:pt x="63" y="114"/>
                    <a:pt x="63" y="114"/>
                  </a:cubicBezTo>
                  <a:cubicBezTo>
                    <a:pt x="17" y="9"/>
                    <a:pt x="17" y="9"/>
                    <a:pt x="17" y="9"/>
                  </a:cubicBezTo>
                  <a:cubicBezTo>
                    <a:pt x="17" y="9"/>
                    <a:pt x="6" y="0"/>
                    <a:pt x="0" y="16"/>
                  </a:cubicBezTo>
                  <a:cubicBezTo>
                    <a:pt x="41" y="135"/>
                    <a:pt x="41" y="135"/>
                    <a:pt x="41" y="135"/>
                  </a:cubicBezTo>
                  <a:cubicBezTo>
                    <a:pt x="181" y="216"/>
                    <a:pt x="181" y="216"/>
                    <a:pt x="181" y="216"/>
                  </a:cubicBezTo>
                  <a:cubicBezTo>
                    <a:pt x="181" y="216"/>
                    <a:pt x="227" y="210"/>
                    <a:pt x="203" y="16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74" name="ïṥlïḓe"/>
            <p:cNvSpPr/>
            <p:nvPr/>
          </p:nvSpPr>
          <p:spPr bwMode="auto">
            <a:xfrm>
              <a:off x="3974164" y="3144770"/>
              <a:ext cx="127433" cy="49506"/>
            </a:xfrm>
            <a:custGeom>
              <a:avLst/>
              <a:gdLst>
                <a:gd name="T0" fmla="*/ 137 w 139"/>
                <a:gd name="T1" fmla="*/ 32 h 54"/>
                <a:gd name="T2" fmla="*/ 139 w 139"/>
                <a:gd name="T3" fmla="*/ 0 h 54"/>
                <a:gd name="T4" fmla="*/ 29 w 139"/>
                <a:gd name="T5" fmla="*/ 9 h 54"/>
                <a:gd name="T6" fmla="*/ 0 w 139"/>
                <a:gd name="T7" fmla="*/ 54 h 54"/>
                <a:gd name="T8" fmla="*/ 137 w 139"/>
                <a:gd name="T9" fmla="*/ 32 h 54"/>
              </a:gdLst>
              <a:ahLst/>
              <a:cxnLst>
                <a:cxn ang="0">
                  <a:pos x="T0" y="T1"/>
                </a:cxn>
                <a:cxn ang="0">
                  <a:pos x="T2" y="T3"/>
                </a:cxn>
                <a:cxn ang="0">
                  <a:pos x="T4" y="T5"/>
                </a:cxn>
                <a:cxn ang="0">
                  <a:pos x="T6" y="T7"/>
                </a:cxn>
                <a:cxn ang="0">
                  <a:pos x="T8" y="T9"/>
                </a:cxn>
              </a:cxnLst>
              <a:rect l="0" t="0" r="r" b="b"/>
              <a:pathLst>
                <a:path w="139" h="54">
                  <a:moveTo>
                    <a:pt x="137" y="32"/>
                  </a:moveTo>
                  <a:lnTo>
                    <a:pt x="139" y="0"/>
                  </a:lnTo>
                  <a:lnTo>
                    <a:pt x="29" y="9"/>
                  </a:lnTo>
                  <a:lnTo>
                    <a:pt x="0" y="54"/>
                  </a:lnTo>
                  <a:lnTo>
                    <a:pt x="137" y="32"/>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75" name="iş1îdè"/>
            <p:cNvSpPr/>
            <p:nvPr/>
          </p:nvSpPr>
          <p:spPr bwMode="auto">
            <a:xfrm>
              <a:off x="3893487" y="3674667"/>
              <a:ext cx="272285" cy="396964"/>
            </a:xfrm>
            <a:custGeom>
              <a:avLst/>
              <a:gdLst>
                <a:gd name="T0" fmla="*/ 100 w 132"/>
                <a:gd name="T1" fmla="*/ 0 h 192"/>
                <a:gd name="T2" fmla="*/ 103 w 132"/>
                <a:gd name="T3" fmla="*/ 106 h 192"/>
                <a:gd name="T4" fmla="*/ 42 w 132"/>
                <a:gd name="T5" fmla="*/ 190 h 192"/>
                <a:gd name="T6" fmla="*/ 0 w 132"/>
                <a:gd name="T7" fmla="*/ 192 h 192"/>
                <a:gd name="T8" fmla="*/ 20 w 132"/>
                <a:gd name="T9" fmla="*/ 0 h 192"/>
                <a:gd name="T10" fmla="*/ 100 w 132"/>
                <a:gd name="T11" fmla="*/ 0 h 192"/>
              </a:gdLst>
              <a:ahLst/>
              <a:cxnLst>
                <a:cxn ang="0">
                  <a:pos x="T0" y="T1"/>
                </a:cxn>
                <a:cxn ang="0">
                  <a:pos x="T2" y="T3"/>
                </a:cxn>
                <a:cxn ang="0">
                  <a:pos x="T4" y="T5"/>
                </a:cxn>
                <a:cxn ang="0">
                  <a:pos x="T6" y="T7"/>
                </a:cxn>
                <a:cxn ang="0">
                  <a:pos x="T8" y="T9"/>
                </a:cxn>
                <a:cxn ang="0">
                  <a:pos x="T10" y="T11"/>
                </a:cxn>
              </a:cxnLst>
              <a:rect l="0" t="0" r="r" b="b"/>
              <a:pathLst>
                <a:path w="132" h="192">
                  <a:moveTo>
                    <a:pt x="100" y="0"/>
                  </a:moveTo>
                  <a:cubicBezTo>
                    <a:pt x="100" y="0"/>
                    <a:pt x="132" y="57"/>
                    <a:pt x="103" y="106"/>
                  </a:cubicBezTo>
                  <a:cubicBezTo>
                    <a:pt x="67" y="164"/>
                    <a:pt x="42" y="190"/>
                    <a:pt x="42" y="190"/>
                  </a:cubicBezTo>
                  <a:cubicBezTo>
                    <a:pt x="0" y="192"/>
                    <a:pt x="0" y="192"/>
                    <a:pt x="0" y="192"/>
                  </a:cubicBezTo>
                  <a:cubicBezTo>
                    <a:pt x="20" y="0"/>
                    <a:pt x="20" y="0"/>
                    <a:pt x="20" y="0"/>
                  </a:cubicBezTo>
                  <a:cubicBezTo>
                    <a:pt x="100" y="0"/>
                    <a:pt x="100" y="0"/>
                    <a:pt x="100"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76" name="íś1îḍe"/>
            <p:cNvSpPr/>
            <p:nvPr/>
          </p:nvSpPr>
          <p:spPr bwMode="auto">
            <a:xfrm>
              <a:off x="3897154" y="4476847"/>
              <a:ext cx="165938" cy="101762"/>
            </a:xfrm>
            <a:custGeom>
              <a:avLst/>
              <a:gdLst>
                <a:gd name="T0" fmla="*/ 20 w 80"/>
                <a:gd name="T1" fmla="*/ 49 h 49"/>
                <a:gd name="T2" fmla="*/ 80 w 80"/>
                <a:gd name="T3" fmla="*/ 3 h 49"/>
                <a:gd name="T4" fmla="*/ 80 w 80"/>
                <a:gd name="T5" fmla="*/ 3 h 49"/>
                <a:gd name="T6" fmla="*/ 78 w 80"/>
                <a:gd name="T7" fmla="*/ 0 h 49"/>
                <a:gd name="T8" fmla="*/ 54 w 80"/>
                <a:gd name="T9" fmla="*/ 0 h 49"/>
                <a:gd name="T10" fmla="*/ 0 w 80"/>
                <a:gd name="T11" fmla="*/ 47 h 49"/>
                <a:gd name="T12" fmla="*/ 20 w 80"/>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80" h="49">
                  <a:moveTo>
                    <a:pt x="20" y="49"/>
                  </a:moveTo>
                  <a:cubicBezTo>
                    <a:pt x="51" y="46"/>
                    <a:pt x="80" y="3"/>
                    <a:pt x="80" y="3"/>
                  </a:cubicBezTo>
                  <a:cubicBezTo>
                    <a:pt x="80" y="3"/>
                    <a:pt x="80" y="3"/>
                    <a:pt x="80" y="3"/>
                  </a:cubicBezTo>
                  <a:cubicBezTo>
                    <a:pt x="80" y="2"/>
                    <a:pt x="79" y="1"/>
                    <a:pt x="78" y="0"/>
                  </a:cubicBezTo>
                  <a:cubicBezTo>
                    <a:pt x="54" y="0"/>
                    <a:pt x="54" y="0"/>
                    <a:pt x="54" y="0"/>
                  </a:cubicBezTo>
                  <a:cubicBezTo>
                    <a:pt x="54" y="0"/>
                    <a:pt x="36" y="32"/>
                    <a:pt x="0" y="47"/>
                  </a:cubicBezTo>
                  <a:cubicBezTo>
                    <a:pt x="4" y="48"/>
                    <a:pt x="10" y="49"/>
                    <a:pt x="20" y="49"/>
                  </a:cubicBezTo>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77" name="iŝḻïḑè"/>
            <p:cNvSpPr/>
            <p:nvPr/>
          </p:nvSpPr>
          <p:spPr bwMode="auto">
            <a:xfrm>
              <a:off x="3849482" y="4483265"/>
              <a:ext cx="248448" cy="126515"/>
            </a:xfrm>
            <a:custGeom>
              <a:avLst/>
              <a:gdLst>
                <a:gd name="T0" fmla="*/ 13 w 120"/>
                <a:gd name="T1" fmla="*/ 57 h 61"/>
                <a:gd name="T2" fmla="*/ 74 w 120"/>
                <a:gd name="T3" fmla="*/ 57 h 61"/>
                <a:gd name="T4" fmla="*/ 91 w 120"/>
                <a:gd name="T5" fmla="*/ 40 h 61"/>
                <a:gd name="T6" fmla="*/ 91 w 120"/>
                <a:gd name="T7" fmla="*/ 59 h 61"/>
                <a:gd name="T8" fmla="*/ 101 w 120"/>
                <a:gd name="T9" fmla="*/ 59 h 61"/>
                <a:gd name="T10" fmla="*/ 103 w 120"/>
                <a:gd name="T11" fmla="*/ 0 h 61"/>
                <a:gd name="T12" fmla="*/ 103 w 120"/>
                <a:gd name="T13" fmla="*/ 0 h 61"/>
                <a:gd name="T14" fmla="*/ 43 w 120"/>
                <a:gd name="T15" fmla="*/ 46 h 61"/>
                <a:gd name="T16" fmla="*/ 23 w 120"/>
                <a:gd name="T17" fmla="*/ 44 h 61"/>
                <a:gd name="T18" fmla="*/ 7 w 120"/>
                <a:gd name="T19" fmla="*/ 49 h 61"/>
                <a:gd name="T20" fmla="*/ 13 w 120"/>
                <a:gd name="T21"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13" y="57"/>
                  </a:moveTo>
                  <a:cubicBezTo>
                    <a:pt x="26" y="61"/>
                    <a:pt x="74" y="57"/>
                    <a:pt x="74" y="57"/>
                  </a:cubicBezTo>
                  <a:cubicBezTo>
                    <a:pt x="91" y="40"/>
                    <a:pt x="91" y="40"/>
                    <a:pt x="91" y="40"/>
                  </a:cubicBezTo>
                  <a:cubicBezTo>
                    <a:pt x="91" y="59"/>
                    <a:pt x="91" y="59"/>
                    <a:pt x="91" y="59"/>
                  </a:cubicBezTo>
                  <a:cubicBezTo>
                    <a:pt x="101" y="59"/>
                    <a:pt x="101" y="59"/>
                    <a:pt x="101" y="59"/>
                  </a:cubicBezTo>
                  <a:cubicBezTo>
                    <a:pt x="101" y="59"/>
                    <a:pt x="120" y="20"/>
                    <a:pt x="103" y="0"/>
                  </a:cubicBezTo>
                  <a:cubicBezTo>
                    <a:pt x="103" y="0"/>
                    <a:pt x="103" y="0"/>
                    <a:pt x="103" y="0"/>
                  </a:cubicBezTo>
                  <a:cubicBezTo>
                    <a:pt x="103" y="0"/>
                    <a:pt x="74" y="43"/>
                    <a:pt x="43" y="46"/>
                  </a:cubicBezTo>
                  <a:cubicBezTo>
                    <a:pt x="33" y="46"/>
                    <a:pt x="27" y="45"/>
                    <a:pt x="23" y="44"/>
                  </a:cubicBezTo>
                  <a:cubicBezTo>
                    <a:pt x="18" y="46"/>
                    <a:pt x="13" y="48"/>
                    <a:pt x="7" y="49"/>
                  </a:cubicBezTo>
                  <a:cubicBezTo>
                    <a:pt x="7" y="49"/>
                    <a:pt x="0" y="53"/>
                    <a:pt x="13" y="5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78" name="îş1ïdé"/>
            <p:cNvSpPr/>
            <p:nvPr/>
          </p:nvSpPr>
          <p:spPr bwMode="auto">
            <a:xfrm>
              <a:off x="4120849" y="4381502"/>
              <a:ext cx="76093" cy="184272"/>
            </a:xfrm>
            <a:custGeom>
              <a:avLst/>
              <a:gdLst>
                <a:gd name="T0" fmla="*/ 16 w 37"/>
                <a:gd name="T1" fmla="*/ 76 h 89"/>
                <a:gd name="T2" fmla="*/ 28 w 37"/>
                <a:gd name="T3" fmla="*/ 1 h 89"/>
                <a:gd name="T4" fmla="*/ 28 w 37"/>
                <a:gd name="T5" fmla="*/ 1 h 89"/>
                <a:gd name="T6" fmla="*/ 25 w 37"/>
                <a:gd name="T7" fmla="*/ 0 h 89"/>
                <a:gd name="T8" fmla="*/ 7 w 37"/>
                <a:gd name="T9" fmla="*/ 17 h 89"/>
                <a:gd name="T10" fmla="*/ 0 w 37"/>
                <a:gd name="T11" fmla="*/ 89 h 89"/>
                <a:gd name="T12" fmla="*/ 16 w 37"/>
                <a:gd name="T13" fmla="*/ 76 h 89"/>
              </a:gdLst>
              <a:ahLst/>
              <a:cxnLst>
                <a:cxn ang="0">
                  <a:pos x="T0" y="T1"/>
                </a:cxn>
                <a:cxn ang="0">
                  <a:pos x="T2" y="T3"/>
                </a:cxn>
                <a:cxn ang="0">
                  <a:pos x="T4" y="T5"/>
                </a:cxn>
                <a:cxn ang="0">
                  <a:pos x="T6" y="T7"/>
                </a:cxn>
                <a:cxn ang="0">
                  <a:pos x="T8" y="T9"/>
                </a:cxn>
                <a:cxn ang="0">
                  <a:pos x="T10" y="T11"/>
                </a:cxn>
                <a:cxn ang="0">
                  <a:pos x="T12" y="T13"/>
                </a:cxn>
              </a:cxnLst>
              <a:rect l="0" t="0" r="r" b="b"/>
              <a:pathLst>
                <a:path w="37" h="89">
                  <a:moveTo>
                    <a:pt x="16" y="76"/>
                  </a:moveTo>
                  <a:cubicBezTo>
                    <a:pt x="37" y="52"/>
                    <a:pt x="28" y="1"/>
                    <a:pt x="28" y="1"/>
                  </a:cubicBezTo>
                  <a:cubicBezTo>
                    <a:pt x="28" y="1"/>
                    <a:pt x="28" y="1"/>
                    <a:pt x="28" y="1"/>
                  </a:cubicBezTo>
                  <a:cubicBezTo>
                    <a:pt x="27" y="1"/>
                    <a:pt x="26" y="0"/>
                    <a:pt x="25" y="0"/>
                  </a:cubicBezTo>
                  <a:cubicBezTo>
                    <a:pt x="7" y="17"/>
                    <a:pt x="7" y="17"/>
                    <a:pt x="7" y="17"/>
                  </a:cubicBezTo>
                  <a:cubicBezTo>
                    <a:pt x="7" y="17"/>
                    <a:pt x="16" y="53"/>
                    <a:pt x="0" y="89"/>
                  </a:cubicBezTo>
                  <a:cubicBezTo>
                    <a:pt x="4" y="87"/>
                    <a:pt x="9" y="83"/>
                    <a:pt x="16" y="76"/>
                  </a:cubicBezTo>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79" name="î$1idè"/>
            <p:cNvSpPr/>
            <p:nvPr/>
          </p:nvSpPr>
          <p:spPr bwMode="auto">
            <a:xfrm>
              <a:off x="4101597" y="4384252"/>
              <a:ext cx="157687" cy="227361"/>
            </a:xfrm>
            <a:custGeom>
              <a:avLst/>
              <a:gdLst>
                <a:gd name="T0" fmla="*/ 11 w 76"/>
                <a:gd name="T1" fmla="*/ 104 h 110"/>
                <a:gd name="T2" fmla="*/ 55 w 76"/>
                <a:gd name="T3" fmla="*/ 61 h 110"/>
                <a:gd name="T4" fmla="*/ 56 w 76"/>
                <a:gd name="T5" fmla="*/ 37 h 110"/>
                <a:gd name="T6" fmla="*/ 69 w 76"/>
                <a:gd name="T7" fmla="*/ 51 h 110"/>
                <a:gd name="T8" fmla="*/ 76 w 76"/>
                <a:gd name="T9" fmla="*/ 44 h 110"/>
                <a:gd name="T10" fmla="*/ 37 w 76"/>
                <a:gd name="T11" fmla="*/ 0 h 110"/>
                <a:gd name="T12" fmla="*/ 37 w 76"/>
                <a:gd name="T13" fmla="*/ 0 h 110"/>
                <a:gd name="T14" fmla="*/ 25 w 76"/>
                <a:gd name="T15" fmla="*/ 75 h 110"/>
                <a:gd name="T16" fmla="*/ 9 w 76"/>
                <a:gd name="T17" fmla="*/ 88 h 110"/>
                <a:gd name="T18" fmla="*/ 2 w 76"/>
                <a:gd name="T19" fmla="*/ 102 h 110"/>
                <a:gd name="T20" fmla="*/ 11 w 76"/>
                <a:gd name="T21"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0">
                  <a:moveTo>
                    <a:pt x="11" y="104"/>
                  </a:moveTo>
                  <a:cubicBezTo>
                    <a:pt x="23" y="97"/>
                    <a:pt x="55" y="61"/>
                    <a:pt x="55" y="61"/>
                  </a:cubicBezTo>
                  <a:cubicBezTo>
                    <a:pt x="56" y="37"/>
                    <a:pt x="56" y="37"/>
                    <a:pt x="56" y="37"/>
                  </a:cubicBezTo>
                  <a:cubicBezTo>
                    <a:pt x="69" y="51"/>
                    <a:pt x="69" y="51"/>
                    <a:pt x="69" y="51"/>
                  </a:cubicBezTo>
                  <a:cubicBezTo>
                    <a:pt x="76" y="44"/>
                    <a:pt x="76" y="44"/>
                    <a:pt x="76" y="44"/>
                  </a:cubicBezTo>
                  <a:cubicBezTo>
                    <a:pt x="76" y="44"/>
                    <a:pt x="63" y="3"/>
                    <a:pt x="37" y="0"/>
                  </a:cubicBezTo>
                  <a:cubicBezTo>
                    <a:pt x="37" y="0"/>
                    <a:pt x="37" y="0"/>
                    <a:pt x="37" y="0"/>
                  </a:cubicBezTo>
                  <a:cubicBezTo>
                    <a:pt x="37" y="0"/>
                    <a:pt x="46" y="51"/>
                    <a:pt x="25" y="75"/>
                  </a:cubicBezTo>
                  <a:cubicBezTo>
                    <a:pt x="18" y="82"/>
                    <a:pt x="13" y="86"/>
                    <a:pt x="9" y="88"/>
                  </a:cubicBezTo>
                  <a:cubicBezTo>
                    <a:pt x="7" y="92"/>
                    <a:pt x="5" y="97"/>
                    <a:pt x="2" y="102"/>
                  </a:cubicBezTo>
                  <a:cubicBezTo>
                    <a:pt x="2" y="102"/>
                    <a:pt x="0" y="110"/>
                    <a:pt x="11" y="10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80" name="iṩľíde"/>
            <p:cNvSpPr/>
            <p:nvPr/>
          </p:nvSpPr>
          <p:spPr bwMode="auto">
            <a:xfrm>
              <a:off x="1574943" y="3035674"/>
              <a:ext cx="82511" cy="169603"/>
            </a:xfrm>
            <a:custGeom>
              <a:avLst/>
              <a:gdLst>
                <a:gd name="T0" fmla="*/ 40 w 40"/>
                <a:gd name="T1" fmla="*/ 80 h 82"/>
                <a:gd name="T2" fmla="*/ 40 w 40"/>
                <a:gd name="T3" fmla="*/ 46 h 82"/>
                <a:gd name="T4" fmla="*/ 18 w 40"/>
                <a:gd name="T5" fmla="*/ 2 h 82"/>
                <a:gd name="T6" fmla="*/ 6 w 40"/>
                <a:gd name="T7" fmla="*/ 0 h 82"/>
                <a:gd name="T8" fmla="*/ 4 w 40"/>
                <a:gd name="T9" fmla="*/ 38 h 82"/>
                <a:gd name="T10" fmla="*/ 2 w 40"/>
                <a:gd name="T11" fmla="*/ 78 h 82"/>
                <a:gd name="T12" fmla="*/ 0 w 40"/>
                <a:gd name="T13" fmla="*/ 79 h 82"/>
                <a:gd name="T14" fmla="*/ 9 w 40"/>
                <a:gd name="T15" fmla="*/ 81 h 82"/>
                <a:gd name="T16" fmla="*/ 40 w 40"/>
                <a:gd name="T1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40" y="80"/>
                  </a:moveTo>
                  <a:cubicBezTo>
                    <a:pt x="40" y="46"/>
                    <a:pt x="40" y="46"/>
                    <a:pt x="40" y="46"/>
                  </a:cubicBezTo>
                  <a:cubicBezTo>
                    <a:pt x="18" y="2"/>
                    <a:pt x="18" y="2"/>
                    <a:pt x="18" y="2"/>
                  </a:cubicBezTo>
                  <a:cubicBezTo>
                    <a:pt x="6" y="0"/>
                    <a:pt x="6" y="0"/>
                    <a:pt x="6" y="0"/>
                  </a:cubicBezTo>
                  <a:cubicBezTo>
                    <a:pt x="4" y="38"/>
                    <a:pt x="4" y="38"/>
                    <a:pt x="4" y="38"/>
                  </a:cubicBezTo>
                  <a:cubicBezTo>
                    <a:pt x="2" y="78"/>
                    <a:pt x="2" y="78"/>
                    <a:pt x="2" y="78"/>
                  </a:cubicBezTo>
                  <a:cubicBezTo>
                    <a:pt x="0" y="79"/>
                    <a:pt x="0" y="79"/>
                    <a:pt x="0" y="79"/>
                  </a:cubicBezTo>
                  <a:cubicBezTo>
                    <a:pt x="3" y="80"/>
                    <a:pt x="5" y="81"/>
                    <a:pt x="9" y="81"/>
                  </a:cubicBezTo>
                  <a:cubicBezTo>
                    <a:pt x="16" y="82"/>
                    <a:pt x="30" y="81"/>
                    <a:pt x="40" y="80"/>
                  </a:cubicBezTo>
                </a:path>
              </a:pathLst>
            </a:custGeom>
            <a:solidFill>
              <a:srgbClr val="FFD2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81" name="ïš1ïḋe"/>
            <p:cNvSpPr/>
            <p:nvPr/>
          </p:nvSpPr>
          <p:spPr bwMode="auto">
            <a:xfrm>
              <a:off x="1420007" y="3198860"/>
              <a:ext cx="318124" cy="670164"/>
            </a:xfrm>
            <a:custGeom>
              <a:avLst/>
              <a:gdLst>
                <a:gd name="T0" fmla="*/ 115 w 154"/>
                <a:gd name="T1" fmla="*/ 6 h 324"/>
                <a:gd name="T2" fmla="*/ 115 w 154"/>
                <a:gd name="T3" fmla="*/ 1 h 324"/>
                <a:gd name="T4" fmla="*/ 84 w 154"/>
                <a:gd name="T5" fmla="*/ 2 h 324"/>
                <a:gd name="T6" fmla="*/ 75 w 154"/>
                <a:gd name="T7" fmla="*/ 0 h 324"/>
                <a:gd name="T8" fmla="*/ 35 w 154"/>
                <a:gd name="T9" fmla="*/ 12 h 324"/>
                <a:gd name="T10" fmla="*/ 23 w 154"/>
                <a:gd name="T11" fmla="*/ 67 h 324"/>
                <a:gd name="T12" fmla="*/ 18 w 154"/>
                <a:gd name="T13" fmla="*/ 243 h 324"/>
                <a:gd name="T14" fmla="*/ 0 w 154"/>
                <a:gd name="T15" fmla="*/ 324 h 324"/>
                <a:gd name="T16" fmla="*/ 139 w 154"/>
                <a:gd name="T17" fmla="*/ 324 h 324"/>
                <a:gd name="T18" fmla="*/ 131 w 154"/>
                <a:gd name="T19" fmla="*/ 243 h 324"/>
                <a:gd name="T20" fmla="*/ 148 w 154"/>
                <a:gd name="T21" fmla="*/ 99 h 324"/>
                <a:gd name="T22" fmla="*/ 154 w 154"/>
                <a:gd name="T23" fmla="*/ 22 h 324"/>
                <a:gd name="T24" fmla="*/ 115 w 154"/>
                <a:gd name="T25" fmla="*/ 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324">
                  <a:moveTo>
                    <a:pt x="115" y="6"/>
                  </a:moveTo>
                  <a:cubicBezTo>
                    <a:pt x="115" y="1"/>
                    <a:pt x="115" y="1"/>
                    <a:pt x="115" y="1"/>
                  </a:cubicBezTo>
                  <a:cubicBezTo>
                    <a:pt x="105" y="2"/>
                    <a:pt x="91" y="3"/>
                    <a:pt x="84" y="2"/>
                  </a:cubicBezTo>
                  <a:cubicBezTo>
                    <a:pt x="80" y="2"/>
                    <a:pt x="78" y="1"/>
                    <a:pt x="75" y="0"/>
                  </a:cubicBezTo>
                  <a:cubicBezTo>
                    <a:pt x="35" y="12"/>
                    <a:pt x="35" y="12"/>
                    <a:pt x="35" y="12"/>
                  </a:cubicBezTo>
                  <a:cubicBezTo>
                    <a:pt x="23" y="67"/>
                    <a:pt x="23" y="67"/>
                    <a:pt x="23" y="67"/>
                  </a:cubicBezTo>
                  <a:cubicBezTo>
                    <a:pt x="18" y="243"/>
                    <a:pt x="18" y="243"/>
                    <a:pt x="18" y="243"/>
                  </a:cubicBezTo>
                  <a:cubicBezTo>
                    <a:pt x="0" y="324"/>
                    <a:pt x="0" y="324"/>
                    <a:pt x="0" y="324"/>
                  </a:cubicBezTo>
                  <a:cubicBezTo>
                    <a:pt x="139" y="324"/>
                    <a:pt x="139" y="324"/>
                    <a:pt x="139" y="324"/>
                  </a:cubicBezTo>
                  <a:cubicBezTo>
                    <a:pt x="131" y="243"/>
                    <a:pt x="131" y="243"/>
                    <a:pt x="131" y="243"/>
                  </a:cubicBezTo>
                  <a:cubicBezTo>
                    <a:pt x="148" y="99"/>
                    <a:pt x="148" y="99"/>
                    <a:pt x="148" y="99"/>
                  </a:cubicBezTo>
                  <a:cubicBezTo>
                    <a:pt x="154" y="22"/>
                    <a:pt x="154" y="22"/>
                    <a:pt x="154" y="22"/>
                  </a:cubicBezTo>
                  <a:cubicBezTo>
                    <a:pt x="115" y="6"/>
                    <a:pt x="115" y="6"/>
                    <a:pt x="115"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82" name="íṣ1iḓè"/>
            <p:cNvSpPr/>
            <p:nvPr/>
          </p:nvSpPr>
          <p:spPr bwMode="auto">
            <a:xfrm>
              <a:off x="1558441" y="3167689"/>
              <a:ext cx="113681" cy="64175"/>
            </a:xfrm>
            <a:custGeom>
              <a:avLst/>
              <a:gdLst>
                <a:gd name="T0" fmla="*/ 0 w 55"/>
                <a:gd name="T1" fmla="*/ 17 h 31"/>
                <a:gd name="T2" fmla="*/ 10 w 55"/>
                <a:gd name="T3" fmla="*/ 0 h 31"/>
                <a:gd name="T4" fmla="*/ 48 w 55"/>
                <a:gd name="T5" fmla="*/ 2 h 31"/>
                <a:gd name="T6" fmla="*/ 55 w 55"/>
                <a:gd name="T7" fmla="*/ 24 h 31"/>
                <a:gd name="T8" fmla="*/ 0 w 55"/>
                <a:gd name="T9" fmla="*/ 17 h 31"/>
              </a:gdLst>
              <a:ahLst/>
              <a:cxnLst>
                <a:cxn ang="0">
                  <a:pos x="T0" y="T1"/>
                </a:cxn>
                <a:cxn ang="0">
                  <a:pos x="T2" y="T3"/>
                </a:cxn>
                <a:cxn ang="0">
                  <a:pos x="T4" y="T5"/>
                </a:cxn>
                <a:cxn ang="0">
                  <a:pos x="T6" y="T7"/>
                </a:cxn>
                <a:cxn ang="0">
                  <a:pos x="T8" y="T9"/>
                </a:cxn>
              </a:cxnLst>
              <a:rect l="0" t="0" r="r" b="b"/>
              <a:pathLst>
                <a:path w="55" h="31">
                  <a:moveTo>
                    <a:pt x="0" y="17"/>
                  </a:moveTo>
                  <a:cubicBezTo>
                    <a:pt x="10" y="0"/>
                    <a:pt x="10" y="0"/>
                    <a:pt x="10" y="0"/>
                  </a:cubicBezTo>
                  <a:cubicBezTo>
                    <a:pt x="48" y="2"/>
                    <a:pt x="48" y="2"/>
                    <a:pt x="48" y="2"/>
                  </a:cubicBezTo>
                  <a:cubicBezTo>
                    <a:pt x="55" y="24"/>
                    <a:pt x="55" y="24"/>
                    <a:pt x="55" y="24"/>
                  </a:cubicBezTo>
                  <a:cubicBezTo>
                    <a:pt x="55" y="24"/>
                    <a:pt x="27" y="31"/>
                    <a:pt x="0" y="1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83" name="îsḻïḋê"/>
            <p:cNvSpPr/>
            <p:nvPr/>
          </p:nvSpPr>
          <p:spPr bwMode="auto">
            <a:xfrm>
              <a:off x="1845394" y="2701967"/>
              <a:ext cx="1544779" cy="682999"/>
            </a:xfrm>
            <a:custGeom>
              <a:avLst/>
              <a:gdLst>
                <a:gd name="T0" fmla="*/ 1672 w 1685"/>
                <a:gd name="T1" fmla="*/ 0 h 745"/>
                <a:gd name="T2" fmla="*/ 0 w 1685"/>
                <a:gd name="T3" fmla="*/ 698 h 745"/>
                <a:gd name="T4" fmla="*/ 36 w 1685"/>
                <a:gd name="T5" fmla="*/ 740 h 745"/>
                <a:gd name="T6" fmla="*/ 151 w 1685"/>
                <a:gd name="T7" fmla="*/ 745 h 745"/>
                <a:gd name="T8" fmla="*/ 1685 w 1685"/>
                <a:gd name="T9" fmla="*/ 48 h 745"/>
                <a:gd name="T10" fmla="*/ 1672 w 1685"/>
                <a:gd name="T11" fmla="*/ 0 h 745"/>
              </a:gdLst>
              <a:ahLst/>
              <a:cxnLst>
                <a:cxn ang="0">
                  <a:pos x="T0" y="T1"/>
                </a:cxn>
                <a:cxn ang="0">
                  <a:pos x="T2" y="T3"/>
                </a:cxn>
                <a:cxn ang="0">
                  <a:pos x="T4" y="T5"/>
                </a:cxn>
                <a:cxn ang="0">
                  <a:pos x="T6" y="T7"/>
                </a:cxn>
                <a:cxn ang="0">
                  <a:pos x="T8" y="T9"/>
                </a:cxn>
                <a:cxn ang="0">
                  <a:pos x="T10" y="T11"/>
                </a:cxn>
              </a:cxnLst>
              <a:rect l="0" t="0" r="r" b="b"/>
              <a:pathLst>
                <a:path w="1685" h="745">
                  <a:moveTo>
                    <a:pt x="1672" y="0"/>
                  </a:moveTo>
                  <a:lnTo>
                    <a:pt x="0" y="698"/>
                  </a:lnTo>
                  <a:lnTo>
                    <a:pt x="36" y="740"/>
                  </a:lnTo>
                  <a:lnTo>
                    <a:pt x="151" y="745"/>
                  </a:lnTo>
                  <a:lnTo>
                    <a:pt x="1685" y="48"/>
                  </a:lnTo>
                  <a:lnTo>
                    <a:pt x="1672" y="0"/>
                  </a:lnTo>
                  <a:close/>
                </a:path>
              </a:pathLst>
            </a:custGeom>
            <a:solidFill>
              <a:srgbClr val="E01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84" name="i$ḻîdê"/>
            <p:cNvSpPr/>
            <p:nvPr/>
          </p:nvSpPr>
          <p:spPr bwMode="auto">
            <a:xfrm>
              <a:off x="1845394" y="2701967"/>
              <a:ext cx="1544779" cy="682999"/>
            </a:xfrm>
            <a:custGeom>
              <a:avLst/>
              <a:gdLst>
                <a:gd name="T0" fmla="*/ 1672 w 1685"/>
                <a:gd name="T1" fmla="*/ 0 h 745"/>
                <a:gd name="T2" fmla="*/ 0 w 1685"/>
                <a:gd name="T3" fmla="*/ 698 h 745"/>
                <a:gd name="T4" fmla="*/ 36 w 1685"/>
                <a:gd name="T5" fmla="*/ 740 h 745"/>
                <a:gd name="T6" fmla="*/ 151 w 1685"/>
                <a:gd name="T7" fmla="*/ 745 h 745"/>
                <a:gd name="T8" fmla="*/ 1685 w 1685"/>
                <a:gd name="T9" fmla="*/ 48 h 745"/>
                <a:gd name="T10" fmla="*/ 1672 w 1685"/>
                <a:gd name="T11" fmla="*/ 0 h 745"/>
              </a:gdLst>
              <a:ahLst/>
              <a:cxnLst>
                <a:cxn ang="0">
                  <a:pos x="T0" y="T1"/>
                </a:cxn>
                <a:cxn ang="0">
                  <a:pos x="T2" y="T3"/>
                </a:cxn>
                <a:cxn ang="0">
                  <a:pos x="T4" y="T5"/>
                </a:cxn>
                <a:cxn ang="0">
                  <a:pos x="T6" y="T7"/>
                </a:cxn>
                <a:cxn ang="0">
                  <a:pos x="T8" y="T9"/>
                </a:cxn>
                <a:cxn ang="0">
                  <a:pos x="T10" y="T11"/>
                </a:cxn>
              </a:cxnLst>
              <a:rect l="0" t="0" r="r" b="b"/>
              <a:pathLst>
                <a:path w="1685" h="745">
                  <a:moveTo>
                    <a:pt x="1672" y="0"/>
                  </a:moveTo>
                  <a:lnTo>
                    <a:pt x="0" y="698"/>
                  </a:lnTo>
                  <a:lnTo>
                    <a:pt x="36" y="740"/>
                  </a:lnTo>
                  <a:lnTo>
                    <a:pt x="151" y="745"/>
                  </a:lnTo>
                  <a:lnTo>
                    <a:pt x="1685" y="48"/>
                  </a:lnTo>
                  <a:lnTo>
                    <a:pt x="16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85" name="íslîḑê"/>
            <p:cNvSpPr/>
            <p:nvPr/>
          </p:nvSpPr>
          <p:spPr bwMode="auto">
            <a:xfrm>
              <a:off x="3378255" y="2677213"/>
              <a:ext cx="264950" cy="554650"/>
            </a:xfrm>
            <a:custGeom>
              <a:avLst/>
              <a:gdLst>
                <a:gd name="T0" fmla="*/ 65 w 289"/>
                <a:gd name="T1" fmla="*/ 0 h 605"/>
                <a:gd name="T2" fmla="*/ 0 w 289"/>
                <a:gd name="T3" fmla="*/ 27 h 605"/>
                <a:gd name="T4" fmla="*/ 13 w 289"/>
                <a:gd name="T5" fmla="*/ 75 h 605"/>
                <a:gd name="T6" fmla="*/ 31 w 289"/>
                <a:gd name="T7" fmla="*/ 66 h 605"/>
                <a:gd name="T8" fmla="*/ 174 w 289"/>
                <a:gd name="T9" fmla="*/ 605 h 605"/>
                <a:gd name="T10" fmla="*/ 289 w 289"/>
                <a:gd name="T11" fmla="*/ 461 h 605"/>
                <a:gd name="T12" fmla="*/ 271 w 289"/>
                <a:gd name="T13" fmla="*/ 406 h 605"/>
                <a:gd name="T14" fmla="*/ 194 w 289"/>
                <a:gd name="T15" fmla="*/ 485 h 605"/>
                <a:gd name="T16" fmla="*/ 65 w 289"/>
                <a:gd name="T17"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605">
                  <a:moveTo>
                    <a:pt x="65" y="0"/>
                  </a:moveTo>
                  <a:lnTo>
                    <a:pt x="0" y="27"/>
                  </a:lnTo>
                  <a:lnTo>
                    <a:pt x="13" y="75"/>
                  </a:lnTo>
                  <a:lnTo>
                    <a:pt x="31" y="66"/>
                  </a:lnTo>
                  <a:lnTo>
                    <a:pt x="174" y="605"/>
                  </a:lnTo>
                  <a:lnTo>
                    <a:pt x="289" y="461"/>
                  </a:lnTo>
                  <a:lnTo>
                    <a:pt x="271" y="406"/>
                  </a:lnTo>
                  <a:lnTo>
                    <a:pt x="194" y="485"/>
                  </a:lnTo>
                  <a:lnTo>
                    <a:pt x="65" y="0"/>
                  </a:lnTo>
                  <a:close/>
                </a:path>
              </a:pathLst>
            </a:custGeom>
            <a:solidFill>
              <a:srgbClr val="E01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86" name="îṥļïďê"/>
            <p:cNvSpPr/>
            <p:nvPr/>
          </p:nvSpPr>
          <p:spPr bwMode="auto">
            <a:xfrm>
              <a:off x="3378255" y="2677213"/>
              <a:ext cx="264950" cy="554650"/>
            </a:xfrm>
            <a:custGeom>
              <a:avLst/>
              <a:gdLst>
                <a:gd name="T0" fmla="*/ 65 w 289"/>
                <a:gd name="T1" fmla="*/ 0 h 605"/>
                <a:gd name="T2" fmla="*/ 0 w 289"/>
                <a:gd name="T3" fmla="*/ 27 h 605"/>
                <a:gd name="T4" fmla="*/ 13 w 289"/>
                <a:gd name="T5" fmla="*/ 75 h 605"/>
                <a:gd name="T6" fmla="*/ 31 w 289"/>
                <a:gd name="T7" fmla="*/ 66 h 605"/>
                <a:gd name="T8" fmla="*/ 174 w 289"/>
                <a:gd name="T9" fmla="*/ 605 h 605"/>
                <a:gd name="T10" fmla="*/ 289 w 289"/>
                <a:gd name="T11" fmla="*/ 461 h 605"/>
                <a:gd name="T12" fmla="*/ 271 w 289"/>
                <a:gd name="T13" fmla="*/ 406 h 605"/>
                <a:gd name="T14" fmla="*/ 194 w 289"/>
                <a:gd name="T15" fmla="*/ 485 h 605"/>
                <a:gd name="T16" fmla="*/ 65 w 289"/>
                <a:gd name="T17"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605">
                  <a:moveTo>
                    <a:pt x="65" y="0"/>
                  </a:moveTo>
                  <a:lnTo>
                    <a:pt x="0" y="27"/>
                  </a:lnTo>
                  <a:lnTo>
                    <a:pt x="13" y="75"/>
                  </a:lnTo>
                  <a:lnTo>
                    <a:pt x="31" y="66"/>
                  </a:lnTo>
                  <a:lnTo>
                    <a:pt x="174" y="605"/>
                  </a:lnTo>
                  <a:lnTo>
                    <a:pt x="289" y="461"/>
                  </a:lnTo>
                  <a:lnTo>
                    <a:pt x="271" y="406"/>
                  </a:lnTo>
                  <a:lnTo>
                    <a:pt x="194" y="485"/>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87" name="iŝḷiḍè"/>
            <p:cNvSpPr/>
            <p:nvPr/>
          </p:nvSpPr>
          <p:spPr bwMode="auto">
            <a:xfrm>
              <a:off x="3681710" y="1993298"/>
              <a:ext cx="837940" cy="1039625"/>
            </a:xfrm>
            <a:custGeom>
              <a:avLst/>
              <a:gdLst>
                <a:gd name="T0" fmla="*/ 914 w 914"/>
                <a:gd name="T1" fmla="*/ 0 h 1134"/>
                <a:gd name="T2" fmla="*/ 0 w 914"/>
                <a:gd name="T3" fmla="*/ 1080 h 1134"/>
                <a:gd name="T4" fmla="*/ 16 w 914"/>
                <a:gd name="T5" fmla="*/ 1134 h 1134"/>
                <a:gd name="T6" fmla="*/ 914 w 914"/>
                <a:gd name="T7" fmla="*/ 0 h 1134"/>
              </a:gdLst>
              <a:ahLst/>
              <a:cxnLst>
                <a:cxn ang="0">
                  <a:pos x="T0" y="T1"/>
                </a:cxn>
                <a:cxn ang="0">
                  <a:pos x="T2" y="T3"/>
                </a:cxn>
                <a:cxn ang="0">
                  <a:pos x="T4" y="T5"/>
                </a:cxn>
                <a:cxn ang="0">
                  <a:pos x="T6" y="T7"/>
                </a:cxn>
              </a:cxnLst>
              <a:rect l="0" t="0" r="r" b="b"/>
              <a:pathLst>
                <a:path w="914" h="1134">
                  <a:moveTo>
                    <a:pt x="914" y="0"/>
                  </a:moveTo>
                  <a:lnTo>
                    <a:pt x="0" y="1080"/>
                  </a:lnTo>
                  <a:lnTo>
                    <a:pt x="16" y="1134"/>
                  </a:lnTo>
                  <a:lnTo>
                    <a:pt x="914" y="0"/>
                  </a:lnTo>
                  <a:close/>
                </a:path>
              </a:pathLst>
            </a:custGeom>
            <a:solidFill>
              <a:srgbClr val="E01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88" name="îṡľîḓê"/>
            <p:cNvSpPr/>
            <p:nvPr/>
          </p:nvSpPr>
          <p:spPr bwMode="auto">
            <a:xfrm>
              <a:off x="3681710" y="1993298"/>
              <a:ext cx="837940" cy="1039625"/>
            </a:xfrm>
            <a:custGeom>
              <a:avLst/>
              <a:gdLst>
                <a:gd name="T0" fmla="*/ 914 w 914"/>
                <a:gd name="T1" fmla="*/ 0 h 1134"/>
                <a:gd name="T2" fmla="*/ 0 w 914"/>
                <a:gd name="T3" fmla="*/ 1080 h 1134"/>
                <a:gd name="T4" fmla="*/ 16 w 914"/>
                <a:gd name="T5" fmla="*/ 1134 h 1134"/>
                <a:gd name="T6" fmla="*/ 914 w 914"/>
                <a:gd name="T7" fmla="*/ 0 h 1134"/>
              </a:gdLst>
              <a:ahLst/>
              <a:cxnLst>
                <a:cxn ang="0">
                  <a:pos x="T0" y="T1"/>
                </a:cxn>
                <a:cxn ang="0">
                  <a:pos x="T2" y="T3"/>
                </a:cxn>
                <a:cxn ang="0">
                  <a:pos x="T4" y="T5"/>
                </a:cxn>
                <a:cxn ang="0">
                  <a:pos x="T6" y="T7"/>
                </a:cxn>
              </a:cxnLst>
              <a:rect l="0" t="0" r="r" b="b"/>
              <a:pathLst>
                <a:path w="914" h="1134">
                  <a:moveTo>
                    <a:pt x="914" y="0"/>
                  </a:moveTo>
                  <a:lnTo>
                    <a:pt x="0" y="1080"/>
                  </a:lnTo>
                  <a:lnTo>
                    <a:pt x="16" y="1134"/>
                  </a:lnTo>
                  <a:lnTo>
                    <a:pt x="9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89" name="îs1îḍê"/>
            <p:cNvSpPr/>
            <p:nvPr/>
          </p:nvSpPr>
          <p:spPr bwMode="auto">
            <a:xfrm>
              <a:off x="1719795" y="3386799"/>
              <a:ext cx="140268" cy="144851"/>
            </a:xfrm>
            <a:custGeom>
              <a:avLst/>
              <a:gdLst>
                <a:gd name="T0" fmla="*/ 20 w 153"/>
                <a:gd name="T1" fmla="*/ 0 h 158"/>
                <a:gd name="T2" fmla="*/ 0 w 153"/>
                <a:gd name="T3" fmla="*/ 158 h 158"/>
                <a:gd name="T4" fmla="*/ 153 w 153"/>
                <a:gd name="T5" fmla="*/ 84 h 158"/>
                <a:gd name="T6" fmla="*/ 135 w 153"/>
                <a:gd name="T7" fmla="*/ 84 h 158"/>
                <a:gd name="T8" fmla="*/ 45 w 153"/>
                <a:gd name="T9" fmla="*/ 16 h 158"/>
                <a:gd name="T10" fmla="*/ 20 w 153"/>
                <a:gd name="T11" fmla="*/ 0 h 158"/>
              </a:gdLst>
              <a:ahLst/>
              <a:cxnLst>
                <a:cxn ang="0">
                  <a:pos x="T0" y="T1"/>
                </a:cxn>
                <a:cxn ang="0">
                  <a:pos x="T2" y="T3"/>
                </a:cxn>
                <a:cxn ang="0">
                  <a:pos x="T4" y="T5"/>
                </a:cxn>
                <a:cxn ang="0">
                  <a:pos x="T6" y="T7"/>
                </a:cxn>
                <a:cxn ang="0">
                  <a:pos x="T8" y="T9"/>
                </a:cxn>
                <a:cxn ang="0">
                  <a:pos x="T10" y="T11"/>
                </a:cxn>
              </a:cxnLst>
              <a:rect l="0" t="0" r="r" b="b"/>
              <a:pathLst>
                <a:path w="153" h="158">
                  <a:moveTo>
                    <a:pt x="20" y="0"/>
                  </a:moveTo>
                  <a:lnTo>
                    <a:pt x="0" y="158"/>
                  </a:lnTo>
                  <a:lnTo>
                    <a:pt x="153" y="84"/>
                  </a:lnTo>
                  <a:lnTo>
                    <a:pt x="135" y="84"/>
                  </a:lnTo>
                  <a:lnTo>
                    <a:pt x="45" y="16"/>
                  </a:lnTo>
                  <a:lnTo>
                    <a:pt x="20" y="0"/>
                  </a:lnTo>
                  <a:close/>
                </a:path>
              </a:pathLst>
            </a:custGeom>
            <a:solidFill>
              <a:srgbClr val="E01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90" name="iṡḻiḍe"/>
            <p:cNvSpPr/>
            <p:nvPr/>
          </p:nvSpPr>
          <p:spPr bwMode="auto">
            <a:xfrm>
              <a:off x="1719795" y="3386799"/>
              <a:ext cx="140268" cy="144851"/>
            </a:xfrm>
            <a:custGeom>
              <a:avLst/>
              <a:gdLst>
                <a:gd name="T0" fmla="*/ 20 w 153"/>
                <a:gd name="T1" fmla="*/ 0 h 158"/>
                <a:gd name="T2" fmla="*/ 0 w 153"/>
                <a:gd name="T3" fmla="*/ 158 h 158"/>
                <a:gd name="T4" fmla="*/ 153 w 153"/>
                <a:gd name="T5" fmla="*/ 84 h 158"/>
                <a:gd name="T6" fmla="*/ 135 w 153"/>
                <a:gd name="T7" fmla="*/ 84 h 158"/>
                <a:gd name="T8" fmla="*/ 45 w 153"/>
                <a:gd name="T9" fmla="*/ 16 h 158"/>
                <a:gd name="T10" fmla="*/ 20 w 153"/>
                <a:gd name="T11" fmla="*/ 0 h 158"/>
              </a:gdLst>
              <a:ahLst/>
              <a:cxnLst>
                <a:cxn ang="0">
                  <a:pos x="T0" y="T1"/>
                </a:cxn>
                <a:cxn ang="0">
                  <a:pos x="T2" y="T3"/>
                </a:cxn>
                <a:cxn ang="0">
                  <a:pos x="T4" y="T5"/>
                </a:cxn>
                <a:cxn ang="0">
                  <a:pos x="T6" y="T7"/>
                </a:cxn>
                <a:cxn ang="0">
                  <a:pos x="T8" y="T9"/>
                </a:cxn>
                <a:cxn ang="0">
                  <a:pos x="T10" y="T11"/>
                </a:cxn>
              </a:cxnLst>
              <a:rect l="0" t="0" r="r" b="b"/>
              <a:pathLst>
                <a:path w="153" h="158">
                  <a:moveTo>
                    <a:pt x="20" y="0"/>
                  </a:moveTo>
                  <a:lnTo>
                    <a:pt x="0" y="158"/>
                  </a:lnTo>
                  <a:lnTo>
                    <a:pt x="153" y="84"/>
                  </a:lnTo>
                  <a:lnTo>
                    <a:pt x="135" y="84"/>
                  </a:lnTo>
                  <a:lnTo>
                    <a:pt x="45" y="16"/>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91" name="ïš1iḓe"/>
            <p:cNvSpPr/>
            <p:nvPr/>
          </p:nvSpPr>
          <p:spPr bwMode="auto">
            <a:xfrm>
              <a:off x="1235734" y="3488561"/>
              <a:ext cx="214527" cy="239279"/>
            </a:xfrm>
            <a:custGeom>
              <a:avLst/>
              <a:gdLst>
                <a:gd name="T0" fmla="*/ 234 w 234"/>
                <a:gd name="T1" fmla="*/ 0 h 261"/>
                <a:gd name="T2" fmla="*/ 0 w 234"/>
                <a:gd name="T3" fmla="*/ 92 h 261"/>
                <a:gd name="T4" fmla="*/ 34 w 234"/>
                <a:gd name="T5" fmla="*/ 261 h 261"/>
                <a:gd name="T6" fmla="*/ 234 w 234"/>
                <a:gd name="T7" fmla="*/ 171 h 261"/>
                <a:gd name="T8" fmla="*/ 234 w 234"/>
                <a:gd name="T9" fmla="*/ 0 h 261"/>
              </a:gdLst>
              <a:ahLst/>
              <a:cxnLst>
                <a:cxn ang="0">
                  <a:pos x="T0" y="T1"/>
                </a:cxn>
                <a:cxn ang="0">
                  <a:pos x="T2" y="T3"/>
                </a:cxn>
                <a:cxn ang="0">
                  <a:pos x="T4" y="T5"/>
                </a:cxn>
                <a:cxn ang="0">
                  <a:pos x="T6" y="T7"/>
                </a:cxn>
                <a:cxn ang="0">
                  <a:pos x="T8" y="T9"/>
                </a:cxn>
              </a:cxnLst>
              <a:rect l="0" t="0" r="r" b="b"/>
              <a:pathLst>
                <a:path w="234" h="261">
                  <a:moveTo>
                    <a:pt x="234" y="0"/>
                  </a:moveTo>
                  <a:lnTo>
                    <a:pt x="0" y="92"/>
                  </a:lnTo>
                  <a:lnTo>
                    <a:pt x="34" y="261"/>
                  </a:lnTo>
                  <a:lnTo>
                    <a:pt x="234" y="171"/>
                  </a:lnTo>
                  <a:lnTo>
                    <a:pt x="234" y="0"/>
                  </a:lnTo>
                  <a:close/>
                </a:path>
              </a:pathLst>
            </a:custGeom>
            <a:solidFill>
              <a:srgbClr val="E01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92" name="ïŝliḓé"/>
            <p:cNvSpPr/>
            <p:nvPr/>
          </p:nvSpPr>
          <p:spPr bwMode="auto">
            <a:xfrm>
              <a:off x="1235734" y="3488561"/>
              <a:ext cx="214527" cy="239279"/>
            </a:xfrm>
            <a:custGeom>
              <a:avLst/>
              <a:gdLst>
                <a:gd name="T0" fmla="*/ 234 w 234"/>
                <a:gd name="T1" fmla="*/ 0 h 261"/>
                <a:gd name="T2" fmla="*/ 0 w 234"/>
                <a:gd name="T3" fmla="*/ 92 h 261"/>
                <a:gd name="T4" fmla="*/ 34 w 234"/>
                <a:gd name="T5" fmla="*/ 261 h 261"/>
                <a:gd name="T6" fmla="*/ 234 w 234"/>
                <a:gd name="T7" fmla="*/ 171 h 261"/>
                <a:gd name="T8" fmla="*/ 234 w 234"/>
                <a:gd name="T9" fmla="*/ 0 h 261"/>
              </a:gdLst>
              <a:ahLst/>
              <a:cxnLst>
                <a:cxn ang="0">
                  <a:pos x="T0" y="T1"/>
                </a:cxn>
                <a:cxn ang="0">
                  <a:pos x="T2" y="T3"/>
                </a:cxn>
                <a:cxn ang="0">
                  <a:pos x="T4" y="T5"/>
                </a:cxn>
                <a:cxn ang="0">
                  <a:pos x="T6" y="T7"/>
                </a:cxn>
                <a:cxn ang="0">
                  <a:pos x="T8" y="T9"/>
                </a:cxn>
              </a:cxnLst>
              <a:rect l="0" t="0" r="r" b="b"/>
              <a:pathLst>
                <a:path w="234" h="261">
                  <a:moveTo>
                    <a:pt x="234" y="0"/>
                  </a:moveTo>
                  <a:lnTo>
                    <a:pt x="0" y="92"/>
                  </a:lnTo>
                  <a:lnTo>
                    <a:pt x="34" y="261"/>
                  </a:lnTo>
                  <a:lnTo>
                    <a:pt x="234" y="171"/>
                  </a:lnTo>
                  <a:lnTo>
                    <a:pt x="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93" name="işḻídé"/>
            <p:cNvSpPr/>
            <p:nvPr/>
          </p:nvSpPr>
          <p:spPr bwMode="auto">
            <a:xfrm>
              <a:off x="1731713" y="3022839"/>
              <a:ext cx="45839" cy="24753"/>
            </a:xfrm>
            <a:custGeom>
              <a:avLst/>
              <a:gdLst>
                <a:gd name="T0" fmla="*/ 50 w 50"/>
                <a:gd name="T1" fmla="*/ 0 h 27"/>
                <a:gd name="T2" fmla="*/ 0 w 50"/>
                <a:gd name="T3" fmla="*/ 18 h 27"/>
                <a:gd name="T4" fmla="*/ 14 w 50"/>
                <a:gd name="T5" fmla="*/ 27 h 27"/>
                <a:gd name="T6" fmla="*/ 50 w 50"/>
                <a:gd name="T7" fmla="*/ 0 h 27"/>
              </a:gdLst>
              <a:ahLst/>
              <a:cxnLst>
                <a:cxn ang="0">
                  <a:pos x="T0" y="T1"/>
                </a:cxn>
                <a:cxn ang="0">
                  <a:pos x="T2" y="T3"/>
                </a:cxn>
                <a:cxn ang="0">
                  <a:pos x="T4" y="T5"/>
                </a:cxn>
                <a:cxn ang="0">
                  <a:pos x="T6" y="T7"/>
                </a:cxn>
              </a:cxnLst>
              <a:rect l="0" t="0" r="r" b="b"/>
              <a:pathLst>
                <a:path w="50" h="27">
                  <a:moveTo>
                    <a:pt x="50" y="0"/>
                  </a:moveTo>
                  <a:lnTo>
                    <a:pt x="0" y="18"/>
                  </a:lnTo>
                  <a:lnTo>
                    <a:pt x="14" y="27"/>
                  </a:lnTo>
                  <a:lnTo>
                    <a:pt x="50" y="0"/>
                  </a:lnTo>
                  <a:close/>
                </a:path>
              </a:pathLst>
            </a:custGeom>
            <a:solidFill>
              <a:srgbClr val="FFAC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94" name="íṣľíďè"/>
            <p:cNvSpPr/>
            <p:nvPr/>
          </p:nvSpPr>
          <p:spPr bwMode="auto">
            <a:xfrm>
              <a:off x="1731713" y="3022839"/>
              <a:ext cx="45839" cy="24753"/>
            </a:xfrm>
            <a:custGeom>
              <a:avLst/>
              <a:gdLst>
                <a:gd name="T0" fmla="*/ 50 w 50"/>
                <a:gd name="T1" fmla="*/ 0 h 27"/>
                <a:gd name="T2" fmla="*/ 0 w 50"/>
                <a:gd name="T3" fmla="*/ 18 h 27"/>
                <a:gd name="T4" fmla="*/ 14 w 50"/>
                <a:gd name="T5" fmla="*/ 27 h 27"/>
                <a:gd name="T6" fmla="*/ 50 w 50"/>
                <a:gd name="T7" fmla="*/ 0 h 27"/>
              </a:gdLst>
              <a:ahLst/>
              <a:cxnLst>
                <a:cxn ang="0">
                  <a:pos x="T0" y="T1"/>
                </a:cxn>
                <a:cxn ang="0">
                  <a:pos x="T2" y="T3"/>
                </a:cxn>
                <a:cxn ang="0">
                  <a:pos x="T4" y="T5"/>
                </a:cxn>
                <a:cxn ang="0">
                  <a:pos x="T6" y="T7"/>
                </a:cxn>
              </a:cxnLst>
              <a:rect l="0" t="0" r="r" b="b"/>
              <a:pathLst>
                <a:path w="50" h="27">
                  <a:moveTo>
                    <a:pt x="50" y="0"/>
                  </a:moveTo>
                  <a:lnTo>
                    <a:pt x="0" y="18"/>
                  </a:lnTo>
                  <a:lnTo>
                    <a:pt x="14" y="27"/>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95" name="ïšlîḓè"/>
            <p:cNvSpPr/>
            <p:nvPr/>
          </p:nvSpPr>
          <p:spPr bwMode="auto">
            <a:xfrm>
              <a:off x="1512602" y="2977000"/>
              <a:ext cx="70592" cy="139350"/>
            </a:xfrm>
            <a:custGeom>
              <a:avLst/>
              <a:gdLst>
                <a:gd name="T0" fmla="*/ 0 w 34"/>
                <a:gd name="T1" fmla="*/ 0 h 67"/>
                <a:gd name="T2" fmla="*/ 32 w 34"/>
                <a:gd name="T3" fmla="*/ 67 h 67"/>
                <a:gd name="T4" fmla="*/ 34 w 34"/>
                <a:gd name="T5" fmla="*/ 37 h 67"/>
                <a:gd name="T6" fmla="*/ 13 w 34"/>
                <a:gd name="T7" fmla="*/ 12 h 67"/>
                <a:gd name="T8" fmla="*/ 0 w 34"/>
                <a:gd name="T9" fmla="*/ 0 h 67"/>
              </a:gdLst>
              <a:ahLst/>
              <a:cxnLst>
                <a:cxn ang="0">
                  <a:pos x="T0" y="T1"/>
                </a:cxn>
                <a:cxn ang="0">
                  <a:pos x="T2" y="T3"/>
                </a:cxn>
                <a:cxn ang="0">
                  <a:pos x="T4" y="T5"/>
                </a:cxn>
                <a:cxn ang="0">
                  <a:pos x="T6" y="T7"/>
                </a:cxn>
                <a:cxn ang="0">
                  <a:pos x="T8" y="T9"/>
                </a:cxn>
              </a:cxnLst>
              <a:rect l="0" t="0" r="r" b="b"/>
              <a:pathLst>
                <a:path w="34" h="67">
                  <a:moveTo>
                    <a:pt x="0" y="0"/>
                  </a:moveTo>
                  <a:cubicBezTo>
                    <a:pt x="0" y="0"/>
                    <a:pt x="19" y="48"/>
                    <a:pt x="32" y="67"/>
                  </a:cubicBezTo>
                  <a:cubicBezTo>
                    <a:pt x="34" y="37"/>
                    <a:pt x="34" y="37"/>
                    <a:pt x="34" y="37"/>
                  </a:cubicBezTo>
                  <a:cubicBezTo>
                    <a:pt x="34" y="37"/>
                    <a:pt x="16" y="33"/>
                    <a:pt x="13" y="12"/>
                  </a:cubicBezTo>
                  <a:cubicBezTo>
                    <a:pt x="13" y="12"/>
                    <a:pt x="2" y="6"/>
                    <a:pt x="0" y="0"/>
                  </a:cubicBezTo>
                </a:path>
              </a:pathLst>
            </a:custGeom>
            <a:solidFill>
              <a:srgbClr val="BD63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96" name="ïslîḋè"/>
            <p:cNvSpPr/>
            <p:nvPr/>
          </p:nvSpPr>
          <p:spPr bwMode="auto">
            <a:xfrm>
              <a:off x="1645536" y="2833065"/>
              <a:ext cx="132017" cy="82510"/>
            </a:xfrm>
            <a:custGeom>
              <a:avLst/>
              <a:gdLst>
                <a:gd name="T0" fmla="*/ 43 w 64"/>
                <a:gd name="T1" fmla="*/ 0 h 40"/>
                <a:gd name="T2" fmla="*/ 0 w 64"/>
                <a:gd name="T3" fmla="*/ 36 h 40"/>
                <a:gd name="T4" fmla="*/ 34 w 64"/>
                <a:gd name="T5" fmla="*/ 40 h 40"/>
                <a:gd name="T6" fmla="*/ 64 w 64"/>
                <a:gd name="T7" fmla="*/ 18 h 40"/>
                <a:gd name="T8" fmla="*/ 31 w 64"/>
                <a:gd name="T9" fmla="*/ 22 h 40"/>
                <a:gd name="T10" fmla="*/ 43 w 64"/>
                <a:gd name="T11" fmla="*/ 0 h 40"/>
                <a:gd name="T12" fmla="*/ 43 w 6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4" h="40">
                  <a:moveTo>
                    <a:pt x="43" y="0"/>
                  </a:moveTo>
                  <a:cubicBezTo>
                    <a:pt x="42" y="0"/>
                    <a:pt x="0" y="36"/>
                    <a:pt x="0" y="36"/>
                  </a:cubicBezTo>
                  <a:cubicBezTo>
                    <a:pt x="34" y="40"/>
                    <a:pt x="34" y="40"/>
                    <a:pt x="34" y="40"/>
                  </a:cubicBezTo>
                  <a:cubicBezTo>
                    <a:pt x="64" y="18"/>
                    <a:pt x="64" y="18"/>
                    <a:pt x="64" y="18"/>
                  </a:cubicBezTo>
                  <a:cubicBezTo>
                    <a:pt x="31" y="22"/>
                    <a:pt x="31" y="22"/>
                    <a:pt x="31" y="22"/>
                  </a:cubicBezTo>
                  <a:cubicBezTo>
                    <a:pt x="31" y="22"/>
                    <a:pt x="43" y="0"/>
                    <a:pt x="43" y="0"/>
                  </a:cubicBezTo>
                  <a:cubicBezTo>
                    <a:pt x="43" y="0"/>
                    <a:pt x="43" y="0"/>
                    <a:pt x="43" y="0"/>
                  </a:cubicBezTo>
                </a:path>
              </a:pathLst>
            </a:custGeom>
            <a:solidFill>
              <a:srgbClr val="BD63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97" name="íṩḷiďe"/>
            <p:cNvSpPr/>
            <p:nvPr/>
          </p:nvSpPr>
          <p:spPr bwMode="auto">
            <a:xfrm>
              <a:off x="1729879" y="3329042"/>
              <a:ext cx="306205" cy="121931"/>
            </a:xfrm>
            <a:custGeom>
              <a:avLst/>
              <a:gdLst>
                <a:gd name="T0" fmla="*/ 9 w 334"/>
                <a:gd name="T1" fmla="*/ 0 h 133"/>
                <a:gd name="T2" fmla="*/ 0 w 334"/>
                <a:gd name="T3" fmla="*/ 25 h 133"/>
                <a:gd name="T4" fmla="*/ 0 w 334"/>
                <a:gd name="T5" fmla="*/ 38 h 133"/>
                <a:gd name="T6" fmla="*/ 135 w 334"/>
                <a:gd name="T7" fmla="*/ 133 h 133"/>
                <a:gd name="T8" fmla="*/ 334 w 334"/>
                <a:gd name="T9" fmla="*/ 113 h 133"/>
                <a:gd name="T10" fmla="*/ 142 w 334"/>
                <a:gd name="T11" fmla="*/ 115 h 133"/>
                <a:gd name="T12" fmla="*/ 9 w 33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34" h="133">
                  <a:moveTo>
                    <a:pt x="9" y="0"/>
                  </a:moveTo>
                  <a:lnTo>
                    <a:pt x="0" y="25"/>
                  </a:lnTo>
                  <a:lnTo>
                    <a:pt x="0" y="38"/>
                  </a:lnTo>
                  <a:lnTo>
                    <a:pt x="135" y="133"/>
                  </a:lnTo>
                  <a:lnTo>
                    <a:pt x="334" y="113"/>
                  </a:lnTo>
                  <a:lnTo>
                    <a:pt x="142" y="115"/>
                  </a:lnTo>
                  <a:lnTo>
                    <a:pt x="9" y="0"/>
                  </a:lnTo>
                  <a:close/>
                </a:path>
              </a:pathLst>
            </a:custGeom>
            <a:solidFill>
              <a:srgbClr val="1717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98" name="îṥľíḑè"/>
            <p:cNvSpPr/>
            <p:nvPr/>
          </p:nvSpPr>
          <p:spPr bwMode="auto">
            <a:xfrm>
              <a:off x="1729879" y="3329042"/>
              <a:ext cx="306205" cy="121931"/>
            </a:xfrm>
            <a:custGeom>
              <a:avLst/>
              <a:gdLst>
                <a:gd name="T0" fmla="*/ 9 w 334"/>
                <a:gd name="T1" fmla="*/ 0 h 133"/>
                <a:gd name="T2" fmla="*/ 0 w 334"/>
                <a:gd name="T3" fmla="*/ 25 h 133"/>
                <a:gd name="T4" fmla="*/ 0 w 334"/>
                <a:gd name="T5" fmla="*/ 38 h 133"/>
                <a:gd name="T6" fmla="*/ 135 w 334"/>
                <a:gd name="T7" fmla="*/ 133 h 133"/>
                <a:gd name="T8" fmla="*/ 334 w 334"/>
                <a:gd name="T9" fmla="*/ 113 h 133"/>
                <a:gd name="T10" fmla="*/ 142 w 334"/>
                <a:gd name="T11" fmla="*/ 115 h 133"/>
                <a:gd name="T12" fmla="*/ 9 w 33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34" h="133">
                  <a:moveTo>
                    <a:pt x="9" y="0"/>
                  </a:moveTo>
                  <a:lnTo>
                    <a:pt x="0" y="25"/>
                  </a:lnTo>
                  <a:lnTo>
                    <a:pt x="0" y="38"/>
                  </a:lnTo>
                  <a:lnTo>
                    <a:pt x="135" y="133"/>
                  </a:lnTo>
                  <a:lnTo>
                    <a:pt x="334" y="113"/>
                  </a:lnTo>
                  <a:lnTo>
                    <a:pt x="142" y="11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99" name="ïṣľiḑê"/>
            <p:cNvSpPr/>
            <p:nvPr/>
          </p:nvSpPr>
          <p:spPr bwMode="auto">
            <a:xfrm>
              <a:off x="1726212" y="3351961"/>
              <a:ext cx="3667" cy="11918"/>
            </a:xfrm>
            <a:custGeom>
              <a:avLst/>
              <a:gdLst>
                <a:gd name="T0" fmla="*/ 4 w 4"/>
                <a:gd name="T1" fmla="*/ 0 h 13"/>
                <a:gd name="T2" fmla="*/ 0 w 4"/>
                <a:gd name="T3" fmla="*/ 11 h 13"/>
                <a:gd name="T4" fmla="*/ 4 w 4"/>
                <a:gd name="T5" fmla="*/ 13 h 13"/>
                <a:gd name="T6" fmla="*/ 4 w 4"/>
                <a:gd name="T7" fmla="*/ 0 h 13"/>
              </a:gdLst>
              <a:ahLst/>
              <a:cxnLst>
                <a:cxn ang="0">
                  <a:pos x="T0" y="T1"/>
                </a:cxn>
                <a:cxn ang="0">
                  <a:pos x="T2" y="T3"/>
                </a:cxn>
                <a:cxn ang="0">
                  <a:pos x="T4" y="T5"/>
                </a:cxn>
                <a:cxn ang="0">
                  <a:pos x="T6" y="T7"/>
                </a:cxn>
              </a:cxnLst>
              <a:rect l="0" t="0" r="r" b="b"/>
              <a:pathLst>
                <a:path w="4" h="13">
                  <a:moveTo>
                    <a:pt x="4" y="0"/>
                  </a:moveTo>
                  <a:lnTo>
                    <a:pt x="0" y="11"/>
                  </a:lnTo>
                  <a:lnTo>
                    <a:pt x="4" y="13"/>
                  </a:lnTo>
                  <a:lnTo>
                    <a:pt x="4" y="0"/>
                  </a:lnTo>
                  <a:close/>
                </a:path>
              </a:pathLst>
            </a:custGeom>
            <a:solidFill>
              <a:srgbClr val="1717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00" name="îṩḻîḋê"/>
            <p:cNvSpPr/>
            <p:nvPr/>
          </p:nvSpPr>
          <p:spPr bwMode="auto">
            <a:xfrm>
              <a:off x="1726212" y="3351961"/>
              <a:ext cx="3667" cy="11918"/>
            </a:xfrm>
            <a:custGeom>
              <a:avLst/>
              <a:gdLst>
                <a:gd name="T0" fmla="*/ 4 w 4"/>
                <a:gd name="T1" fmla="*/ 0 h 13"/>
                <a:gd name="T2" fmla="*/ 0 w 4"/>
                <a:gd name="T3" fmla="*/ 11 h 13"/>
                <a:gd name="T4" fmla="*/ 4 w 4"/>
                <a:gd name="T5" fmla="*/ 13 h 13"/>
                <a:gd name="T6" fmla="*/ 4 w 4"/>
                <a:gd name="T7" fmla="*/ 0 h 13"/>
              </a:gdLst>
              <a:ahLst/>
              <a:cxnLst>
                <a:cxn ang="0">
                  <a:pos x="T0" y="T1"/>
                </a:cxn>
                <a:cxn ang="0">
                  <a:pos x="T2" y="T3"/>
                </a:cxn>
                <a:cxn ang="0">
                  <a:pos x="T4" y="T5"/>
                </a:cxn>
                <a:cxn ang="0">
                  <a:pos x="T6" y="T7"/>
                </a:cxn>
              </a:cxnLst>
              <a:rect l="0" t="0" r="r" b="b"/>
              <a:pathLst>
                <a:path w="4" h="13">
                  <a:moveTo>
                    <a:pt x="4" y="0"/>
                  </a:moveTo>
                  <a:lnTo>
                    <a:pt x="0" y="11"/>
                  </a:lnTo>
                  <a:lnTo>
                    <a:pt x="4" y="1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01" name="iS1ïḋé"/>
            <p:cNvSpPr/>
            <p:nvPr/>
          </p:nvSpPr>
          <p:spPr bwMode="auto">
            <a:xfrm>
              <a:off x="1165141" y="3294204"/>
              <a:ext cx="310790" cy="161353"/>
            </a:xfrm>
            <a:custGeom>
              <a:avLst/>
              <a:gdLst>
                <a:gd name="T0" fmla="*/ 150 w 150"/>
                <a:gd name="T1" fmla="*/ 0 h 78"/>
                <a:gd name="T2" fmla="*/ 89 w 150"/>
                <a:gd name="T3" fmla="*/ 54 h 78"/>
                <a:gd name="T4" fmla="*/ 0 w 150"/>
                <a:gd name="T5" fmla="*/ 73 h 78"/>
                <a:gd name="T6" fmla="*/ 10 w 150"/>
                <a:gd name="T7" fmla="*/ 78 h 78"/>
                <a:gd name="T8" fmla="*/ 11 w 150"/>
                <a:gd name="T9" fmla="*/ 78 h 78"/>
                <a:gd name="T10" fmla="*/ 91 w 150"/>
                <a:gd name="T11" fmla="*/ 65 h 78"/>
                <a:gd name="T12" fmla="*/ 145 w 150"/>
                <a:gd name="T13" fmla="*/ 25 h 78"/>
                <a:gd name="T14" fmla="*/ 146 w 150"/>
                <a:gd name="T15" fmla="*/ 21 h 78"/>
                <a:gd name="T16" fmla="*/ 150 w 150"/>
                <a:gd name="T17" fmla="*/ 0 h 78"/>
                <a:gd name="T18" fmla="*/ 150 w 150"/>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78">
                  <a:moveTo>
                    <a:pt x="150" y="0"/>
                  </a:moveTo>
                  <a:cubicBezTo>
                    <a:pt x="89" y="54"/>
                    <a:pt x="89" y="54"/>
                    <a:pt x="89" y="54"/>
                  </a:cubicBezTo>
                  <a:cubicBezTo>
                    <a:pt x="0" y="73"/>
                    <a:pt x="0" y="73"/>
                    <a:pt x="0" y="73"/>
                  </a:cubicBezTo>
                  <a:cubicBezTo>
                    <a:pt x="0" y="73"/>
                    <a:pt x="3" y="78"/>
                    <a:pt x="10" y="78"/>
                  </a:cubicBezTo>
                  <a:cubicBezTo>
                    <a:pt x="10" y="78"/>
                    <a:pt x="10" y="78"/>
                    <a:pt x="11" y="78"/>
                  </a:cubicBezTo>
                  <a:cubicBezTo>
                    <a:pt x="19" y="78"/>
                    <a:pt x="91" y="65"/>
                    <a:pt x="91" y="65"/>
                  </a:cubicBezTo>
                  <a:cubicBezTo>
                    <a:pt x="145" y="25"/>
                    <a:pt x="145" y="25"/>
                    <a:pt x="145" y="25"/>
                  </a:cubicBezTo>
                  <a:cubicBezTo>
                    <a:pt x="146" y="21"/>
                    <a:pt x="146" y="21"/>
                    <a:pt x="146" y="21"/>
                  </a:cubicBezTo>
                  <a:cubicBezTo>
                    <a:pt x="150" y="0"/>
                    <a:pt x="150" y="0"/>
                    <a:pt x="150" y="0"/>
                  </a:cubicBezTo>
                  <a:cubicBezTo>
                    <a:pt x="150" y="0"/>
                    <a:pt x="150" y="0"/>
                    <a:pt x="150" y="0"/>
                  </a:cubicBezTo>
                </a:path>
              </a:pathLst>
            </a:custGeom>
            <a:solidFill>
              <a:srgbClr val="1717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02" name="íṡḷídé"/>
            <p:cNvSpPr/>
            <p:nvPr/>
          </p:nvSpPr>
          <p:spPr bwMode="auto">
            <a:xfrm>
              <a:off x="1464929" y="3294204"/>
              <a:ext cx="11001" cy="51340"/>
            </a:xfrm>
            <a:custGeom>
              <a:avLst/>
              <a:gdLst>
                <a:gd name="T0" fmla="*/ 12 w 12"/>
                <a:gd name="T1" fmla="*/ 0 h 56"/>
                <a:gd name="T2" fmla="*/ 3 w 12"/>
                <a:gd name="T3" fmla="*/ 47 h 56"/>
                <a:gd name="T4" fmla="*/ 0 w 12"/>
                <a:gd name="T5" fmla="*/ 56 h 56"/>
                <a:gd name="T6" fmla="*/ 7 w 12"/>
                <a:gd name="T7" fmla="*/ 54 h 56"/>
                <a:gd name="T8" fmla="*/ 12 w 12"/>
                <a:gd name="T9" fmla="*/ 0 h 56"/>
              </a:gdLst>
              <a:ahLst/>
              <a:cxnLst>
                <a:cxn ang="0">
                  <a:pos x="T0" y="T1"/>
                </a:cxn>
                <a:cxn ang="0">
                  <a:pos x="T2" y="T3"/>
                </a:cxn>
                <a:cxn ang="0">
                  <a:pos x="T4" y="T5"/>
                </a:cxn>
                <a:cxn ang="0">
                  <a:pos x="T6" y="T7"/>
                </a:cxn>
                <a:cxn ang="0">
                  <a:pos x="T8" y="T9"/>
                </a:cxn>
              </a:cxnLst>
              <a:rect l="0" t="0" r="r" b="b"/>
              <a:pathLst>
                <a:path w="12" h="56">
                  <a:moveTo>
                    <a:pt x="12" y="0"/>
                  </a:moveTo>
                  <a:lnTo>
                    <a:pt x="3" y="47"/>
                  </a:lnTo>
                  <a:lnTo>
                    <a:pt x="0" y="56"/>
                  </a:lnTo>
                  <a:lnTo>
                    <a:pt x="7" y="54"/>
                  </a:lnTo>
                  <a:lnTo>
                    <a:pt x="12" y="0"/>
                  </a:lnTo>
                  <a:close/>
                </a:path>
              </a:pathLst>
            </a:custGeom>
            <a:solidFill>
              <a:srgbClr val="1717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03" name="ïṡļíḑè"/>
            <p:cNvSpPr/>
            <p:nvPr/>
          </p:nvSpPr>
          <p:spPr bwMode="auto">
            <a:xfrm>
              <a:off x="1464929" y="3294204"/>
              <a:ext cx="11001" cy="51340"/>
            </a:xfrm>
            <a:custGeom>
              <a:avLst/>
              <a:gdLst>
                <a:gd name="T0" fmla="*/ 12 w 12"/>
                <a:gd name="T1" fmla="*/ 0 h 56"/>
                <a:gd name="T2" fmla="*/ 3 w 12"/>
                <a:gd name="T3" fmla="*/ 47 h 56"/>
                <a:gd name="T4" fmla="*/ 0 w 12"/>
                <a:gd name="T5" fmla="*/ 56 h 56"/>
                <a:gd name="T6" fmla="*/ 7 w 12"/>
                <a:gd name="T7" fmla="*/ 54 h 56"/>
                <a:gd name="T8" fmla="*/ 12 w 12"/>
                <a:gd name="T9" fmla="*/ 0 h 56"/>
              </a:gdLst>
              <a:ahLst/>
              <a:cxnLst>
                <a:cxn ang="0">
                  <a:pos x="T0" y="T1"/>
                </a:cxn>
                <a:cxn ang="0">
                  <a:pos x="T2" y="T3"/>
                </a:cxn>
                <a:cxn ang="0">
                  <a:pos x="T4" y="T5"/>
                </a:cxn>
                <a:cxn ang="0">
                  <a:pos x="T6" y="T7"/>
                </a:cxn>
                <a:cxn ang="0">
                  <a:pos x="T8" y="T9"/>
                </a:cxn>
              </a:cxnLst>
              <a:rect l="0" t="0" r="r" b="b"/>
              <a:pathLst>
                <a:path w="12" h="56">
                  <a:moveTo>
                    <a:pt x="12" y="0"/>
                  </a:moveTo>
                  <a:lnTo>
                    <a:pt x="3" y="47"/>
                  </a:lnTo>
                  <a:lnTo>
                    <a:pt x="0" y="56"/>
                  </a:lnTo>
                  <a:lnTo>
                    <a:pt x="7" y="54"/>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04" name="ïṡlîḓe"/>
            <p:cNvSpPr/>
            <p:nvPr/>
          </p:nvSpPr>
          <p:spPr bwMode="auto">
            <a:xfrm>
              <a:off x="1436509" y="3877275"/>
              <a:ext cx="285120" cy="622492"/>
            </a:xfrm>
            <a:custGeom>
              <a:avLst/>
              <a:gdLst>
                <a:gd name="T0" fmla="*/ 6 w 311"/>
                <a:gd name="T1" fmla="*/ 0 h 679"/>
                <a:gd name="T2" fmla="*/ 270 w 311"/>
                <a:gd name="T3" fmla="*/ 0 h 679"/>
                <a:gd name="T4" fmla="*/ 300 w 311"/>
                <a:gd name="T5" fmla="*/ 295 h 679"/>
                <a:gd name="T6" fmla="*/ 311 w 311"/>
                <a:gd name="T7" fmla="*/ 679 h 679"/>
                <a:gd name="T8" fmla="*/ 277 w 311"/>
                <a:gd name="T9" fmla="*/ 304 h 679"/>
                <a:gd name="T10" fmla="*/ 241 w 311"/>
                <a:gd name="T11" fmla="*/ 18 h 679"/>
                <a:gd name="T12" fmla="*/ 0 w 311"/>
                <a:gd name="T13" fmla="*/ 18 h 679"/>
                <a:gd name="T14" fmla="*/ 6 w 311"/>
                <a:gd name="T15" fmla="*/ 0 h 6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679">
                  <a:moveTo>
                    <a:pt x="6" y="0"/>
                  </a:moveTo>
                  <a:lnTo>
                    <a:pt x="270" y="0"/>
                  </a:lnTo>
                  <a:lnTo>
                    <a:pt x="300" y="295"/>
                  </a:lnTo>
                  <a:lnTo>
                    <a:pt x="311" y="679"/>
                  </a:lnTo>
                  <a:lnTo>
                    <a:pt x="277" y="304"/>
                  </a:lnTo>
                  <a:lnTo>
                    <a:pt x="241" y="18"/>
                  </a:lnTo>
                  <a:lnTo>
                    <a:pt x="0" y="1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05" name="iŝľîďê"/>
            <p:cNvSpPr/>
            <p:nvPr/>
          </p:nvSpPr>
          <p:spPr bwMode="auto">
            <a:xfrm>
              <a:off x="1318244" y="3918530"/>
              <a:ext cx="220945" cy="587654"/>
            </a:xfrm>
            <a:custGeom>
              <a:avLst/>
              <a:gdLst>
                <a:gd name="T0" fmla="*/ 241 w 241"/>
                <a:gd name="T1" fmla="*/ 0 h 641"/>
                <a:gd name="T2" fmla="*/ 144 w 241"/>
                <a:gd name="T3" fmla="*/ 246 h 641"/>
                <a:gd name="T4" fmla="*/ 20 w 241"/>
                <a:gd name="T5" fmla="*/ 641 h 641"/>
                <a:gd name="T6" fmla="*/ 0 w 241"/>
                <a:gd name="T7" fmla="*/ 641 h 641"/>
                <a:gd name="T8" fmla="*/ 122 w 241"/>
                <a:gd name="T9" fmla="*/ 244 h 641"/>
                <a:gd name="T10" fmla="*/ 241 w 241"/>
                <a:gd name="T11" fmla="*/ 0 h 641"/>
              </a:gdLst>
              <a:ahLst/>
              <a:cxnLst>
                <a:cxn ang="0">
                  <a:pos x="T0" y="T1"/>
                </a:cxn>
                <a:cxn ang="0">
                  <a:pos x="T2" y="T3"/>
                </a:cxn>
                <a:cxn ang="0">
                  <a:pos x="T4" y="T5"/>
                </a:cxn>
                <a:cxn ang="0">
                  <a:pos x="T6" y="T7"/>
                </a:cxn>
                <a:cxn ang="0">
                  <a:pos x="T8" y="T9"/>
                </a:cxn>
                <a:cxn ang="0">
                  <a:pos x="T10" y="T11"/>
                </a:cxn>
              </a:cxnLst>
              <a:rect l="0" t="0" r="r" b="b"/>
              <a:pathLst>
                <a:path w="241" h="641">
                  <a:moveTo>
                    <a:pt x="241" y="0"/>
                  </a:moveTo>
                  <a:lnTo>
                    <a:pt x="144" y="246"/>
                  </a:lnTo>
                  <a:lnTo>
                    <a:pt x="20" y="641"/>
                  </a:lnTo>
                  <a:lnTo>
                    <a:pt x="0" y="641"/>
                  </a:lnTo>
                  <a:lnTo>
                    <a:pt x="122" y="244"/>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06" name="íṣlïdê"/>
            <p:cNvSpPr/>
            <p:nvPr/>
          </p:nvSpPr>
          <p:spPr bwMode="auto">
            <a:xfrm>
              <a:off x="2722755" y="3243782"/>
              <a:ext cx="22919" cy="50423"/>
            </a:xfrm>
            <a:custGeom>
              <a:avLst/>
              <a:gdLst>
                <a:gd name="T0" fmla="*/ 13 w 25"/>
                <a:gd name="T1" fmla="*/ 0 h 55"/>
                <a:gd name="T2" fmla="*/ 0 w 25"/>
                <a:gd name="T3" fmla="*/ 55 h 55"/>
                <a:gd name="T4" fmla="*/ 9 w 25"/>
                <a:gd name="T5" fmla="*/ 55 h 55"/>
                <a:gd name="T6" fmla="*/ 9 w 25"/>
                <a:gd name="T7" fmla="*/ 52 h 55"/>
                <a:gd name="T8" fmla="*/ 25 w 25"/>
                <a:gd name="T9" fmla="*/ 25 h 55"/>
                <a:gd name="T10" fmla="*/ 13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3" y="0"/>
                  </a:moveTo>
                  <a:lnTo>
                    <a:pt x="0" y="55"/>
                  </a:lnTo>
                  <a:lnTo>
                    <a:pt x="9" y="55"/>
                  </a:lnTo>
                  <a:lnTo>
                    <a:pt x="9" y="52"/>
                  </a:lnTo>
                  <a:lnTo>
                    <a:pt x="25" y="25"/>
                  </a:lnTo>
                  <a:lnTo>
                    <a:pt x="13" y="0"/>
                  </a:lnTo>
                  <a:close/>
                </a:path>
              </a:pathLst>
            </a:custGeom>
            <a:solidFill>
              <a:srgbClr val="E01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07" name="işľïḋe"/>
            <p:cNvSpPr/>
            <p:nvPr/>
          </p:nvSpPr>
          <p:spPr bwMode="auto">
            <a:xfrm>
              <a:off x="2722755" y="3243782"/>
              <a:ext cx="22919" cy="50423"/>
            </a:xfrm>
            <a:custGeom>
              <a:avLst/>
              <a:gdLst>
                <a:gd name="T0" fmla="*/ 13 w 25"/>
                <a:gd name="T1" fmla="*/ 0 h 55"/>
                <a:gd name="T2" fmla="*/ 0 w 25"/>
                <a:gd name="T3" fmla="*/ 55 h 55"/>
                <a:gd name="T4" fmla="*/ 9 w 25"/>
                <a:gd name="T5" fmla="*/ 55 h 55"/>
                <a:gd name="T6" fmla="*/ 9 w 25"/>
                <a:gd name="T7" fmla="*/ 52 h 55"/>
                <a:gd name="T8" fmla="*/ 25 w 25"/>
                <a:gd name="T9" fmla="*/ 25 h 55"/>
                <a:gd name="T10" fmla="*/ 13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3" y="0"/>
                  </a:moveTo>
                  <a:lnTo>
                    <a:pt x="0" y="55"/>
                  </a:lnTo>
                  <a:lnTo>
                    <a:pt x="9" y="55"/>
                  </a:lnTo>
                  <a:lnTo>
                    <a:pt x="9" y="52"/>
                  </a:lnTo>
                  <a:lnTo>
                    <a:pt x="25" y="2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08" name="îṥļïḋè"/>
            <p:cNvSpPr/>
            <p:nvPr/>
          </p:nvSpPr>
          <p:spPr bwMode="auto">
            <a:xfrm>
              <a:off x="2708087" y="3294204"/>
              <a:ext cx="24753" cy="187939"/>
            </a:xfrm>
            <a:custGeom>
              <a:avLst/>
              <a:gdLst>
                <a:gd name="T0" fmla="*/ 25 w 27"/>
                <a:gd name="T1" fmla="*/ 0 h 205"/>
                <a:gd name="T2" fmla="*/ 16 w 27"/>
                <a:gd name="T3" fmla="*/ 0 h 205"/>
                <a:gd name="T4" fmla="*/ 0 w 27"/>
                <a:gd name="T5" fmla="*/ 205 h 205"/>
                <a:gd name="T6" fmla="*/ 27 w 27"/>
                <a:gd name="T7" fmla="*/ 137 h 205"/>
                <a:gd name="T8" fmla="*/ 25 w 27"/>
                <a:gd name="T9" fmla="*/ 0 h 205"/>
              </a:gdLst>
              <a:ahLst/>
              <a:cxnLst>
                <a:cxn ang="0">
                  <a:pos x="T0" y="T1"/>
                </a:cxn>
                <a:cxn ang="0">
                  <a:pos x="T2" y="T3"/>
                </a:cxn>
                <a:cxn ang="0">
                  <a:pos x="T4" y="T5"/>
                </a:cxn>
                <a:cxn ang="0">
                  <a:pos x="T6" y="T7"/>
                </a:cxn>
                <a:cxn ang="0">
                  <a:pos x="T8" y="T9"/>
                </a:cxn>
              </a:cxnLst>
              <a:rect l="0" t="0" r="r" b="b"/>
              <a:pathLst>
                <a:path w="27" h="205">
                  <a:moveTo>
                    <a:pt x="25" y="0"/>
                  </a:moveTo>
                  <a:lnTo>
                    <a:pt x="16" y="0"/>
                  </a:lnTo>
                  <a:lnTo>
                    <a:pt x="0" y="205"/>
                  </a:lnTo>
                  <a:lnTo>
                    <a:pt x="27" y="137"/>
                  </a:lnTo>
                  <a:lnTo>
                    <a:pt x="25" y="0"/>
                  </a:lnTo>
                  <a:close/>
                </a:path>
              </a:pathLst>
            </a:custGeom>
            <a:solidFill>
              <a:srgbClr val="E01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09" name="iśḷîḓê"/>
            <p:cNvSpPr/>
            <p:nvPr/>
          </p:nvSpPr>
          <p:spPr bwMode="auto">
            <a:xfrm>
              <a:off x="2708087" y="3294204"/>
              <a:ext cx="24753" cy="187939"/>
            </a:xfrm>
            <a:custGeom>
              <a:avLst/>
              <a:gdLst>
                <a:gd name="T0" fmla="*/ 25 w 27"/>
                <a:gd name="T1" fmla="*/ 0 h 205"/>
                <a:gd name="T2" fmla="*/ 16 w 27"/>
                <a:gd name="T3" fmla="*/ 0 h 205"/>
                <a:gd name="T4" fmla="*/ 0 w 27"/>
                <a:gd name="T5" fmla="*/ 205 h 205"/>
                <a:gd name="T6" fmla="*/ 27 w 27"/>
                <a:gd name="T7" fmla="*/ 137 h 205"/>
                <a:gd name="T8" fmla="*/ 25 w 27"/>
                <a:gd name="T9" fmla="*/ 0 h 205"/>
              </a:gdLst>
              <a:ahLst/>
              <a:cxnLst>
                <a:cxn ang="0">
                  <a:pos x="T0" y="T1"/>
                </a:cxn>
                <a:cxn ang="0">
                  <a:pos x="T2" y="T3"/>
                </a:cxn>
                <a:cxn ang="0">
                  <a:pos x="T4" y="T5"/>
                </a:cxn>
                <a:cxn ang="0">
                  <a:pos x="T6" y="T7"/>
                </a:cxn>
                <a:cxn ang="0">
                  <a:pos x="T8" y="T9"/>
                </a:cxn>
              </a:cxnLst>
              <a:rect l="0" t="0" r="r" b="b"/>
              <a:pathLst>
                <a:path w="27" h="205">
                  <a:moveTo>
                    <a:pt x="25" y="0"/>
                  </a:moveTo>
                  <a:lnTo>
                    <a:pt x="16" y="0"/>
                  </a:lnTo>
                  <a:lnTo>
                    <a:pt x="0" y="205"/>
                  </a:lnTo>
                  <a:lnTo>
                    <a:pt x="27" y="137"/>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10" name="îślïḑè"/>
            <p:cNvSpPr/>
            <p:nvPr/>
          </p:nvSpPr>
          <p:spPr bwMode="auto">
            <a:xfrm>
              <a:off x="2871274" y="2894489"/>
              <a:ext cx="281452" cy="505144"/>
            </a:xfrm>
            <a:custGeom>
              <a:avLst/>
              <a:gdLst>
                <a:gd name="T0" fmla="*/ 296 w 307"/>
                <a:gd name="T1" fmla="*/ 7 h 551"/>
                <a:gd name="T2" fmla="*/ 228 w 307"/>
                <a:gd name="T3" fmla="*/ 323 h 551"/>
                <a:gd name="T4" fmla="*/ 0 w 307"/>
                <a:gd name="T5" fmla="*/ 519 h 551"/>
                <a:gd name="T6" fmla="*/ 7 w 307"/>
                <a:gd name="T7" fmla="*/ 551 h 551"/>
                <a:gd name="T8" fmla="*/ 242 w 307"/>
                <a:gd name="T9" fmla="*/ 341 h 551"/>
                <a:gd name="T10" fmla="*/ 307 w 307"/>
                <a:gd name="T11" fmla="*/ 0 h 551"/>
                <a:gd name="T12" fmla="*/ 296 w 307"/>
                <a:gd name="T13" fmla="*/ 7 h 551"/>
              </a:gdLst>
              <a:ahLst/>
              <a:cxnLst>
                <a:cxn ang="0">
                  <a:pos x="T0" y="T1"/>
                </a:cxn>
                <a:cxn ang="0">
                  <a:pos x="T2" y="T3"/>
                </a:cxn>
                <a:cxn ang="0">
                  <a:pos x="T4" y="T5"/>
                </a:cxn>
                <a:cxn ang="0">
                  <a:pos x="T6" y="T7"/>
                </a:cxn>
                <a:cxn ang="0">
                  <a:pos x="T8" y="T9"/>
                </a:cxn>
                <a:cxn ang="0">
                  <a:pos x="T10" y="T11"/>
                </a:cxn>
                <a:cxn ang="0">
                  <a:pos x="T12" y="T13"/>
                </a:cxn>
              </a:cxnLst>
              <a:rect l="0" t="0" r="r" b="b"/>
              <a:pathLst>
                <a:path w="307" h="551">
                  <a:moveTo>
                    <a:pt x="296" y="7"/>
                  </a:moveTo>
                  <a:lnTo>
                    <a:pt x="228" y="323"/>
                  </a:lnTo>
                  <a:lnTo>
                    <a:pt x="0" y="519"/>
                  </a:lnTo>
                  <a:lnTo>
                    <a:pt x="7" y="551"/>
                  </a:lnTo>
                  <a:lnTo>
                    <a:pt x="242" y="341"/>
                  </a:lnTo>
                  <a:lnTo>
                    <a:pt x="307" y="0"/>
                  </a:lnTo>
                  <a:lnTo>
                    <a:pt x="296"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11" name="iṧľïdè"/>
            <p:cNvSpPr/>
            <p:nvPr/>
          </p:nvSpPr>
          <p:spPr bwMode="auto">
            <a:xfrm>
              <a:off x="2334039" y="3252950"/>
              <a:ext cx="212694" cy="99012"/>
            </a:xfrm>
            <a:custGeom>
              <a:avLst/>
              <a:gdLst>
                <a:gd name="T0" fmla="*/ 27 w 232"/>
                <a:gd name="T1" fmla="*/ 0 h 108"/>
                <a:gd name="T2" fmla="*/ 232 w 232"/>
                <a:gd name="T3" fmla="*/ 81 h 108"/>
                <a:gd name="T4" fmla="*/ 228 w 232"/>
                <a:gd name="T5" fmla="*/ 108 h 108"/>
                <a:gd name="T6" fmla="*/ 0 w 232"/>
                <a:gd name="T7" fmla="*/ 11 h 108"/>
                <a:gd name="T8" fmla="*/ 27 w 232"/>
                <a:gd name="T9" fmla="*/ 0 h 108"/>
              </a:gdLst>
              <a:ahLst/>
              <a:cxnLst>
                <a:cxn ang="0">
                  <a:pos x="T0" y="T1"/>
                </a:cxn>
                <a:cxn ang="0">
                  <a:pos x="T2" y="T3"/>
                </a:cxn>
                <a:cxn ang="0">
                  <a:pos x="T4" y="T5"/>
                </a:cxn>
                <a:cxn ang="0">
                  <a:pos x="T6" y="T7"/>
                </a:cxn>
                <a:cxn ang="0">
                  <a:pos x="T8" y="T9"/>
                </a:cxn>
              </a:cxnLst>
              <a:rect l="0" t="0" r="r" b="b"/>
              <a:pathLst>
                <a:path w="231" h="108">
                  <a:moveTo>
                    <a:pt x="27" y="0"/>
                  </a:moveTo>
                  <a:lnTo>
                    <a:pt x="232" y="81"/>
                  </a:lnTo>
                  <a:lnTo>
                    <a:pt x="228" y="108"/>
                  </a:lnTo>
                  <a:lnTo>
                    <a:pt x="0" y="1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12" name="islîḍé"/>
            <p:cNvSpPr/>
            <p:nvPr/>
          </p:nvSpPr>
          <p:spPr bwMode="auto">
            <a:xfrm>
              <a:off x="2536649" y="3893776"/>
              <a:ext cx="306205" cy="612407"/>
            </a:xfrm>
            <a:custGeom>
              <a:avLst/>
              <a:gdLst>
                <a:gd name="T0" fmla="*/ 0 w 334"/>
                <a:gd name="T1" fmla="*/ 0 h 668"/>
                <a:gd name="T2" fmla="*/ 289 w 334"/>
                <a:gd name="T3" fmla="*/ 0 h 668"/>
                <a:gd name="T4" fmla="*/ 334 w 334"/>
                <a:gd name="T5" fmla="*/ 668 h 668"/>
                <a:gd name="T6" fmla="*/ 320 w 334"/>
                <a:gd name="T7" fmla="*/ 668 h 668"/>
                <a:gd name="T8" fmla="*/ 264 w 334"/>
                <a:gd name="T9" fmla="*/ 13 h 668"/>
                <a:gd name="T10" fmla="*/ 0 w 334"/>
                <a:gd name="T11" fmla="*/ 0 h 668"/>
              </a:gdLst>
              <a:ahLst/>
              <a:cxnLst>
                <a:cxn ang="0">
                  <a:pos x="T0" y="T1"/>
                </a:cxn>
                <a:cxn ang="0">
                  <a:pos x="T2" y="T3"/>
                </a:cxn>
                <a:cxn ang="0">
                  <a:pos x="T4" y="T5"/>
                </a:cxn>
                <a:cxn ang="0">
                  <a:pos x="T6" y="T7"/>
                </a:cxn>
                <a:cxn ang="0">
                  <a:pos x="T8" y="T9"/>
                </a:cxn>
                <a:cxn ang="0">
                  <a:pos x="T10" y="T11"/>
                </a:cxn>
              </a:cxnLst>
              <a:rect l="0" t="0" r="r" b="b"/>
              <a:pathLst>
                <a:path w="334" h="668">
                  <a:moveTo>
                    <a:pt x="0" y="0"/>
                  </a:moveTo>
                  <a:lnTo>
                    <a:pt x="289" y="0"/>
                  </a:lnTo>
                  <a:lnTo>
                    <a:pt x="334" y="668"/>
                  </a:lnTo>
                  <a:lnTo>
                    <a:pt x="320" y="668"/>
                  </a:lnTo>
                  <a:lnTo>
                    <a:pt x="264"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13" name="iSlide"/>
            <p:cNvSpPr/>
            <p:nvPr/>
          </p:nvSpPr>
          <p:spPr bwMode="auto">
            <a:xfrm>
              <a:off x="2476141" y="3916696"/>
              <a:ext cx="165938" cy="589488"/>
            </a:xfrm>
            <a:custGeom>
              <a:avLst/>
              <a:gdLst>
                <a:gd name="T0" fmla="*/ 181 w 181"/>
                <a:gd name="T1" fmla="*/ 0 h 643"/>
                <a:gd name="T2" fmla="*/ 12 w 181"/>
                <a:gd name="T3" fmla="*/ 643 h 643"/>
                <a:gd name="T4" fmla="*/ 0 w 181"/>
                <a:gd name="T5" fmla="*/ 643 h 643"/>
                <a:gd name="T6" fmla="*/ 163 w 181"/>
                <a:gd name="T7" fmla="*/ 0 h 643"/>
                <a:gd name="T8" fmla="*/ 181 w 181"/>
                <a:gd name="T9" fmla="*/ 0 h 643"/>
              </a:gdLst>
              <a:ahLst/>
              <a:cxnLst>
                <a:cxn ang="0">
                  <a:pos x="T0" y="T1"/>
                </a:cxn>
                <a:cxn ang="0">
                  <a:pos x="T2" y="T3"/>
                </a:cxn>
                <a:cxn ang="0">
                  <a:pos x="T4" y="T5"/>
                </a:cxn>
                <a:cxn ang="0">
                  <a:pos x="T6" y="T7"/>
                </a:cxn>
                <a:cxn ang="0">
                  <a:pos x="T8" y="T9"/>
                </a:cxn>
              </a:cxnLst>
              <a:rect l="0" t="0" r="r" b="b"/>
              <a:pathLst>
                <a:path w="181" h="643">
                  <a:moveTo>
                    <a:pt x="181" y="0"/>
                  </a:moveTo>
                  <a:lnTo>
                    <a:pt x="12" y="643"/>
                  </a:lnTo>
                  <a:lnTo>
                    <a:pt x="0" y="643"/>
                  </a:lnTo>
                  <a:lnTo>
                    <a:pt x="163" y="0"/>
                  </a:lnTo>
                  <a:lnTo>
                    <a:pt x="18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14" name="îśļiḍé"/>
            <p:cNvSpPr/>
            <p:nvPr/>
          </p:nvSpPr>
          <p:spPr bwMode="auto">
            <a:xfrm>
              <a:off x="4176773" y="2998085"/>
              <a:ext cx="117348" cy="163186"/>
            </a:xfrm>
            <a:custGeom>
              <a:avLst/>
              <a:gdLst>
                <a:gd name="T0" fmla="*/ 57 w 57"/>
                <a:gd name="T1" fmla="*/ 0 h 79"/>
                <a:gd name="T2" fmla="*/ 18 w 57"/>
                <a:gd name="T3" fmla="*/ 28 h 79"/>
                <a:gd name="T4" fmla="*/ 8 w 57"/>
                <a:gd name="T5" fmla="*/ 26 h 79"/>
                <a:gd name="T6" fmla="*/ 4 w 57"/>
                <a:gd name="T7" fmla="*/ 29 h 79"/>
                <a:gd name="T8" fmla="*/ 25 w 57"/>
                <a:gd name="T9" fmla="*/ 79 h 79"/>
                <a:gd name="T10" fmla="*/ 33 w 57"/>
                <a:gd name="T11" fmla="*/ 41 h 79"/>
                <a:gd name="T12" fmla="*/ 57 w 57"/>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57" h="79">
                  <a:moveTo>
                    <a:pt x="57" y="0"/>
                  </a:moveTo>
                  <a:cubicBezTo>
                    <a:pt x="57" y="0"/>
                    <a:pt x="41" y="28"/>
                    <a:pt x="18" y="28"/>
                  </a:cubicBezTo>
                  <a:cubicBezTo>
                    <a:pt x="15" y="28"/>
                    <a:pt x="11" y="27"/>
                    <a:pt x="8" y="26"/>
                  </a:cubicBezTo>
                  <a:cubicBezTo>
                    <a:pt x="6" y="27"/>
                    <a:pt x="5" y="28"/>
                    <a:pt x="4" y="29"/>
                  </a:cubicBezTo>
                  <a:cubicBezTo>
                    <a:pt x="2" y="40"/>
                    <a:pt x="0" y="63"/>
                    <a:pt x="25" y="79"/>
                  </a:cubicBezTo>
                  <a:cubicBezTo>
                    <a:pt x="25" y="79"/>
                    <a:pt x="18" y="59"/>
                    <a:pt x="33" y="41"/>
                  </a:cubicBezTo>
                  <a:cubicBezTo>
                    <a:pt x="48" y="23"/>
                    <a:pt x="57" y="18"/>
                    <a:pt x="57" y="0"/>
                  </a:cubicBezTo>
                </a:path>
              </a:pathLst>
            </a:custGeom>
            <a:solidFill>
              <a:srgbClr val="6C3C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15" name="ïšḻîḍé"/>
            <p:cNvSpPr/>
            <p:nvPr/>
          </p:nvSpPr>
          <p:spPr bwMode="auto">
            <a:xfrm>
              <a:off x="4185024" y="3049425"/>
              <a:ext cx="8251" cy="8251"/>
            </a:xfrm>
            <a:custGeom>
              <a:avLst/>
              <a:gdLst>
                <a:gd name="T0" fmla="*/ 1 w 4"/>
                <a:gd name="T1" fmla="*/ 0 h 4"/>
                <a:gd name="T2" fmla="*/ 0 w 4"/>
                <a:gd name="T3" fmla="*/ 4 h 4"/>
                <a:gd name="T4" fmla="*/ 4 w 4"/>
                <a:gd name="T5" fmla="*/ 1 h 4"/>
                <a:gd name="T6" fmla="*/ 1 w 4"/>
                <a:gd name="T7" fmla="*/ 0 h 4"/>
              </a:gdLst>
              <a:ahLst/>
              <a:cxnLst>
                <a:cxn ang="0">
                  <a:pos x="T0" y="T1"/>
                </a:cxn>
                <a:cxn ang="0">
                  <a:pos x="T2" y="T3"/>
                </a:cxn>
                <a:cxn ang="0">
                  <a:pos x="T4" y="T5"/>
                </a:cxn>
                <a:cxn ang="0">
                  <a:pos x="T6" y="T7"/>
                </a:cxn>
              </a:cxnLst>
              <a:rect l="0" t="0" r="r" b="b"/>
              <a:pathLst>
                <a:path w="4" h="4">
                  <a:moveTo>
                    <a:pt x="1" y="0"/>
                  </a:moveTo>
                  <a:cubicBezTo>
                    <a:pt x="1" y="0"/>
                    <a:pt x="0" y="1"/>
                    <a:pt x="0" y="4"/>
                  </a:cubicBezTo>
                  <a:cubicBezTo>
                    <a:pt x="1" y="3"/>
                    <a:pt x="2" y="2"/>
                    <a:pt x="4" y="1"/>
                  </a:cubicBezTo>
                  <a:cubicBezTo>
                    <a:pt x="3" y="1"/>
                    <a:pt x="2" y="0"/>
                    <a:pt x="1" y="0"/>
                  </a:cubicBezTo>
                </a:path>
              </a:pathLst>
            </a:custGeom>
            <a:solidFill>
              <a:srgbClr val="6C3C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16" name="îSlïḓè"/>
            <p:cNvSpPr/>
            <p:nvPr/>
          </p:nvSpPr>
          <p:spPr bwMode="auto">
            <a:xfrm>
              <a:off x="3592782" y="2894489"/>
              <a:ext cx="395133" cy="411633"/>
            </a:xfrm>
            <a:custGeom>
              <a:avLst/>
              <a:gdLst>
                <a:gd name="T0" fmla="*/ 0 w 191"/>
                <a:gd name="T1" fmla="*/ 3 h 199"/>
                <a:gd name="T2" fmla="*/ 40 w 191"/>
                <a:gd name="T3" fmla="*/ 118 h 199"/>
                <a:gd name="T4" fmla="*/ 175 w 191"/>
                <a:gd name="T5" fmla="*/ 199 h 199"/>
                <a:gd name="T6" fmla="*/ 191 w 191"/>
                <a:gd name="T7" fmla="*/ 190 h 199"/>
                <a:gd name="T8" fmla="*/ 45 w 191"/>
                <a:gd name="T9" fmla="*/ 110 h 199"/>
                <a:gd name="T10" fmla="*/ 4 w 191"/>
                <a:gd name="T11" fmla="*/ 0 h 199"/>
                <a:gd name="T12" fmla="*/ 0 w 191"/>
                <a:gd name="T13" fmla="*/ 3 h 199"/>
              </a:gdLst>
              <a:ahLst/>
              <a:cxnLst>
                <a:cxn ang="0">
                  <a:pos x="T0" y="T1"/>
                </a:cxn>
                <a:cxn ang="0">
                  <a:pos x="T2" y="T3"/>
                </a:cxn>
                <a:cxn ang="0">
                  <a:pos x="T4" y="T5"/>
                </a:cxn>
                <a:cxn ang="0">
                  <a:pos x="T6" y="T7"/>
                </a:cxn>
                <a:cxn ang="0">
                  <a:pos x="T8" y="T9"/>
                </a:cxn>
                <a:cxn ang="0">
                  <a:pos x="T10" y="T11"/>
                </a:cxn>
                <a:cxn ang="0">
                  <a:pos x="T12" y="T13"/>
                </a:cxn>
              </a:cxnLst>
              <a:rect l="0" t="0" r="r" b="b"/>
              <a:pathLst>
                <a:path w="191" h="199">
                  <a:moveTo>
                    <a:pt x="0" y="3"/>
                  </a:moveTo>
                  <a:cubicBezTo>
                    <a:pt x="40" y="118"/>
                    <a:pt x="40" y="118"/>
                    <a:pt x="40" y="118"/>
                  </a:cubicBezTo>
                  <a:cubicBezTo>
                    <a:pt x="175" y="199"/>
                    <a:pt x="175" y="199"/>
                    <a:pt x="175" y="199"/>
                  </a:cubicBezTo>
                  <a:cubicBezTo>
                    <a:pt x="175" y="199"/>
                    <a:pt x="188" y="196"/>
                    <a:pt x="191" y="190"/>
                  </a:cubicBezTo>
                  <a:cubicBezTo>
                    <a:pt x="45" y="110"/>
                    <a:pt x="45" y="110"/>
                    <a:pt x="45" y="110"/>
                  </a:cubicBezTo>
                  <a:cubicBezTo>
                    <a:pt x="4" y="0"/>
                    <a:pt x="4" y="0"/>
                    <a:pt x="4" y="0"/>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17" name="ïŝļiḑe"/>
            <p:cNvSpPr/>
            <p:nvPr/>
          </p:nvSpPr>
          <p:spPr bwMode="auto">
            <a:xfrm>
              <a:off x="3946660" y="4067047"/>
              <a:ext cx="107264" cy="409799"/>
            </a:xfrm>
            <a:custGeom>
              <a:avLst/>
              <a:gdLst>
                <a:gd name="T0" fmla="*/ 15 w 52"/>
                <a:gd name="T1" fmla="*/ 0 h 198"/>
                <a:gd name="T2" fmla="*/ 0 w 52"/>
                <a:gd name="T3" fmla="*/ 0 h 198"/>
                <a:gd name="T4" fmla="*/ 32 w 52"/>
                <a:gd name="T5" fmla="*/ 138 h 198"/>
                <a:gd name="T6" fmla="*/ 44 w 52"/>
                <a:gd name="T7" fmla="*/ 198 h 198"/>
                <a:gd name="T8" fmla="*/ 52 w 52"/>
                <a:gd name="T9" fmla="*/ 198 h 198"/>
                <a:gd name="T10" fmla="*/ 42 w 52"/>
                <a:gd name="T11" fmla="*/ 164 h 198"/>
                <a:gd name="T12" fmla="*/ 35 w 52"/>
                <a:gd name="T13" fmla="*/ 66 h 198"/>
                <a:gd name="T14" fmla="*/ 15 w 52"/>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98">
                  <a:moveTo>
                    <a:pt x="15" y="0"/>
                  </a:moveTo>
                  <a:cubicBezTo>
                    <a:pt x="0" y="0"/>
                    <a:pt x="0" y="0"/>
                    <a:pt x="0" y="0"/>
                  </a:cubicBezTo>
                  <a:cubicBezTo>
                    <a:pt x="9" y="28"/>
                    <a:pt x="29" y="108"/>
                    <a:pt x="32" y="138"/>
                  </a:cubicBezTo>
                  <a:cubicBezTo>
                    <a:pt x="34" y="163"/>
                    <a:pt x="41" y="187"/>
                    <a:pt x="44" y="198"/>
                  </a:cubicBezTo>
                  <a:cubicBezTo>
                    <a:pt x="52" y="198"/>
                    <a:pt x="52" y="198"/>
                    <a:pt x="52" y="198"/>
                  </a:cubicBezTo>
                  <a:cubicBezTo>
                    <a:pt x="49" y="191"/>
                    <a:pt x="45" y="179"/>
                    <a:pt x="42" y="164"/>
                  </a:cubicBezTo>
                  <a:cubicBezTo>
                    <a:pt x="38" y="142"/>
                    <a:pt x="39" y="98"/>
                    <a:pt x="35" y="66"/>
                  </a:cubicBezTo>
                  <a:cubicBezTo>
                    <a:pt x="32" y="39"/>
                    <a:pt x="19" y="10"/>
                    <a:pt x="15" y="0"/>
                  </a:cubicBezTo>
                </a:path>
              </a:pathLst>
            </a:custGeom>
            <a:solidFill>
              <a:srgbClr val="FFAC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18" name="iṡḻiḑé"/>
            <p:cNvSpPr/>
            <p:nvPr/>
          </p:nvSpPr>
          <p:spPr bwMode="auto">
            <a:xfrm>
              <a:off x="3938410" y="3691169"/>
              <a:ext cx="200775" cy="375879"/>
            </a:xfrm>
            <a:custGeom>
              <a:avLst/>
              <a:gdLst>
                <a:gd name="T0" fmla="*/ 0 w 97"/>
                <a:gd name="T1" fmla="*/ 0 h 182"/>
                <a:gd name="T2" fmla="*/ 52 w 97"/>
                <a:gd name="T3" fmla="*/ 19 h 182"/>
                <a:gd name="T4" fmla="*/ 65 w 97"/>
                <a:gd name="T5" fmla="*/ 18 h 182"/>
                <a:gd name="T6" fmla="*/ 0 w 97"/>
                <a:gd name="T7" fmla="*/ 173 h 182"/>
                <a:gd name="T8" fmla="*/ 4 w 97"/>
                <a:gd name="T9" fmla="*/ 182 h 182"/>
                <a:gd name="T10" fmla="*/ 19 w 97"/>
                <a:gd name="T11" fmla="*/ 182 h 182"/>
                <a:gd name="T12" fmla="*/ 17 w 97"/>
                <a:gd name="T13" fmla="*/ 178 h 182"/>
                <a:gd name="T14" fmla="*/ 83 w 97"/>
                <a:gd name="T15" fmla="*/ 81 h 182"/>
                <a:gd name="T16" fmla="*/ 79 w 97"/>
                <a:gd name="T17" fmla="*/ 4 h 182"/>
                <a:gd name="T18" fmla="*/ 48 w 97"/>
                <a:gd name="T19" fmla="*/ 11 h 182"/>
                <a:gd name="T20" fmla="*/ 0 w 97"/>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82">
                  <a:moveTo>
                    <a:pt x="0" y="0"/>
                  </a:moveTo>
                  <a:cubicBezTo>
                    <a:pt x="15" y="16"/>
                    <a:pt x="37" y="19"/>
                    <a:pt x="52" y="19"/>
                  </a:cubicBezTo>
                  <a:cubicBezTo>
                    <a:pt x="60" y="19"/>
                    <a:pt x="65" y="18"/>
                    <a:pt x="65" y="18"/>
                  </a:cubicBezTo>
                  <a:cubicBezTo>
                    <a:pt x="85" y="118"/>
                    <a:pt x="0" y="173"/>
                    <a:pt x="0" y="173"/>
                  </a:cubicBezTo>
                  <a:cubicBezTo>
                    <a:pt x="1" y="174"/>
                    <a:pt x="2" y="178"/>
                    <a:pt x="4" y="182"/>
                  </a:cubicBezTo>
                  <a:cubicBezTo>
                    <a:pt x="19" y="182"/>
                    <a:pt x="19" y="182"/>
                    <a:pt x="19" y="182"/>
                  </a:cubicBezTo>
                  <a:cubicBezTo>
                    <a:pt x="18" y="179"/>
                    <a:pt x="17" y="178"/>
                    <a:pt x="17" y="178"/>
                  </a:cubicBezTo>
                  <a:cubicBezTo>
                    <a:pt x="17" y="178"/>
                    <a:pt x="68" y="121"/>
                    <a:pt x="83" y="81"/>
                  </a:cubicBezTo>
                  <a:cubicBezTo>
                    <a:pt x="97" y="41"/>
                    <a:pt x="79" y="4"/>
                    <a:pt x="79" y="4"/>
                  </a:cubicBezTo>
                  <a:cubicBezTo>
                    <a:pt x="69" y="9"/>
                    <a:pt x="58" y="11"/>
                    <a:pt x="48" y="11"/>
                  </a:cubicBezTo>
                  <a:cubicBezTo>
                    <a:pt x="23" y="11"/>
                    <a:pt x="0" y="0"/>
                    <a:pt x="0" y="0"/>
                  </a:cubicBezTo>
                </a:path>
              </a:pathLst>
            </a:custGeom>
            <a:solidFill>
              <a:srgbClr val="1717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19" name="îṥliḍè"/>
            <p:cNvSpPr/>
            <p:nvPr/>
          </p:nvSpPr>
          <p:spPr bwMode="auto">
            <a:xfrm>
              <a:off x="4037422" y="4476847"/>
              <a:ext cx="21086" cy="24753"/>
            </a:xfrm>
            <a:custGeom>
              <a:avLst/>
              <a:gdLst>
                <a:gd name="T0" fmla="*/ 8 w 10"/>
                <a:gd name="T1" fmla="*/ 0 h 12"/>
                <a:gd name="T2" fmla="*/ 0 w 10"/>
                <a:gd name="T3" fmla="*/ 0 h 12"/>
                <a:gd name="T4" fmla="*/ 3 w 10"/>
                <a:gd name="T5" fmla="*/ 8 h 12"/>
                <a:gd name="T6" fmla="*/ 5 w 10"/>
                <a:gd name="T7" fmla="*/ 12 h 12"/>
                <a:gd name="T8" fmla="*/ 10 w 10"/>
                <a:gd name="T9" fmla="*/ 6 h 12"/>
                <a:gd name="T10" fmla="*/ 10 w 10"/>
                <a:gd name="T11" fmla="*/ 6 h 12"/>
                <a:gd name="T12" fmla="*/ 8 w 1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8" y="0"/>
                  </a:moveTo>
                  <a:cubicBezTo>
                    <a:pt x="0" y="0"/>
                    <a:pt x="0" y="0"/>
                    <a:pt x="0" y="0"/>
                  </a:cubicBezTo>
                  <a:cubicBezTo>
                    <a:pt x="2" y="5"/>
                    <a:pt x="3" y="8"/>
                    <a:pt x="3" y="8"/>
                  </a:cubicBezTo>
                  <a:cubicBezTo>
                    <a:pt x="4" y="9"/>
                    <a:pt x="4" y="11"/>
                    <a:pt x="5" y="12"/>
                  </a:cubicBezTo>
                  <a:cubicBezTo>
                    <a:pt x="7" y="10"/>
                    <a:pt x="9" y="8"/>
                    <a:pt x="10" y="6"/>
                  </a:cubicBezTo>
                  <a:cubicBezTo>
                    <a:pt x="10" y="6"/>
                    <a:pt x="10" y="6"/>
                    <a:pt x="10" y="6"/>
                  </a:cubicBezTo>
                  <a:cubicBezTo>
                    <a:pt x="10" y="6"/>
                    <a:pt x="9" y="4"/>
                    <a:pt x="8" y="0"/>
                  </a:cubicBezTo>
                </a:path>
              </a:pathLst>
            </a:custGeom>
            <a:solidFill>
              <a:srgbClr val="FFAC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20" name="ïşľïďe"/>
            <p:cNvSpPr/>
            <p:nvPr/>
          </p:nvSpPr>
          <p:spPr bwMode="auto">
            <a:xfrm>
              <a:off x="4048423" y="4489682"/>
              <a:ext cx="39421" cy="109097"/>
            </a:xfrm>
            <a:custGeom>
              <a:avLst/>
              <a:gdLst>
                <a:gd name="T0" fmla="*/ 5 w 19"/>
                <a:gd name="T1" fmla="*/ 0 h 53"/>
                <a:gd name="T2" fmla="*/ 0 w 19"/>
                <a:gd name="T3" fmla="*/ 6 h 53"/>
                <a:gd name="T4" fmla="*/ 0 w 19"/>
                <a:gd name="T5" fmla="*/ 53 h 53"/>
                <a:gd name="T6" fmla="*/ 4 w 19"/>
                <a:gd name="T7" fmla="*/ 53 h 53"/>
                <a:gd name="T8" fmla="*/ 5 w 19"/>
                <a:gd name="T9" fmla="*/ 0 h 53"/>
              </a:gdLst>
              <a:ahLst/>
              <a:cxnLst>
                <a:cxn ang="0">
                  <a:pos x="T0" y="T1"/>
                </a:cxn>
                <a:cxn ang="0">
                  <a:pos x="T2" y="T3"/>
                </a:cxn>
                <a:cxn ang="0">
                  <a:pos x="T4" y="T5"/>
                </a:cxn>
                <a:cxn ang="0">
                  <a:pos x="T6" y="T7"/>
                </a:cxn>
                <a:cxn ang="0">
                  <a:pos x="T8" y="T9"/>
                </a:cxn>
              </a:cxnLst>
              <a:rect l="0" t="0" r="r" b="b"/>
              <a:pathLst>
                <a:path w="19" h="52">
                  <a:moveTo>
                    <a:pt x="5" y="0"/>
                  </a:moveTo>
                  <a:cubicBezTo>
                    <a:pt x="4" y="2"/>
                    <a:pt x="2" y="4"/>
                    <a:pt x="0" y="6"/>
                  </a:cubicBezTo>
                  <a:cubicBezTo>
                    <a:pt x="11" y="31"/>
                    <a:pt x="0" y="53"/>
                    <a:pt x="0" y="53"/>
                  </a:cubicBezTo>
                  <a:cubicBezTo>
                    <a:pt x="4" y="53"/>
                    <a:pt x="4" y="53"/>
                    <a:pt x="4" y="53"/>
                  </a:cubicBezTo>
                  <a:cubicBezTo>
                    <a:pt x="19" y="11"/>
                    <a:pt x="5" y="0"/>
                    <a:pt x="5" y="0"/>
                  </a:cubicBezTo>
                </a:path>
              </a:pathLst>
            </a:custGeom>
            <a:solidFill>
              <a:srgbClr val="1717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21" name="îṣḷîdè"/>
            <p:cNvSpPr/>
            <p:nvPr/>
          </p:nvSpPr>
          <p:spPr bwMode="auto">
            <a:xfrm>
              <a:off x="4037422" y="4199980"/>
              <a:ext cx="108180" cy="214526"/>
            </a:xfrm>
            <a:custGeom>
              <a:avLst/>
              <a:gdLst>
                <a:gd name="T0" fmla="*/ 0 w 52"/>
                <a:gd name="T1" fmla="*/ 0 h 104"/>
                <a:gd name="T2" fmla="*/ 0 w 52"/>
                <a:gd name="T3" fmla="*/ 50 h 104"/>
                <a:gd name="T4" fmla="*/ 48 w 52"/>
                <a:gd name="T5" fmla="*/ 104 h 104"/>
                <a:gd name="T6" fmla="*/ 48 w 52"/>
                <a:gd name="T7" fmla="*/ 104 h 104"/>
                <a:gd name="T8" fmla="*/ 52 w 52"/>
                <a:gd name="T9" fmla="*/ 101 h 104"/>
                <a:gd name="T10" fmla="*/ 50 w 52"/>
                <a:gd name="T11" fmla="*/ 97 h 104"/>
                <a:gd name="T12" fmla="*/ 7 w 52"/>
                <a:gd name="T13" fmla="*/ 45 h 104"/>
                <a:gd name="T14" fmla="*/ 0 w 52"/>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04">
                  <a:moveTo>
                    <a:pt x="0" y="0"/>
                  </a:moveTo>
                  <a:cubicBezTo>
                    <a:pt x="0" y="0"/>
                    <a:pt x="3" y="34"/>
                    <a:pt x="0" y="50"/>
                  </a:cubicBezTo>
                  <a:cubicBezTo>
                    <a:pt x="48" y="104"/>
                    <a:pt x="48" y="104"/>
                    <a:pt x="48" y="104"/>
                  </a:cubicBezTo>
                  <a:cubicBezTo>
                    <a:pt x="48" y="104"/>
                    <a:pt x="48" y="104"/>
                    <a:pt x="48" y="104"/>
                  </a:cubicBezTo>
                  <a:cubicBezTo>
                    <a:pt x="52" y="101"/>
                    <a:pt x="52" y="101"/>
                    <a:pt x="52" y="101"/>
                  </a:cubicBezTo>
                  <a:cubicBezTo>
                    <a:pt x="51" y="99"/>
                    <a:pt x="51" y="98"/>
                    <a:pt x="50" y="97"/>
                  </a:cubicBezTo>
                  <a:cubicBezTo>
                    <a:pt x="7" y="45"/>
                    <a:pt x="7" y="45"/>
                    <a:pt x="7" y="45"/>
                  </a:cubicBezTo>
                  <a:cubicBezTo>
                    <a:pt x="7" y="45"/>
                    <a:pt x="9" y="19"/>
                    <a:pt x="0" y="0"/>
                  </a:cubicBezTo>
                </a:path>
              </a:pathLst>
            </a:custGeom>
            <a:solidFill>
              <a:srgbClr val="FFAC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22" name="íslïḋè"/>
            <p:cNvSpPr/>
            <p:nvPr/>
          </p:nvSpPr>
          <p:spPr bwMode="auto">
            <a:xfrm>
              <a:off x="4137351" y="4409005"/>
              <a:ext cx="24753" cy="88927"/>
            </a:xfrm>
            <a:custGeom>
              <a:avLst/>
              <a:gdLst>
                <a:gd name="T0" fmla="*/ 4 w 12"/>
                <a:gd name="T1" fmla="*/ 0 h 43"/>
                <a:gd name="T2" fmla="*/ 0 w 12"/>
                <a:gd name="T3" fmla="*/ 3 h 43"/>
                <a:gd name="T4" fmla="*/ 4 w 12"/>
                <a:gd name="T5" fmla="*/ 43 h 43"/>
                <a:gd name="T6" fmla="*/ 4 w 12"/>
                <a:gd name="T7" fmla="*/ 0 h 43"/>
              </a:gdLst>
              <a:ahLst/>
              <a:cxnLst>
                <a:cxn ang="0">
                  <a:pos x="T0" y="T1"/>
                </a:cxn>
                <a:cxn ang="0">
                  <a:pos x="T2" y="T3"/>
                </a:cxn>
                <a:cxn ang="0">
                  <a:pos x="T4" y="T5"/>
                </a:cxn>
                <a:cxn ang="0">
                  <a:pos x="T6" y="T7"/>
                </a:cxn>
              </a:cxnLst>
              <a:rect l="0" t="0" r="r" b="b"/>
              <a:pathLst>
                <a:path w="12" h="43">
                  <a:moveTo>
                    <a:pt x="4" y="0"/>
                  </a:moveTo>
                  <a:cubicBezTo>
                    <a:pt x="0" y="3"/>
                    <a:pt x="0" y="3"/>
                    <a:pt x="0" y="3"/>
                  </a:cubicBezTo>
                  <a:cubicBezTo>
                    <a:pt x="0" y="3"/>
                    <a:pt x="8" y="22"/>
                    <a:pt x="4" y="43"/>
                  </a:cubicBezTo>
                  <a:cubicBezTo>
                    <a:pt x="4" y="43"/>
                    <a:pt x="12" y="21"/>
                    <a:pt x="4" y="0"/>
                  </a:cubicBezTo>
                </a:path>
              </a:pathLst>
            </a:custGeom>
            <a:solidFill>
              <a:srgbClr val="FFAC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ndParaRPr>
            </a:p>
          </p:txBody>
        </p:sp>
        <p:sp>
          <p:nvSpPr>
            <p:cNvPr id="123" name="îṥḷíde"/>
            <p:cNvSpPr/>
            <p:nvPr/>
          </p:nvSpPr>
          <p:spPr bwMode="auto">
            <a:xfrm rot="20640000">
              <a:off x="1172796" y="2230884"/>
              <a:ext cx="3098626" cy="52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0000" tIns="46800" rIns="90000" bIns="46800" anchor="ctr" anchorCtr="0" compatLnSpc="1">
              <a:noAutofit/>
            </a:bodyPr>
            <a:lstStyle/>
            <a:p>
              <a:pPr marL="0" marR="0" lvl="0" indent="0" algn="l" defTabSz="914400" rtl="0" eaLnBrk="0" fontAlgn="base" latinLnBrk="0" hangingPunct="0">
                <a:spcBef>
                  <a:spcPct val="0"/>
                </a:spcBef>
                <a:spcAft>
                  <a:spcPct val="0"/>
                </a:spcAft>
                <a:buClrTx/>
                <a:buSzTx/>
                <a:buFontTx/>
                <a:buNone/>
              </a:pPr>
              <a:r>
                <a:rPr lang="en-US" altLang="zh-CN" sz="4000">
                  <a:solidFill>
                    <a:srgbClr val="FFFFFF"/>
                  </a:solidFill>
                  <a:latin typeface="微软雅黑" panose="020B0503020204020204" pitchFamily="34" charset="-122"/>
                </a:rPr>
                <a:t>TEAMWORK</a:t>
              </a:r>
              <a:endParaRPr lang="en-US" altLang="zh-CN" sz="4000">
                <a:solidFill>
                  <a:srgbClr val="FFFFFF"/>
                </a:solidFill>
                <a:latin typeface="微软雅黑" panose="020B0503020204020204" pitchFamily="34" charset="-122"/>
              </a:endParaRPr>
            </a:p>
          </p:txBody>
        </p:sp>
        <p:sp>
          <p:nvSpPr>
            <p:cNvPr id="22" name="îšliďê"/>
            <p:cNvSpPr/>
            <p:nvPr/>
          </p:nvSpPr>
          <p:spPr bwMode="auto">
            <a:xfrm>
              <a:off x="1808483" y="4849058"/>
              <a:ext cx="1581690" cy="298727"/>
            </a:xfrm>
            <a:prstGeom prst="roundRect">
              <a:avLst>
                <a:gd name="adj" fmla="val 50000"/>
              </a:avLst>
            </a:prstGeom>
            <a:gradFill>
              <a:gsLst>
                <a:gs pos="29000">
                  <a:srgbClr val="FC466B"/>
                </a:gs>
                <a:gs pos="91000">
                  <a:srgbClr val="3F5EFB"/>
                </a:gs>
              </a:gsLst>
              <a:lin ang="2700000" scaled="1"/>
            </a:gra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endParaRPr lang="zh-CN" altLang="en-US" sz="1400" b="1">
                <a:solidFill>
                  <a:schemeClr val="bg1"/>
                </a:solidFill>
                <a:latin typeface="微软雅黑" panose="020B0503020204020204" pitchFamily="34" charset="-122"/>
              </a:endParaRPr>
            </a:p>
          </p:txBody>
        </p:sp>
      </p:grpSp>
      <p:cxnSp>
        <p:nvCxnSpPr>
          <p:cNvPr id="6" name="直接连接符 5"/>
          <p:cNvCxnSpPr/>
          <p:nvPr/>
        </p:nvCxnSpPr>
        <p:spPr>
          <a:xfrm>
            <a:off x="6114557" y="3306353"/>
            <a:ext cx="4959843" cy="0"/>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26" name="组合 125"/>
          <p:cNvGrpSpPr/>
          <p:nvPr/>
        </p:nvGrpSpPr>
        <p:grpSpPr>
          <a:xfrm>
            <a:off x="6022340" y="3802380"/>
            <a:ext cx="5140325" cy="1922145"/>
            <a:chOff x="3503973" y="2412339"/>
            <a:chExt cx="4161395" cy="1922383"/>
          </a:xfrm>
        </p:grpSpPr>
        <p:sp>
          <p:nvSpPr>
            <p:cNvPr id="127" name="文本框 126"/>
            <p:cNvSpPr txBox="1"/>
            <p:nvPr/>
          </p:nvSpPr>
          <p:spPr>
            <a:xfrm>
              <a:off x="3578513" y="2412339"/>
              <a:ext cx="2180170" cy="460432"/>
            </a:xfrm>
            <a:prstGeom prst="rect">
              <a:avLst/>
            </a:prstGeom>
            <a:noFill/>
          </p:spPr>
          <p:txBody>
            <a:bodyPr wrap="square" rtlCol="0">
              <a:spAutoFit/>
              <a:scene3d>
                <a:camera prst="orthographicFront"/>
                <a:lightRig rig="threePt" dir="t"/>
              </a:scene3d>
              <a:sp3d contourW="12700"/>
            </a:bodyPr>
            <a:lstStyle/>
            <a:p>
              <a:r>
                <a:rPr lang="en-US" altLang="zh-CN" sz="2400" b="1" smtClean="0">
                  <a:solidFill>
                    <a:schemeClr val="tx1">
                      <a:lumMod val="75000"/>
                      <a:lumOff val="25000"/>
                    </a:schemeClr>
                  </a:solidFill>
                  <a:latin typeface="Century Gothic" panose="020B0502020202020204" pitchFamily="34" charset="0"/>
                </a:rPr>
                <a:t>3</a:t>
              </a:r>
              <a:r>
                <a:rPr lang="zh-CN" altLang="en-US" sz="2400" b="1" smtClean="0">
                  <a:solidFill>
                    <a:schemeClr val="tx1">
                      <a:lumMod val="75000"/>
                      <a:lumOff val="25000"/>
                    </a:schemeClr>
                  </a:solidFill>
                  <a:latin typeface="Century Gothic" panose="020B0502020202020204" pitchFamily="34" charset="0"/>
                </a:rPr>
                <a:t>、基金范围</a:t>
              </a:r>
              <a:endParaRPr lang="zh-CN" altLang="en-US" sz="2400" b="1" smtClean="0">
                <a:solidFill>
                  <a:schemeClr val="tx1">
                    <a:lumMod val="75000"/>
                    <a:lumOff val="25000"/>
                  </a:schemeClr>
                </a:solidFill>
                <a:latin typeface="Century Gothic" panose="020B0502020202020204" pitchFamily="34" charset="0"/>
              </a:endParaRPr>
            </a:p>
          </p:txBody>
        </p:sp>
        <p:sp>
          <p:nvSpPr>
            <p:cNvPr id="128" name="文本框 127"/>
            <p:cNvSpPr txBox="1"/>
            <p:nvPr/>
          </p:nvSpPr>
          <p:spPr>
            <a:xfrm>
              <a:off x="3503973" y="2840382"/>
              <a:ext cx="4161395" cy="14943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a:solidFill>
                    <a:schemeClr val="tx1">
                      <a:lumMod val="65000"/>
                      <a:lumOff val="35000"/>
                    </a:schemeClr>
                  </a:solidFill>
                  <a:latin typeface="Century Gothic" panose="020B0502020202020204" pitchFamily="34" charset="0"/>
                  <a:ea typeface="+mj-ea"/>
                </a:rPr>
                <a:t>    </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纳入DIP付费的医疗保险基金为城镇职工基本医疗保险</a:t>
              </a:r>
              <a:r>
                <a:rPr lang="en-US" altLang="zh-CN"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统筹基金</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、城乡居民基本医疗</a:t>
              </a:r>
              <a:r>
                <a:rPr lang="en-US" altLang="zh-CN"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保险基金，</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不含职工大病互助、公务员医疗补助、城乡居民大病保险及医疗救助等资金。</a:t>
              </a:r>
              <a:endPar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6" name="组合 135"/>
          <p:cNvGrpSpPr/>
          <p:nvPr/>
        </p:nvGrpSpPr>
        <p:grpSpPr>
          <a:xfrm>
            <a:off x="6022340" y="1839595"/>
            <a:ext cx="5140325" cy="2192020"/>
            <a:chOff x="2670016" y="2320725"/>
            <a:chExt cx="2682437" cy="2660371"/>
          </a:xfrm>
        </p:grpSpPr>
        <p:sp>
          <p:nvSpPr>
            <p:cNvPr id="137" name="文本框 136"/>
            <p:cNvSpPr txBox="1"/>
            <p:nvPr/>
          </p:nvSpPr>
          <p:spPr>
            <a:xfrm>
              <a:off x="2670016" y="2320725"/>
              <a:ext cx="2256958" cy="558739"/>
            </a:xfrm>
            <a:prstGeom prst="rect">
              <a:avLst/>
            </a:prstGeom>
            <a:noFill/>
          </p:spPr>
          <p:txBody>
            <a:bodyPr wrap="square" rtlCol="0">
              <a:spAutoFit/>
              <a:scene3d>
                <a:camera prst="orthographicFront"/>
                <a:lightRig rig="threePt" dir="t"/>
              </a:scene3d>
              <a:sp3d contourW="12700"/>
            </a:bodyPr>
            <a:lstStyle/>
            <a:p>
              <a:r>
                <a:rPr lang="en-US" altLang="zh-CN" sz="2400" b="1" dirty="0" smtClean="0">
                  <a:solidFill>
                    <a:schemeClr val="tx1">
                      <a:lumMod val="75000"/>
                      <a:lumOff val="25000"/>
                    </a:schemeClr>
                  </a:solidFill>
                  <a:latin typeface="Century Gothic" panose="020B0502020202020204" pitchFamily="34" charset="0"/>
                </a:rPr>
                <a:t>2</a:t>
              </a:r>
              <a:r>
                <a:rPr lang="zh-CN" altLang="en-US" sz="2400" b="1" dirty="0" smtClean="0">
                  <a:solidFill>
                    <a:schemeClr val="tx1">
                      <a:lumMod val="75000"/>
                      <a:lumOff val="25000"/>
                    </a:schemeClr>
                  </a:solidFill>
                  <a:latin typeface="Century Gothic" panose="020B0502020202020204" pitchFamily="34" charset="0"/>
                </a:rPr>
                <a:t>、</a:t>
              </a:r>
              <a:r>
                <a:rPr lang="zh-CN" altLang="en-US" sz="2400" b="1" dirty="0">
                  <a:solidFill>
                    <a:schemeClr val="tx1">
                      <a:lumMod val="75000"/>
                      <a:lumOff val="25000"/>
                    </a:schemeClr>
                  </a:solidFill>
                  <a:latin typeface="Century Gothic" panose="020B0502020202020204" pitchFamily="34" charset="0"/>
                </a:rPr>
                <a:t>病种</a:t>
              </a:r>
              <a:r>
                <a:rPr lang="zh-CN" altLang="en-US" sz="2400" b="1" dirty="0" smtClean="0">
                  <a:solidFill>
                    <a:schemeClr val="tx1">
                      <a:lumMod val="75000"/>
                      <a:lumOff val="25000"/>
                    </a:schemeClr>
                  </a:solidFill>
                  <a:latin typeface="Century Gothic" panose="020B0502020202020204" pitchFamily="34" charset="0"/>
                </a:rPr>
                <a:t>范围</a:t>
              </a:r>
              <a:endParaRPr lang="zh-CN" altLang="en-US" sz="2400" b="1" dirty="0" smtClean="0">
                <a:solidFill>
                  <a:schemeClr val="tx1">
                    <a:lumMod val="75000"/>
                    <a:lumOff val="25000"/>
                  </a:schemeClr>
                </a:solidFill>
                <a:latin typeface="Century Gothic" panose="020B0502020202020204" pitchFamily="34" charset="0"/>
              </a:endParaRPr>
            </a:p>
          </p:txBody>
        </p:sp>
        <p:sp>
          <p:nvSpPr>
            <p:cNvPr id="138" name="文本框 137"/>
            <p:cNvSpPr txBox="1"/>
            <p:nvPr/>
          </p:nvSpPr>
          <p:spPr>
            <a:xfrm>
              <a:off x="2718065" y="2742285"/>
              <a:ext cx="2634388" cy="223881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2000" dirty="0">
                  <a:solidFill>
                    <a:schemeClr val="tx1"/>
                  </a:solidFill>
                  <a:latin typeface="微软雅黑" panose="020B0503020204020204" pitchFamily="34" charset="-122"/>
                  <a:ea typeface="微软雅黑" panose="020B0503020204020204" pitchFamily="34" charset="-122"/>
                  <a:sym typeface="+mn-ea"/>
                </a:rPr>
                <a:t>  </a:t>
              </a:r>
              <a:r>
                <a:rPr lang="zh-CN" altLang="en-US" sz="2000" dirty="0" smtClean="0">
                  <a:solidFill>
                    <a:schemeClr val="tx1"/>
                  </a:solidFill>
                  <a:latin typeface="微软雅黑" panose="020B0503020204020204" pitchFamily="34" charset="-122"/>
                  <a:ea typeface="微软雅黑" panose="020B0503020204020204" pitchFamily="34" charset="-122"/>
                  <a:sym typeface="+mn-ea"/>
                </a:rPr>
                <a:t>符合</a:t>
              </a:r>
              <a:r>
                <a:rPr lang="zh-CN" altLang="en-US" sz="2000" dirty="0">
                  <a:solidFill>
                    <a:schemeClr val="tx1"/>
                  </a:solidFill>
                  <a:latin typeface="微软雅黑" panose="020B0503020204020204" pitchFamily="34" charset="-122"/>
                  <a:ea typeface="微软雅黑" panose="020B0503020204020204" pitchFamily="34" charset="-122"/>
                  <a:sym typeface="+mn-ea"/>
                </a:rPr>
                <a:t>DlP付费要求的所有住院类别病人，一般不见于精神</a:t>
              </a:r>
              <a:r>
                <a:rPr lang="zh-CN" altLang="en-US" sz="2000" dirty="0" smtClean="0">
                  <a:solidFill>
                    <a:schemeClr val="tx1"/>
                  </a:solidFill>
                  <a:latin typeface="微软雅黑" panose="020B0503020204020204" pitchFamily="34" charset="-122"/>
                  <a:ea typeface="微软雅黑" panose="020B0503020204020204" pitchFamily="34" charset="-122"/>
                  <a:sym typeface="+mn-ea"/>
                </a:rPr>
                <a:t>类康复类病人、城乡居民意外伤害、门</a:t>
              </a:r>
              <a:r>
                <a:rPr lang="zh-CN" altLang="en-US" sz="2000" dirty="0">
                  <a:solidFill>
                    <a:schemeClr val="tx1"/>
                  </a:solidFill>
                  <a:latin typeface="微软雅黑" panose="020B0503020204020204" pitchFamily="34" charset="-122"/>
                  <a:ea typeface="微软雅黑" panose="020B0503020204020204" pitchFamily="34" charset="-122"/>
                  <a:sym typeface="+mn-ea"/>
                </a:rPr>
                <a:t>特慢病患者、零星报销患者、异地就医患者等</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14000"/>
                </a:lnSpc>
              </a:pPr>
              <a:endParaRPr lang="zh-CN" altLang="en-US" sz="2000" dirty="0" smtClean="0">
                <a:solidFill>
                  <a:schemeClr val="tx1"/>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524669" y="461297"/>
            <a:ext cx="700087" cy="457200"/>
            <a:chOff x="524669" y="550197"/>
            <a:chExt cx="700087" cy="457200"/>
          </a:xfrm>
        </p:grpSpPr>
        <p:cxnSp>
          <p:nvCxnSpPr>
            <p:cNvPr id="133" name="直接连接符 13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146" name="文本框 145"/>
          <p:cNvSpPr txBox="1"/>
          <p:nvPr/>
        </p:nvSpPr>
        <p:spPr>
          <a:xfrm>
            <a:off x="1515745" y="330200"/>
            <a:ext cx="2423795" cy="583565"/>
          </a:xfrm>
          <a:prstGeom prst="rect">
            <a:avLst/>
          </a:prstGeom>
          <a:noFill/>
        </p:spPr>
        <p:txBody>
          <a:bodyPr wrap="none" rtlCol="0">
            <a:spAutoFit/>
            <a:scene3d>
              <a:camera prst="orthographicFront"/>
              <a:lightRig rig="threePt" dir="t"/>
            </a:scene3d>
          </a:bodyPr>
          <a:lstStyle/>
          <a:p>
            <a:pPr algn="l"/>
            <a:r>
              <a:rPr lang="zh-CN" altLang="en-US" sz="3200" b="1"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rPr>
              <a:t>一、DlP概述</a:t>
            </a:r>
            <a:endParaRPr lang="zh-CN" altLang="en-US" sz="3200" b="1"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pic>
        <p:nvPicPr>
          <p:cNvPr id="3" name="图片 2"/>
          <p:cNvPicPr>
            <a:picLocks noChangeAspect="1"/>
          </p:cNvPicPr>
          <p:nvPr/>
        </p:nvPicPr>
        <p:blipFill>
          <a:blip r:embed="rId1"/>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36"/>
                                        </p:tgtEl>
                                        <p:attrNameLst>
                                          <p:attrName>style.visibility</p:attrName>
                                        </p:attrNameLst>
                                      </p:cBhvr>
                                      <p:to>
                                        <p:strVal val="visible"/>
                                      </p:to>
                                    </p:set>
                                    <p:anim calcmode="lin" valueType="num">
                                      <p:cBhvr additive="base">
                                        <p:cTn id="13" dur="500" fill="hold"/>
                                        <p:tgtEl>
                                          <p:spTgt spid="136"/>
                                        </p:tgtEl>
                                        <p:attrNameLst>
                                          <p:attrName>ppt_x</p:attrName>
                                        </p:attrNameLst>
                                      </p:cBhvr>
                                      <p:tavLst>
                                        <p:tav tm="0">
                                          <p:val>
                                            <p:strVal val="1+#ppt_w/2"/>
                                          </p:val>
                                        </p:tav>
                                        <p:tav tm="100000">
                                          <p:val>
                                            <p:strVal val="#ppt_x"/>
                                          </p:val>
                                        </p:tav>
                                      </p:tavLst>
                                    </p:anim>
                                    <p:anim calcmode="lin" valueType="num">
                                      <p:cBhvr additive="base">
                                        <p:cTn id="14" dur="500" fill="hold"/>
                                        <p:tgtEl>
                                          <p:spTgt spid="13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000"/>
                            </p:stCondLst>
                            <p:childTnLst>
                              <p:par>
                                <p:cTn id="20" presetID="12" presetClass="entr" presetSubtype="8" fill="hold" nodeType="afterEffect">
                                  <p:stCondLst>
                                    <p:cond delay="0"/>
                                  </p:stCondLst>
                                  <p:childTnLst>
                                    <p:set>
                                      <p:cBhvr>
                                        <p:cTn id="21" dur="1" fill="hold">
                                          <p:stCondLst>
                                            <p:cond delay="0"/>
                                          </p:stCondLst>
                                        </p:cTn>
                                        <p:tgtEl>
                                          <p:spTgt spid="126"/>
                                        </p:tgtEl>
                                        <p:attrNameLst>
                                          <p:attrName>style.visibility</p:attrName>
                                        </p:attrNameLst>
                                      </p:cBhvr>
                                      <p:to>
                                        <p:strVal val="visible"/>
                                      </p:to>
                                    </p:set>
                                    <p:anim calcmode="lin" valueType="num">
                                      <p:cBhvr additive="base">
                                        <p:cTn id="22" dur="500"/>
                                        <p:tgtEl>
                                          <p:spTgt spid="126"/>
                                        </p:tgtEl>
                                        <p:attrNameLst>
                                          <p:attrName>ppt_x</p:attrName>
                                        </p:attrNameLst>
                                      </p:cBhvr>
                                      <p:tavLst>
                                        <p:tav tm="0">
                                          <p:val>
                                            <p:strVal val="#ppt_x-#ppt_w*1.125000"/>
                                          </p:val>
                                        </p:tav>
                                        <p:tav tm="100000">
                                          <p:val>
                                            <p:strVal val="#ppt_x"/>
                                          </p:val>
                                        </p:tav>
                                      </p:tavLst>
                                    </p:anim>
                                    <p:animEffect transition="in" filter="wipe(right)">
                                      <p:cBhvr>
                                        <p:cTn id="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515745" y="330200"/>
            <a:ext cx="9181465" cy="523220"/>
          </a:xfrm>
          <a:prstGeom prst="rect">
            <a:avLst/>
          </a:prstGeom>
          <a:noFill/>
        </p:spPr>
        <p:txBody>
          <a:bodyPr wrap="square" rtlCol="0">
            <a:spAutoFit/>
            <a:scene3d>
              <a:camera prst="orthographicFront"/>
              <a:lightRig rig="threePt" dir="t"/>
            </a:scene3d>
            <a:sp3d contourW="12700"/>
          </a:bodyPr>
          <a:lstStyle/>
          <a:p>
            <a:r>
              <a:rPr lang="en-US" altLang="zh-CN" sz="2800" b="1" dirty="0" smtClean="0">
                <a:solidFill>
                  <a:schemeClr val="tx1">
                    <a:lumMod val="75000"/>
                    <a:lumOff val="25000"/>
                  </a:schemeClr>
                </a:solidFill>
                <a:latin typeface="Century Gothic" panose="020B0502020202020204" pitchFamily="34" charset="0"/>
              </a:rPr>
              <a:t>4</a:t>
            </a:r>
            <a:r>
              <a:rPr lang="zh-CN" altLang="en-US" sz="2800" b="1" dirty="0" smtClean="0">
                <a:solidFill>
                  <a:schemeClr val="tx1">
                    <a:lumMod val="75000"/>
                    <a:lumOff val="25000"/>
                  </a:schemeClr>
                </a:solidFill>
                <a:latin typeface="Century Gothic" panose="020B0502020202020204" pitchFamily="34" charset="0"/>
              </a:rPr>
              <a:t>、制定DlP工作任务分配及推进清单</a:t>
            </a:r>
            <a:endParaRPr lang="zh-CN" altLang="en-US" sz="2800" b="1" dirty="0" smtClean="0">
              <a:solidFill>
                <a:schemeClr val="tx1">
                  <a:lumMod val="75000"/>
                  <a:lumOff val="25000"/>
                </a:schemeClr>
              </a:solidFill>
              <a:latin typeface="Century Gothic" panose="020B0502020202020204" pitchFamily="34" charset="0"/>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1"/>
          <a:stretch>
            <a:fillRect/>
          </a:stretch>
        </p:blipFill>
        <p:spPr>
          <a:xfrm>
            <a:off x="8702040" y="269240"/>
            <a:ext cx="3242310" cy="664210"/>
          </a:xfrm>
          <a:prstGeom prst="rect">
            <a:avLst/>
          </a:prstGeom>
        </p:spPr>
      </p:pic>
      <p:graphicFrame>
        <p:nvGraphicFramePr>
          <p:cNvPr id="2" name="表格 1"/>
          <p:cNvGraphicFramePr/>
          <p:nvPr>
            <p:custDataLst>
              <p:tags r:id="rId2"/>
            </p:custDataLst>
          </p:nvPr>
        </p:nvGraphicFramePr>
        <p:xfrm>
          <a:off x="811530" y="1263650"/>
          <a:ext cx="10828020" cy="4785995"/>
        </p:xfrm>
        <a:graphic>
          <a:graphicData uri="http://schemas.openxmlformats.org/drawingml/2006/table">
            <a:tbl>
              <a:tblPr firstRow="1" bandRow="1">
                <a:tableStyleId>{5940675A-B579-460E-94D1-54222C63F5DA}</a:tableStyleId>
              </a:tblPr>
              <a:tblGrid>
                <a:gridCol w="379730"/>
                <a:gridCol w="613410"/>
                <a:gridCol w="799465"/>
                <a:gridCol w="1187450"/>
                <a:gridCol w="3526790"/>
                <a:gridCol w="866140"/>
                <a:gridCol w="1828165"/>
                <a:gridCol w="1626870"/>
              </a:tblGrid>
              <a:tr h="335280">
                <a:tc gridSpan="7">
                  <a:txBody>
                    <a:bodyPr/>
                    <a:lstStyle/>
                    <a:p>
                      <a:pPr indent="0" algn="ctr">
                        <a:buNone/>
                      </a:pPr>
                      <a:r>
                        <a:rPr lang="en-US" sz="2200" b="1">
                          <a:solidFill>
                            <a:srgbClr val="000000"/>
                          </a:solidFill>
                          <a:latin typeface="宋体" panose="02010600030101010101" pitchFamily="2" charset="-122"/>
                          <a:ea typeface="宋体" panose="02010600030101010101" pitchFamily="2" charset="-122"/>
                          <a:cs typeface="宋体" panose="02010600030101010101" pitchFamily="2" charset="-122"/>
                        </a:rPr>
                        <a:t>            溆浦县人民医院DlP工作任务推进清单</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cap="flat">
                      <a:noFill/>
                    </a:lnT>
                    <a:lnB w="12700" cap="flat" cmpd="sng">
                      <a:solidFill>
                        <a:srgbClr val="000000"/>
                      </a:solidFill>
                      <a:prstDash val="solid"/>
                      <a:headEnd type="none" w="med" len="med"/>
                      <a:tailEnd type="none" w="med" len="med"/>
                    </a:lnB>
                    <a:lnTlToBr>
                      <a:noFill/>
                    </a:lnTlToBr>
                    <a:lnBlToTr>
                      <a:noFill/>
                    </a:lnBlToTr>
                    <a:solidFill>
                      <a:srgbClr val="FFFFFF"/>
                    </a:solidFill>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a:txBody>
                    <a:bodyPr/>
                    <a:lstStyle/>
                    <a:p>
                      <a:pPr indent="0" algn="ct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cap="flat">
                      <a:noFill/>
                    </a:lnR>
                    <a:lnT cap="flat">
                      <a:noFill/>
                    </a:lnT>
                    <a:lnB w="12700" cap="flat" cmpd="sng">
                      <a:solidFill>
                        <a:srgbClr val="000000"/>
                      </a:solidFill>
                      <a:prstDash val="solid"/>
                      <a:headEnd type="none" w="med" len="med"/>
                      <a:tailEnd type="none" w="med" len="med"/>
                    </a:lnB>
                    <a:lnTlToBr>
                      <a:noFill/>
                    </a:lnTlToBr>
                    <a:lnBlToTr>
                      <a:noFill/>
                    </a:lnBlToTr>
                    <a:solidFill>
                      <a:srgbClr val="FFFFFF"/>
                    </a:solidFill>
                  </a:tcPr>
                </a:tc>
              </a:tr>
              <a:tr h="701040">
                <a:tc>
                  <a:txBody>
                    <a:bodyPr/>
                    <a:lstStyle/>
                    <a:p>
                      <a:pPr indent="0" algn="ctr">
                        <a:buNone/>
                      </a:pPr>
                      <a:r>
                        <a:rPr lang="en-US" sz="1400" b="0">
                          <a:solidFill>
                            <a:srgbClr val="000000"/>
                          </a:solidFill>
                          <a:latin typeface="仿宋_GB2312" panose="02010609030101010101" charset="-122"/>
                          <a:cs typeface="仿宋_GB2312" panose="02010609030101010101" charset="-122"/>
                        </a:rPr>
                        <a:t>序号</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重点任务</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牵头人</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责任小组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工作内容</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负责部门</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协同部门</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推进时间</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527050">
                <a:tc rowSpan="3">
                  <a:txBody>
                    <a:bodyPr/>
                    <a:lstStyle/>
                    <a:p>
                      <a:pPr indent="0" algn="ctr">
                        <a:buNone/>
                      </a:pPr>
                      <a:r>
                        <a:rPr lang="en-US" sz="1400" b="0">
                          <a:solidFill>
                            <a:srgbClr val="000000"/>
                          </a:solidFill>
                          <a:latin typeface="仿宋_GB2312" panose="02010609030101010101" charset="-122"/>
                          <a:cs typeface="仿宋_GB2312" panose="02010609030101010101" charset="-122"/>
                        </a:rPr>
                        <a:t>一</a:t>
                      </a:r>
                      <a:endParaRPr lang="en-US" sz="1400" b="0">
                        <a:solidFill>
                          <a:srgbClr val="000000"/>
                        </a:solidFill>
                        <a:latin typeface="仿宋_GB2312" panose="02010609030101010101" charset="-122"/>
                        <a:cs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sz="1400" b="0">
                        <a:solidFill>
                          <a:srgbClr val="000000"/>
                        </a:solidFill>
                        <a:latin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lstStyle/>
                    <a:p>
                      <a:pPr indent="0" algn="ctr">
                        <a:buNone/>
                      </a:pPr>
                      <a:r>
                        <a:rPr lang="en-US" sz="1400" b="0">
                          <a:solidFill>
                            <a:srgbClr val="000000"/>
                          </a:solidFill>
                          <a:latin typeface="仿宋_GB2312" panose="02010609030101010101" charset="-122"/>
                          <a:cs typeface="仿宋_GB2312" panose="02010609030101010101" charset="-122"/>
                        </a:rPr>
                        <a:t>组织管理</a:t>
                      </a:r>
                      <a:endParaRPr lang="en-US" sz="1400" b="0">
                        <a:solidFill>
                          <a:srgbClr val="000000"/>
                        </a:solidFill>
                        <a:latin typeface="仿宋_GB2312" panose="02010609030101010101" charset="-122"/>
                        <a:cs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lstStyle/>
                    <a:p>
                      <a:pPr indent="0" algn="ctr">
                        <a:buNone/>
                      </a:pPr>
                      <a:r>
                        <a:rPr lang="en-US" sz="1400" b="0">
                          <a:solidFill>
                            <a:srgbClr val="000000"/>
                          </a:solidFill>
                          <a:latin typeface="仿宋_GB2312" panose="02010609030101010101" charset="-122"/>
                          <a:cs typeface="仿宋_GB2312" panose="02010609030101010101" charset="-122"/>
                        </a:rPr>
                        <a:t>舒尉</a:t>
                      </a:r>
                      <a:endParaRPr lang="en-US" sz="1400" b="0">
                        <a:solidFill>
                          <a:srgbClr val="000000"/>
                        </a:solidFill>
                        <a:latin typeface="仿宋_GB2312" panose="02010609030101010101" charset="-122"/>
                        <a:cs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sz="1400" b="0">
                        <a:solidFill>
                          <a:srgbClr val="000000"/>
                        </a:solidFill>
                        <a:latin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政策业务组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组建行政DIP管理团队及工作小组，筹备召开DlP工作启动大会，制定DlP工作实施方案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医务科、护理部、信息科、院办</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2022年7月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1280160">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dirty="0" err="1">
                          <a:solidFill>
                            <a:srgbClr val="000000"/>
                          </a:solidFill>
                          <a:latin typeface="仿宋_GB2312" panose="02010609030101010101" charset="-122"/>
                          <a:cs typeface="仿宋_GB2312" panose="02010609030101010101" charset="-122"/>
                        </a:rPr>
                        <a:t>政策业务组</a:t>
                      </a:r>
                      <a:endParaRPr lang="en-US" altLang="en-US" sz="14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 制定DlP管理制度及措施，落实方案的实施，分解工作任务，组织宣传DlP工作，确保具体工作的推进。</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医务科、护理部、信息科、财务科、采购中心、药剂科、财务科、院办、人事科、质控科、病案室、基层服务部</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2022年8月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6720">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政策业务组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组建DlP工作办公室，确定各科室DIP专员及院内DIP专家库。</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医保科、医务科、护理部</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2022年7月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1402715">
                <a:tc>
                  <a:txBody>
                    <a:bodyPr/>
                    <a:lstStyle/>
                    <a:p>
                      <a:pPr indent="0" algn="ctr">
                        <a:buNone/>
                      </a:pPr>
                      <a:r>
                        <a:rPr lang="en-US" sz="1400" b="0">
                          <a:solidFill>
                            <a:srgbClr val="000000"/>
                          </a:solidFill>
                          <a:latin typeface="仿宋_GB2312" panose="02010609030101010101" charset="-122"/>
                          <a:cs typeface="仿宋_GB2312" panose="02010609030101010101" charset="-122"/>
                        </a:rPr>
                        <a:t>二</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历史数据采集 上报</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田怀</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信息技术组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历史三年病案首页数据采集上报，数据采集的问题进行更正、修复，负责第二轮数据采集工作，及问题整改。</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 </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dirty="0">
                          <a:solidFill>
                            <a:srgbClr val="000000"/>
                          </a:solidFill>
                          <a:latin typeface="仿宋_GB2312" panose="02010609030101010101" charset="-122"/>
                          <a:cs typeface="仿宋_GB2312" panose="02010609030101010101" charset="-122"/>
                        </a:rPr>
                        <a:t>2022年4-7月</a:t>
                      </a:r>
                      <a:endParaRPr lang="en-US" altLang="en-US" sz="1400" b="0" dirty="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515745" y="330200"/>
            <a:ext cx="9181465" cy="523220"/>
          </a:xfrm>
          <a:prstGeom prst="rect">
            <a:avLst/>
          </a:prstGeom>
          <a:noFill/>
        </p:spPr>
        <p:txBody>
          <a:bodyPr wrap="square" rtlCol="0">
            <a:spAutoFit/>
            <a:scene3d>
              <a:camera prst="orthographicFront"/>
              <a:lightRig rig="threePt" dir="t"/>
            </a:scene3d>
            <a:sp3d contourW="12700"/>
          </a:bodyPr>
          <a:lstStyle/>
          <a:p>
            <a:r>
              <a:rPr lang="en-US" altLang="zh-CN" sz="2800" b="1" dirty="0" smtClean="0">
                <a:solidFill>
                  <a:schemeClr val="tx1">
                    <a:lumMod val="75000"/>
                    <a:lumOff val="25000"/>
                  </a:schemeClr>
                </a:solidFill>
                <a:latin typeface="Century Gothic" panose="020B0502020202020204" pitchFamily="34" charset="0"/>
              </a:rPr>
              <a:t>4</a:t>
            </a:r>
            <a:r>
              <a:rPr lang="zh-CN" altLang="en-US" sz="2800" b="1" dirty="0" smtClean="0">
                <a:solidFill>
                  <a:schemeClr val="tx1">
                    <a:lumMod val="75000"/>
                    <a:lumOff val="25000"/>
                  </a:schemeClr>
                </a:solidFill>
                <a:latin typeface="Century Gothic" panose="020B0502020202020204" pitchFamily="34" charset="0"/>
              </a:rPr>
              <a:t>、制定DlP工作任务分配及推进清单</a:t>
            </a:r>
            <a:endParaRPr lang="zh-CN" altLang="en-US" sz="2800" b="1" dirty="0" smtClean="0">
              <a:solidFill>
                <a:schemeClr val="tx1">
                  <a:lumMod val="75000"/>
                  <a:lumOff val="25000"/>
                </a:schemeClr>
              </a:solidFill>
              <a:latin typeface="Century Gothic" panose="020B0502020202020204" pitchFamily="34" charset="0"/>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1"/>
          <a:stretch>
            <a:fillRect/>
          </a:stretch>
        </p:blipFill>
        <p:spPr>
          <a:xfrm>
            <a:off x="8702040" y="269240"/>
            <a:ext cx="3242310" cy="664210"/>
          </a:xfrm>
          <a:prstGeom prst="rect">
            <a:avLst/>
          </a:prstGeom>
        </p:spPr>
      </p:pic>
      <p:graphicFrame>
        <p:nvGraphicFramePr>
          <p:cNvPr id="2" name="表格 1"/>
          <p:cNvGraphicFramePr/>
          <p:nvPr>
            <p:custDataLst>
              <p:tags r:id="rId2"/>
            </p:custDataLst>
          </p:nvPr>
        </p:nvGraphicFramePr>
        <p:xfrm>
          <a:off x="756920" y="1165225"/>
          <a:ext cx="10734675" cy="4879340"/>
        </p:xfrm>
        <a:graphic>
          <a:graphicData uri="http://schemas.openxmlformats.org/drawingml/2006/table">
            <a:tbl>
              <a:tblPr firstRow="1" bandRow="1">
                <a:tableStyleId>{5940675A-B579-460E-94D1-54222C63F5DA}</a:tableStyleId>
              </a:tblPr>
              <a:tblGrid>
                <a:gridCol w="376555"/>
                <a:gridCol w="608330"/>
                <a:gridCol w="617220"/>
                <a:gridCol w="2027555"/>
                <a:gridCol w="2819400"/>
                <a:gridCol w="1054735"/>
                <a:gridCol w="2022475"/>
                <a:gridCol w="1208405"/>
              </a:tblGrid>
              <a:tr h="803910">
                <a:tc rowSpan="3">
                  <a:txBody>
                    <a:bodyPr/>
                    <a:lstStyle/>
                    <a:p>
                      <a:pPr indent="0" algn="ctr">
                        <a:buNone/>
                      </a:pPr>
                      <a:r>
                        <a:rPr lang="en-US" sz="1400" b="0">
                          <a:solidFill>
                            <a:srgbClr val="000000"/>
                          </a:solidFill>
                          <a:latin typeface="仿宋_GB2312" panose="02010609030101010101" charset="-122"/>
                          <a:cs typeface="仿宋_GB2312" panose="02010609030101010101" charset="-122"/>
                        </a:rPr>
                        <a:t>三</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信息化建设</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lstStyle/>
                    <a:p>
                      <a:pPr indent="0" algn="ctr">
                        <a:buNone/>
                      </a:pPr>
                      <a:r>
                        <a:rPr lang="en-US" sz="1400">
                          <a:solidFill>
                            <a:srgbClr val="000000"/>
                          </a:solidFill>
                          <a:latin typeface="仿宋_GB2312" panose="02010609030101010101" charset="-122"/>
                          <a:cs typeface="仿宋_GB2312" panose="02010609030101010101" charset="-122"/>
                          <a:sym typeface="+mn-ea"/>
                        </a:rPr>
                        <a:t>田怀</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sym typeface="+mn-ea"/>
                      </a:endParaRPr>
                    </a:p>
                    <a:p>
                      <a:pPr indent="0" algn="ctr">
                        <a:buNone/>
                      </a:pPr>
                      <a:r>
                        <a:rPr lang="en-US" sz="1400" b="0">
                          <a:solidFill>
                            <a:srgbClr val="000000"/>
                          </a:solidFill>
                          <a:latin typeface="仿宋_GB2312" panose="02010609030101010101" charset="-122"/>
                          <a:cs typeface="仿宋_GB2312" panose="02010609030101010101" charset="-122"/>
                          <a:sym typeface="+mn-ea"/>
                        </a:rPr>
                        <a:t> </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sym typeface="+mn-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信息技术组牵头，政策业务组、医疗质量和病案首页管理组协同</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信息系统数据库动态维护、编码映射、 有关接口改造等工作</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医保科、人事科、药剂科、采购中心</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2022年4-8月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9702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信息化建设</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信息技术组牵头，政策业务组、医疗质量和病案首页管理组协同</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生成医保结算清单实时上传，确定病历上交时限</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医保科、医务科、质控科、病案室、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2022年8月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9467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信息化建设</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信息技术组牵头，医疗质量和病案首页管理组协同协同</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引入第三方信息公司医保智能审核系统、DIP医院智能管理系统，医疗质量和病案首页管理组协同解决系统存在的问题。</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lstStyle/>
                    <a:p>
                      <a:pPr indent="0" algn="ctr">
                        <a:buNone/>
                      </a:pPr>
                      <a:r>
                        <a:rPr lang="en-US" sz="1400" b="0">
                          <a:solidFill>
                            <a:srgbClr val="000000"/>
                          </a:solidFill>
                          <a:latin typeface="仿宋_GB2312" panose="02010609030101010101" charset="-122"/>
                          <a:cs typeface="仿宋_GB2312" panose="02010609030101010101" charset="-122"/>
                        </a:rPr>
                        <a:t>信息科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医保科、医疗质量和病案首页管理组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2022年8月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834390">
                <a:tc rowSpan="3">
                  <a:txBody>
                    <a:bodyPr/>
                    <a:lstStyle/>
                    <a:p>
                      <a:pPr indent="0" algn="ctr">
                        <a:buNone/>
                      </a:pPr>
                      <a:r>
                        <a:rPr lang="en-US" sz="1400" b="0">
                          <a:solidFill>
                            <a:srgbClr val="000000"/>
                          </a:solidFill>
                          <a:latin typeface="仿宋_GB2312" panose="02010609030101010101" charset="-122"/>
                          <a:cs typeface="仿宋_GB2312" panose="02010609030101010101" charset="-122"/>
                        </a:rPr>
                        <a:t>四</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lstStyle/>
                    <a:p>
                      <a:pPr indent="0" algn="ctr">
                        <a:buNone/>
                      </a:pPr>
                      <a:r>
                        <a:rPr lang="en-US" sz="1400" b="0">
                          <a:solidFill>
                            <a:srgbClr val="000000"/>
                          </a:solidFill>
                          <a:latin typeface="仿宋_GB2312" panose="02010609030101010101" charset="-122"/>
                          <a:cs typeface="仿宋_GB2312" panose="02010609030101010101" charset="-122"/>
                        </a:rPr>
                        <a:t>业务培训</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田怀</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信息技术组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DIP操作系统培训</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医保科、科教科、医务科、护理部、病案室、财务科、采购中心、药剂科、各临床科室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2022年8月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64897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舒尉</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政策业务组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组织人员负责DIP相关政策培训， DIP监管方式方法和相关考核体系培训。</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科教科、各职能部门、各临床科室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2022年8月起</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65595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武康</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医疗质量和病案首页管理组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负责病案首页质量培训、疾病编码的培训、主要诊断和主要技术操作规范书写的培训等。</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质控科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医务科、科教科、病案室、各临床科室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2022年8月起</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515745" y="330200"/>
            <a:ext cx="9181465" cy="523220"/>
          </a:xfrm>
          <a:prstGeom prst="rect">
            <a:avLst/>
          </a:prstGeom>
          <a:noFill/>
        </p:spPr>
        <p:txBody>
          <a:bodyPr wrap="square" rtlCol="0">
            <a:spAutoFit/>
            <a:scene3d>
              <a:camera prst="orthographicFront"/>
              <a:lightRig rig="threePt" dir="t"/>
            </a:scene3d>
            <a:sp3d contourW="12700"/>
          </a:bodyPr>
          <a:lstStyle/>
          <a:p>
            <a:r>
              <a:rPr lang="en-US" altLang="zh-CN" sz="2800" b="1" dirty="0" smtClean="0">
                <a:solidFill>
                  <a:schemeClr val="tx1">
                    <a:lumMod val="75000"/>
                    <a:lumOff val="25000"/>
                  </a:schemeClr>
                </a:solidFill>
                <a:latin typeface="Century Gothic" panose="020B0502020202020204" pitchFamily="34" charset="0"/>
              </a:rPr>
              <a:t>4</a:t>
            </a:r>
            <a:r>
              <a:rPr lang="zh-CN" altLang="en-US" sz="2800" b="1" dirty="0" smtClean="0">
                <a:solidFill>
                  <a:schemeClr val="tx1">
                    <a:lumMod val="75000"/>
                    <a:lumOff val="25000"/>
                  </a:schemeClr>
                </a:solidFill>
                <a:latin typeface="Century Gothic" panose="020B0502020202020204" pitchFamily="34" charset="0"/>
              </a:rPr>
              <a:t>、制定DlP工作任务分配及推进清单</a:t>
            </a:r>
            <a:endParaRPr lang="zh-CN" altLang="en-US" sz="2800" b="1" dirty="0" smtClean="0">
              <a:solidFill>
                <a:schemeClr val="tx1">
                  <a:lumMod val="75000"/>
                  <a:lumOff val="25000"/>
                </a:schemeClr>
              </a:solidFill>
              <a:latin typeface="Century Gothic" panose="020B0502020202020204" pitchFamily="34" charset="0"/>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1"/>
          <a:stretch>
            <a:fillRect/>
          </a:stretch>
        </p:blipFill>
        <p:spPr>
          <a:xfrm>
            <a:off x="8702040" y="269240"/>
            <a:ext cx="3242310" cy="664210"/>
          </a:xfrm>
          <a:prstGeom prst="rect">
            <a:avLst/>
          </a:prstGeom>
        </p:spPr>
      </p:pic>
      <p:graphicFrame>
        <p:nvGraphicFramePr>
          <p:cNvPr id="2" name="表格 1"/>
          <p:cNvGraphicFramePr/>
          <p:nvPr>
            <p:custDataLst>
              <p:tags r:id="rId2"/>
            </p:custDataLst>
          </p:nvPr>
        </p:nvGraphicFramePr>
        <p:xfrm>
          <a:off x="1016635" y="1248410"/>
          <a:ext cx="10363200" cy="5163185"/>
        </p:xfrm>
        <a:graphic>
          <a:graphicData uri="http://schemas.openxmlformats.org/drawingml/2006/table">
            <a:tbl>
              <a:tblPr firstRow="1" bandRow="1">
                <a:tableStyleId>{5940675A-B579-460E-94D1-54222C63F5DA}</a:tableStyleId>
              </a:tblPr>
              <a:tblGrid>
                <a:gridCol w="363855"/>
                <a:gridCol w="586740"/>
                <a:gridCol w="673100"/>
                <a:gridCol w="1136650"/>
                <a:gridCol w="3466465"/>
                <a:gridCol w="829945"/>
                <a:gridCol w="2201545"/>
                <a:gridCol w="1104900"/>
              </a:tblGrid>
              <a:tr h="456565">
                <a:tc>
                  <a:txBody>
                    <a:bodyPr/>
                    <a:lstStyle/>
                    <a:p>
                      <a:pPr indent="0" algn="ctr">
                        <a:buNone/>
                      </a:pPr>
                      <a:r>
                        <a:rPr lang="en-US" sz="1400" b="0">
                          <a:solidFill>
                            <a:srgbClr val="000000"/>
                          </a:solidFill>
                          <a:latin typeface="仿宋_GB2312" panose="02010609030101010101" charset="-122"/>
                          <a:cs typeface="仿宋_GB2312" panose="02010609030101010101" charset="-122"/>
                        </a:rPr>
                        <a:t>五</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专业队伍建设</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梁洋洲</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医疗质量持续改进组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加大编码员队伍建设，开展编码人员培训、专家库及DIP专员培训等</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病案室、人事科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2022年8月起</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913130">
                <a:tc rowSpan="2">
                  <a:txBody>
                    <a:bodyPr/>
                    <a:lstStyle/>
                    <a:p>
                      <a:pPr indent="0" algn="ctr">
                        <a:buNone/>
                      </a:pPr>
                      <a:r>
                        <a:rPr lang="en-US" sz="1400" b="0">
                          <a:solidFill>
                            <a:srgbClr val="000000"/>
                          </a:solidFill>
                          <a:latin typeface="仿宋_GB2312" panose="02010609030101010101" charset="-122"/>
                          <a:cs typeface="仿宋_GB2312" panose="02010609030101010101" charset="-122"/>
                        </a:rPr>
                        <a:t>六</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lstStyle/>
                    <a:p>
                      <a:pPr indent="0" algn="ctr">
                        <a:buNone/>
                      </a:pPr>
                      <a:r>
                        <a:rPr lang="en-US" sz="1400" b="0">
                          <a:solidFill>
                            <a:srgbClr val="000000"/>
                          </a:solidFill>
                          <a:latin typeface="仿宋_GB2312" panose="02010609030101010101" charset="-122"/>
                          <a:cs typeface="仿宋_GB2312" panose="02010609030101010101" charset="-122"/>
                        </a:rPr>
                        <a:t>规范医疗行为 提升医疗质量</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lstStyle/>
                    <a:p>
                      <a:pPr indent="0" algn="ctr">
                        <a:buNone/>
                      </a:pPr>
                      <a:r>
                        <a:rPr lang="en-US" sz="1400" b="0">
                          <a:solidFill>
                            <a:srgbClr val="000000"/>
                          </a:solidFill>
                          <a:latin typeface="仿宋_GB2312" panose="02010609030101010101" charset="-122"/>
                          <a:cs typeface="仿宋_GB2312" panose="02010609030101010101" charset="-122"/>
                        </a:rPr>
                        <a:t>武康</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医疗质量持续改进组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确定各专科病种目录，加强临床路径管理，核定均次费用、规范医疗服务及收费行为，控制医疗费用不合理増长，加强学科能力建设，提高CMI值</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医保科、护理部、质控办、病案室、采购中心、财务科、物价办、院感办、药剂科、各临床科室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2022年8月起</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6083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医疗质量和病案，首页管理组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 负责本院疾病编码(ICD-10）、手术编码(ICD-9-CM-30)与医保版本编码的匹配工作，开展病案首页、医保结算清单等的质量控制工作。</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质控科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医务科、病案室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2022年8月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958215">
                <a:tc rowSpan="3">
                  <a:txBody>
                    <a:bodyPr/>
                    <a:lstStyle/>
                    <a:p>
                      <a:pPr indent="0" algn="ctr">
                        <a:buNone/>
                      </a:pPr>
                      <a:r>
                        <a:rPr lang="en-US" sz="1400" b="0">
                          <a:solidFill>
                            <a:srgbClr val="000000"/>
                          </a:solidFill>
                          <a:latin typeface="仿宋_GB2312" panose="02010609030101010101" charset="-122"/>
                          <a:cs typeface="仿宋_GB2312" panose="02010609030101010101" charset="-122"/>
                        </a:rPr>
                        <a:t>七</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lstStyle/>
                    <a:p>
                      <a:pPr indent="0" algn="ctr">
                        <a:buNone/>
                      </a:pPr>
                      <a:r>
                        <a:rPr lang="en-US" sz="1400" b="0">
                          <a:solidFill>
                            <a:srgbClr val="000000"/>
                          </a:solidFill>
                          <a:latin typeface="仿宋_GB2312" panose="02010609030101010101" charset="-122"/>
                          <a:cs typeface="仿宋_GB2312" panose="02010609030101010101" charset="-122"/>
                        </a:rPr>
                        <a:t>成本管控</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lstStyle/>
                    <a:p>
                      <a:pPr indent="0" algn="ctr">
                        <a:buNone/>
                      </a:pPr>
                      <a:r>
                        <a:rPr lang="en-US" sz="1400" b="0">
                          <a:solidFill>
                            <a:srgbClr val="000000"/>
                          </a:solidFill>
                          <a:latin typeface="仿宋_GB2312" panose="02010609030101010101" charset="-122"/>
                          <a:cs typeface="仿宋_GB2312" panose="02010609030101010101" charset="-122"/>
                        </a:rPr>
                        <a:t>舒尉</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绩效考核评价组牵 头，费用管理组协同</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开展价格项目成本、病种成本、科室成本测算分析，完善成本管控方案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财务科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医务科、护理部、医保科、信息科、质控办、病案室、绩效办、采购中心、药剂科、各临床科室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2022年8月-12月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8851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lstStyle/>
                    <a:p>
                      <a:pPr indent="0" algn="ctr">
                        <a:buNone/>
                      </a:pPr>
                      <a:r>
                        <a:rPr lang="en-US" sz="1400" b="0">
                          <a:solidFill>
                            <a:srgbClr val="000000"/>
                          </a:solidFill>
                          <a:latin typeface="仿宋_GB2312" panose="02010609030101010101" charset="-122"/>
                          <a:cs typeface="仿宋_GB2312" panose="02010609030101010101" charset="-122"/>
                        </a:rPr>
                        <a:t>绩效考核评价组牵 头，费用管理组协同</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DIP模拟测算和分组校验，调整病种费用结构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财务科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医务科、护理部、医保科、信息科、质控办、病案室、绩效办、采购中心、药剂科、各临床科室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2022年10-12月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9131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两种支付方式的比对及盈亏分析</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财务科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医保科、医务科、护理部、信息科、质控办、病案室、绩效办、采购中心、药剂科、各临床科室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2022年11月-12月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515745" y="330200"/>
            <a:ext cx="9181465" cy="523220"/>
          </a:xfrm>
          <a:prstGeom prst="rect">
            <a:avLst/>
          </a:prstGeom>
          <a:noFill/>
        </p:spPr>
        <p:txBody>
          <a:bodyPr wrap="square" rtlCol="0">
            <a:spAutoFit/>
            <a:scene3d>
              <a:camera prst="orthographicFront"/>
              <a:lightRig rig="threePt" dir="t"/>
            </a:scene3d>
            <a:sp3d contourW="12700"/>
          </a:bodyPr>
          <a:lstStyle/>
          <a:p>
            <a:r>
              <a:rPr lang="en-US" altLang="zh-CN" sz="2800" b="1" dirty="0" smtClean="0">
                <a:solidFill>
                  <a:schemeClr val="tx1">
                    <a:lumMod val="75000"/>
                    <a:lumOff val="25000"/>
                  </a:schemeClr>
                </a:solidFill>
                <a:latin typeface="Century Gothic" panose="020B0502020202020204" pitchFamily="34" charset="0"/>
              </a:rPr>
              <a:t>4</a:t>
            </a:r>
            <a:r>
              <a:rPr lang="zh-CN" altLang="en-US" sz="2800" b="1" dirty="0" smtClean="0">
                <a:solidFill>
                  <a:schemeClr val="tx1">
                    <a:lumMod val="75000"/>
                    <a:lumOff val="25000"/>
                  </a:schemeClr>
                </a:solidFill>
                <a:latin typeface="Century Gothic" panose="020B0502020202020204" pitchFamily="34" charset="0"/>
              </a:rPr>
              <a:t>、制定DlP工作任务分配及推进清单</a:t>
            </a:r>
            <a:endParaRPr lang="zh-CN" altLang="en-US" sz="2800" b="1" dirty="0" smtClean="0">
              <a:solidFill>
                <a:schemeClr val="tx1">
                  <a:lumMod val="75000"/>
                  <a:lumOff val="25000"/>
                </a:schemeClr>
              </a:solidFill>
              <a:latin typeface="Century Gothic" panose="020B0502020202020204" pitchFamily="34" charset="0"/>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1"/>
          <a:stretch>
            <a:fillRect/>
          </a:stretch>
        </p:blipFill>
        <p:spPr>
          <a:xfrm>
            <a:off x="8702040" y="269240"/>
            <a:ext cx="3242310" cy="664210"/>
          </a:xfrm>
          <a:prstGeom prst="rect">
            <a:avLst/>
          </a:prstGeom>
        </p:spPr>
      </p:pic>
      <p:sp>
        <p:nvSpPr>
          <p:cNvPr id="100" name="文本框 99"/>
          <p:cNvSpPr txBox="1"/>
          <p:nvPr/>
        </p:nvSpPr>
        <p:spPr>
          <a:xfrm>
            <a:off x="1396365" y="7724775"/>
            <a:ext cx="5300345" cy="252730"/>
          </a:xfrm>
          <a:prstGeom prst="rect">
            <a:avLst/>
          </a:prstGeom>
          <a:noFill/>
          <a:ln w="9525">
            <a:noFill/>
          </a:ln>
        </p:spPr>
        <p:txBody>
          <a:bodyPr wrap="square">
            <a:spAutoFit/>
          </a:bodyPr>
          <a:lstStyle/>
          <a:p>
            <a:pPr indent="0" algn="ctr"/>
            <a:r>
              <a:rPr lang="en-US" sz="1050" b="1">
                <a:latin typeface="宋体" panose="02010600030101010101" pitchFamily="2" charset="-122"/>
              </a:rPr>
              <a:t> </a:t>
            </a:r>
            <a:endParaRPr lang="zh-CN" altLang="en-US"/>
          </a:p>
        </p:txBody>
      </p:sp>
      <p:sp>
        <p:nvSpPr>
          <p:cNvPr id="5" name="文本框 4"/>
          <p:cNvSpPr txBox="1"/>
          <p:nvPr/>
        </p:nvSpPr>
        <p:spPr>
          <a:xfrm>
            <a:off x="1752600" y="6363335"/>
            <a:ext cx="5080000" cy="229870"/>
          </a:xfrm>
          <a:prstGeom prst="rect">
            <a:avLst/>
          </a:prstGeom>
          <a:noFill/>
          <a:ln w="9525">
            <a:noFill/>
          </a:ln>
        </p:spPr>
        <p:txBody>
          <a:bodyPr>
            <a:spAutoFit/>
          </a:bodyPr>
          <a:lstStyle/>
          <a:p>
            <a:pPr indent="0"/>
            <a:r>
              <a:rPr lang="en-US" sz="900" b="0">
                <a:latin typeface="宋体" panose="02010600030101010101" pitchFamily="2" charset="-122"/>
              </a:rPr>
              <a:t> </a:t>
            </a:r>
            <a:endParaRPr lang="zh-CN" altLang="en-US"/>
          </a:p>
        </p:txBody>
      </p:sp>
      <p:graphicFrame>
        <p:nvGraphicFramePr>
          <p:cNvPr id="6" name="表格 5"/>
          <p:cNvGraphicFramePr/>
          <p:nvPr/>
        </p:nvGraphicFramePr>
        <p:xfrm>
          <a:off x="1266190" y="1390015"/>
          <a:ext cx="9949180" cy="3792855"/>
        </p:xfrm>
        <a:graphic>
          <a:graphicData uri="http://schemas.openxmlformats.org/drawingml/2006/table">
            <a:tbl>
              <a:tblPr firstRow="1" bandRow="1">
                <a:tableStyleId>{5940675A-B579-460E-94D1-54222C63F5DA}</a:tableStyleId>
              </a:tblPr>
              <a:tblGrid>
                <a:gridCol w="349885"/>
                <a:gridCol w="562610"/>
                <a:gridCol w="734695"/>
                <a:gridCol w="1432560"/>
                <a:gridCol w="2898140"/>
                <a:gridCol w="796925"/>
                <a:gridCol w="1680210"/>
                <a:gridCol w="1494155"/>
              </a:tblGrid>
              <a:tr h="536575">
                <a:tc rowSpan="4">
                  <a:txBody>
                    <a:bodyPr/>
                    <a:lstStyle/>
                    <a:p>
                      <a:pPr indent="0" algn="ctr">
                        <a:buNone/>
                      </a:pPr>
                      <a:r>
                        <a:rPr lang="en-US" sz="1400" b="0">
                          <a:solidFill>
                            <a:srgbClr val="000000"/>
                          </a:solidFill>
                          <a:latin typeface="仿宋_GB2312" panose="02010609030101010101" charset="-122"/>
                          <a:cs typeface="仿宋_GB2312" panose="02010609030101010101" charset="-122"/>
                        </a:rPr>
                        <a:t>八</a:t>
                      </a:r>
                      <a:endParaRPr lang="en-US" sz="1400" b="0">
                        <a:solidFill>
                          <a:srgbClr val="000000"/>
                        </a:solidFill>
                        <a:latin typeface="仿宋_GB2312" panose="02010609030101010101" charset="-122"/>
                        <a:cs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sz="1400" b="0">
                        <a:solidFill>
                          <a:srgbClr val="000000"/>
                        </a:solidFill>
                        <a:latin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4">
                  <a:txBody>
                    <a:bodyPr/>
                    <a:lstStyle/>
                    <a:p>
                      <a:pPr indent="0" algn="ctr">
                        <a:buNone/>
                      </a:pPr>
                      <a:r>
                        <a:rPr lang="en-US" sz="1400" b="0">
                          <a:solidFill>
                            <a:srgbClr val="000000"/>
                          </a:solidFill>
                          <a:latin typeface="仿宋_GB2312" panose="02010609030101010101" charset="-122"/>
                          <a:cs typeface="仿宋_GB2312" panose="02010609030101010101" charset="-122"/>
                        </a:rPr>
                        <a:t>评价监管</a:t>
                      </a:r>
                      <a:endParaRPr lang="en-US" sz="1400" b="0">
                        <a:solidFill>
                          <a:srgbClr val="000000"/>
                        </a:solidFill>
                        <a:latin typeface="仿宋_GB2312" panose="02010609030101010101" charset="-122"/>
                        <a:cs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sz="1400" b="0">
                        <a:solidFill>
                          <a:srgbClr val="000000"/>
                        </a:solidFill>
                        <a:latin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lstStyle/>
                    <a:p>
                      <a:pPr indent="0" algn="ctr">
                        <a:buNone/>
                      </a:pPr>
                      <a:r>
                        <a:rPr lang="en-US" sz="1400" b="0">
                          <a:solidFill>
                            <a:srgbClr val="000000"/>
                          </a:solidFill>
                          <a:latin typeface="仿宋_GB2312" panose="02010609030101010101" charset="-122"/>
                          <a:cs typeface="仿宋_GB2312" panose="02010609030101010101" charset="-122"/>
                        </a:rPr>
                        <a:t>武康</a:t>
                      </a:r>
                      <a:endParaRPr lang="en-US" sz="1400" b="0">
                        <a:solidFill>
                          <a:srgbClr val="000000"/>
                        </a:solidFill>
                        <a:latin typeface="仿宋_GB2312" panose="02010609030101010101" charset="-122"/>
                        <a:cs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altLang="zh-CN" sz="1400" b="0">
                        <a:solidFill>
                          <a:srgbClr val="000000"/>
                        </a:solidFill>
                        <a:latin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sz="1400" b="0">
                        <a:solidFill>
                          <a:srgbClr val="000000"/>
                        </a:solidFill>
                        <a:latin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医疗质量和病案首页管理组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制定病案首页质量控制监管体系及考核方式</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护理部、病案室、各临床科室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2022年10月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971550">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医疗质量和病案首页管理组牵头，政策业务组、信息技术组协同</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制定医保结算清单数据质量控制监管体系及考核方式</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医保科、护理部、信息科、财务科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2022年9月-10月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1431290">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政策业务组牵头，费用管理组、医疗质量和病案首页管理组、绩效考核评价组协同</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制定、完善配套的DIP管理办法、监管制度</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医务科、护理部、病案室、质控办、物价办、等级评审办、信息科、财务科、结算中心、器械科、药剂科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2022年9月-10月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715010">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舒尉</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绩效考核评价组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建立、完善配套的DIP绩效考核评价体系</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 财务科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医务科、护理部、医保科、病案室、质控办、信息科、采购中心、药剂科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2022年11月-12月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515745" y="330200"/>
            <a:ext cx="9181465" cy="523220"/>
          </a:xfrm>
          <a:prstGeom prst="rect">
            <a:avLst/>
          </a:prstGeom>
          <a:noFill/>
        </p:spPr>
        <p:txBody>
          <a:bodyPr wrap="square" rtlCol="0">
            <a:spAutoFit/>
            <a:scene3d>
              <a:camera prst="orthographicFront"/>
              <a:lightRig rig="threePt" dir="t"/>
            </a:scene3d>
            <a:sp3d contourW="12700"/>
          </a:bodyPr>
          <a:lstStyle/>
          <a:p>
            <a:r>
              <a:rPr lang="en-US" altLang="zh-CN" sz="2800" b="1" dirty="0" smtClean="0">
                <a:solidFill>
                  <a:schemeClr val="tx1">
                    <a:lumMod val="75000"/>
                    <a:lumOff val="25000"/>
                  </a:schemeClr>
                </a:solidFill>
                <a:latin typeface="Century Gothic" panose="020B0502020202020204" pitchFamily="34" charset="0"/>
              </a:rPr>
              <a:t>4</a:t>
            </a:r>
            <a:r>
              <a:rPr lang="zh-CN" altLang="en-US" sz="2800" b="1" dirty="0" smtClean="0">
                <a:solidFill>
                  <a:schemeClr val="tx1">
                    <a:lumMod val="75000"/>
                    <a:lumOff val="25000"/>
                  </a:schemeClr>
                </a:solidFill>
                <a:latin typeface="Century Gothic" panose="020B0502020202020204" pitchFamily="34" charset="0"/>
              </a:rPr>
              <a:t>、制定DlP工作任务分配及推进清单</a:t>
            </a:r>
            <a:endParaRPr lang="zh-CN" altLang="en-US" sz="2800" b="1" dirty="0" smtClean="0">
              <a:solidFill>
                <a:schemeClr val="tx1">
                  <a:lumMod val="75000"/>
                  <a:lumOff val="25000"/>
                </a:schemeClr>
              </a:solidFill>
              <a:latin typeface="Century Gothic" panose="020B0502020202020204" pitchFamily="34" charset="0"/>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1"/>
          <a:stretch>
            <a:fillRect/>
          </a:stretch>
        </p:blipFill>
        <p:spPr>
          <a:xfrm>
            <a:off x="8702040" y="269240"/>
            <a:ext cx="3242310" cy="664210"/>
          </a:xfrm>
          <a:prstGeom prst="rect">
            <a:avLst/>
          </a:prstGeom>
        </p:spPr>
      </p:pic>
      <p:sp>
        <p:nvSpPr>
          <p:cNvPr id="100" name="文本框 99"/>
          <p:cNvSpPr txBox="1"/>
          <p:nvPr/>
        </p:nvSpPr>
        <p:spPr>
          <a:xfrm>
            <a:off x="1396365" y="7724775"/>
            <a:ext cx="5300345" cy="252730"/>
          </a:xfrm>
          <a:prstGeom prst="rect">
            <a:avLst/>
          </a:prstGeom>
          <a:noFill/>
          <a:ln w="9525">
            <a:noFill/>
          </a:ln>
        </p:spPr>
        <p:txBody>
          <a:bodyPr wrap="square">
            <a:spAutoFit/>
          </a:bodyPr>
          <a:lstStyle/>
          <a:p>
            <a:pPr indent="0" algn="ctr"/>
            <a:r>
              <a:rPr lang="en-US" sz="1050" b="1">
                <a:latin typeface="宋体" panose="02010600030101010101" pitchFamily="2" charset="-122"/>
              </a:rPr>
              <a:t> </a:t>
            </a:r>
            <a:endParaRPr lang="zh-CN" altLang="en-US"/>
          </a:p>
        </p:txBody>
      </p:sp>
      <p:graphicFrame>
        <p:nvGraphicFramePr>
          <p:cNvPr id="4" name="表格 3"/>
          <p:cNvGraphicFramePr/>
          <p:nvPr/>
        </p:nvGraphicFramePr>
        <p:xfrm>
          <a:off x="1266825" y="1559560"/>
          <a:ext cx="10206355" cy="3644900"/>
        </p:xfrm>
        <a:graphic>
          <a:graphicData uri="http://schemas.openxmlformats.org/drawingml/2006/table">
            <a:tbl>
              <a:tblPr firstRow="1" bandRow="1">
                <a:tableStyleId>{5940675A-B579-460E-94D1-54222C63F5DA}</a:tableStyleId>
              </a:tblPr>
              <a:tblGrid>
                <a:gridCol w="358140"/>
                <a:gridCol w="882650"/>
                <a:gridCol w="643255"/>
                <a:gridCol w="1276350"/>
                <a:gridCol w="2972435"/>
                <a:gridCol w="817245"/>
                <a:gridCol w="1722755"/>
                <a:gridCol w="1533525"/>
              </a:tblGrid>
              <a:tr h="1500505">
                <a:tc rowSpan="2">
                  <a:txBody>
                    <a:bodyPr/>
                    <a:lstStyle/>
                    <a:p>
                      <a:pPr indent="0" algn="ctr">
                        <a:buNone/>
                      </a:pPr>
                      <a:r>
                        <a:rPr lang="en-US" sz="1400" b="0">
                          <a:solidFill>
                            <a:srgbClr val="000000"/>
                          </a:solidFill>
                          <a:latin typeface="仿宋_GB2312" panose="02010609030101010101" charset="-122"/>
                          <a:cs typeface="仿宋_GB2312" panose="02010609030101010101" charset="-122"/>
                        </a:rPr>
                        <a:t>九</a:t>
                      </a:r>
                      <a:endParaRPr lang="en-US" sz="1400" b="0">
                        <a:solidFill>
                          <a:srgbClr val="000000"/>
                        </a:solidFill>
                        <a:latin typeface="仿宋_GB2312" panose="02010609030101010101" charset="-122"/>
                        <a:cs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sz="1400" b="0">
                        <a:solidFill>
                          <a:srgbClr val="000000"/>
                        </a:solidFill>
                        <a:latin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lstStyle/>
                    <a:p>
                      <a:pPr indent="0" algn="ctr">
                        <a:buNone/>
                      </a:pPr>
                      <a:r>
                        <a:rPr lang="en-US" sz="1400" b="0">
                          <a:solidFill>
                            <a:srgbClr val="000000"/>
                          </a:solidFill>
                          <a:latin typeface="仿宋_GB2312" panose="02010609030101010101" charset="-122"/>
                          <a:cs typeface="仿宋_GB2312" panose="02010609030101010101" charset="-122"/>
                        </a:rPr>
                        <a:t>信息反馈与协调</a:t>
                      </a:r>
                      <a:endParaRPr lang="en-US" sz="1400" b="0">
                        <a:solidFill>
                          <a:srgbClr val="000000"/>
                        </a:solidFill>
                        <a:latin typeface="仿宋_GB2312" panose="02010609030101010101" charset="-122"/>
                        <a:cs typeface="仿宋_GB2312" panose="02010609030101010101" charset="-122"/>
                      </a:endParaRPr>
                    </a:p>
                    <a:p>
                      <a:pPr indent="0" algn="ctr">
                        <a:buNone/>
                      </a:pPr>
                      <a:r>
                        <a:rPr lang="en-US" altLang="zh-CN" sz="1400" b="0">
                          <a:solidFill>
                            <a:srgbClr val="000000"/>
                          </a:solidFill>
                          <a:latin typeface="仿宋_GB2312" panose="02010609030101010101" charset="-122"/>
                        </a:rPr>
                        <a:t> </a:t>
                      </a:r>
                      <a:endParaRPr lang="en-US" sz="1400" b="0">
                        <a:solidFill>
                          <a:srgbClr val="000000"/>
                        </a:solidFill>
                        <a:latin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田怀</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信息技术组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收集DIP运行阶段出现的信息相关问题，向医疗保障局信息部门反馈，提出解决方案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信息科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医保科、医务科、护理部、病案室、质控办、财务科、采购中心、药剂科、各临床科室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2022年11月</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643890">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vMerge="1">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舒尉</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政策业务组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向医疗保障局反馈DIP运行整体情况，协调医保部门，保障DIP工作顺利实施</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 医保科</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各职能部门、各临床科室</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仿宋_GB2312" panose="02010609030101010101" charset="-122"/>
                          <a:cs typeface="仿宋_GB2312" panose="02010609030101010101" charset="-122"/>
                        </a:rPr>
                        <a:t>2022年12月</a:t>
                      </a:r>
                      <a:r>
                        <a:rPr lang="en-US" sz="1400" b="0">
                          <a:latin typeface="仿宋_GB2312" panose="02010609030101010101" charset="-122"/>
                          <a:cs typeface="仿宋_GB2312" panose="02010609030101010101" charset="-122"/>
                        </a:rPr>
                        <a:t> </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1500505">
                <a:tc>
                  <a:txBody>
                    <a:bodyPr/>
                    <a:lstStyle/>
                    <a:p>
                      <a:pPr indent="0" algn="ctr">
                        <a:buNone/>
                      </a:pPr>
                      <a:r>
                        <a:rPr lang="en-US" sz="1400" b="0">
                          <a:solidFill>
                            <a:srgbClr val="000000"/>
                          </a:solidFill>
                          <a:latin typeface="仿宋_GB2312" panose="02010609030101010101" charset="-122"/>
                          <a:cs typeface="仿宋_GB2312" panose="02010609030101010101" charset="-122"/>
                        </a:rPr>
                        <a:t> </a:t>
                      </a:r>
                      <a:r>
                        <a:rPr lang="en-US" sz="1400" b="0">
                          <a:latin typeface="仿宋_GB2312" panose="02010609030101010101" charset="-122"/>
                          <a:cs typeface="仿宋_GB2312" panose="02010609030101010101" charset="-122"/>
                        </a:rPr>
                        <a:t> 十   </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DIP工作督导考核</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宋明建</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督导考核小组</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每月督导DIP工作落实情况，每月通报，督促各项按时保质落实到位，发现问题督促整改到位。</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 </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 </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400" b="0">
                          <a:solidFill>
                            <a:srgbClr val="000000"/>
                          </a:solidFill>
                          <a:latin typeface="仿宋_GB2312" panose="02010609030101010101" charset="-122"/>
                          <a:cs typeface="仿宋_GB2312" panose="02010609030101010101" charset="-122"/>
                        </a:rPr>
                        <a:t>持续</a:t>
                      </a:r>
                      <a:endParaRPr lang="en-US" altLang="en-US" sz="14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515745" y="330200"/>
            <a:ext cx="9181465" cy="583565"/>
          </a:xfrm>
          <a:prstGeom prst="rect">
            <a:avLst/>
          </a:prstGeom>
          <a:noFill/>
        </p:spPr>
        <p:txBody>
          <a:bodyPr wrap="squar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5</a:t>
            </a:r>
            <a:r>
              <a:rPr lang="zh-CN" altLang="en-US" sz="3200" b="1" smtClean="0">
                <a:solidFill>
                  <a:schemeClr val="tx1">
                    <a:lumMod val="75000"/>
                    <a:lumOff val="25000"/>
                  </a:schemeClr>
                </a:solidFill>
                <a:latin typeface="Century Gothic" panose="020B0502020202020204" pitchFamily="34" charset="0"/>
              </a:rPr>
              <a:t>、建立质量管理体系</a:t>
            </a:r>
            <a:endParaRPr lang="zh-CN" altLang="en-US" sz="3200" b="1" smtClean="0">
              <a:solidFill>
                <a:schemeClr val="tx1">
                  <a:lumMod val="75000"/>
                  <a:lumOff val="25000"/>
                </a:schemeClr>
              </a:solidFill>
              <a:latin typeface="Century Gothic" panose="020B0502020202020204" pitchFamily="34" charset="0"/>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1"/>
          <a:stretch>
            <a:fillRect/>
          </a:stretch>
        </p:blipFill>
        <p:spPr>
          <a:xfrm>
            <a:off x="965835" y="1381125"/>
            <a:ext cx="9920605" cy="5039360"/>
          </a:xfrm>
          <a:prstGeom prst="rect">
            <a:avLst/>
          </a:prstGeom>
        </p:spPr>
      </p:pic>
      <p:pic>
        <p:nvPicPr>
          <p:cNvPr id="4" name="图片 3"/>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515745" y="330200"/>
            <a:ext cx="9181465" cy="583565"/>
          </a:xfrm>
          <a:prstGeom prst="rect">
            <a:avLst/>
          </a:prstGeom>
          <a:noFill/>
        </p:spPr>
        <p:txBody>
          <a:bodyPr wrap="squar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5</a:t>
            </a:r>
            <a:r>
              <a:rPr lang="zh-CN" altLang="en-US" sz="3200" b="1" smtClean="0">
                <a:solidFill>
                  <a:schemeClr val="tx1">
                    <a:lumMod val="75000"/>
                    <a:lumOff val="25000"/>
                  </a:schemeClr>
                </a:solidFill>
                <a:latin typeface="Century Gothic" panose="020B0502020202020204" pitchFamily="34" charset="0"/>
              </a:rPr>
              <a:t>、建立质量管理体系</a:t>
            </a:r>
            <a:endParaRPr lang="zh-CN" altLang="en-US" sz="3200" b="1" smtClean="0">
              <a:solidFill>
                <a:schemeClr val="tx1">
                  <a:lumMod val="75000"/>
                  <a:lumOff val="25000"/>
                </a:schemeClr>
              </a:solidFill>
              <a:latin typeface="Century Gothic" panose="020B0502020202020204" pitchFamily="34" charset="0"/>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1370965" y="1378585"/>
            <a:ext cx="9811385" cy="5160010"/>
          </a:xfrm>
          <a:prstGeom prst="rect">
            <a:avLst/>
          </a:prstGeom>
        </p:spPr>
      </p:pic>
      <p:pic>
        <p:nvPicPr>
          <p:cNvPr id="4" name="图片 3"/>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505585" y="330200"/>
            <a:ext cx="9181465" cy="521970"/>
          </a:xfrm>
          <a:prstGeom prst="rect">
            <a:avLst/>
          </a:prstGeom>
          <a:noFill/>
        </p:spPr>
        <p:txBody>
          <a:bodyPr wrap="square" rtlCol="0">
            <a:spAutoFit/>
            <a:scene3d>
              <a:camera prst="orthographicFront"/>
              <a:lightRig rig="threePt" dir="t"/>
            </a:scene3d>
            <a:sp3d contourW="12700"/>
          </a:bodyPr>
          <a:lstStyle/>
          <a:p>
            <a:pPr algn="l"/>
            <a:r>
              <a:rPr lang="en-US" altLang="zh-CN" sz="2800" b="1" smtClean="0">
                <a:solidFill>
                  <a:schemeClr val="tx1">
                    <a:lumMod val="75000"/>
                    <a:lumOff val="25000"/>
                  </a:schemeClr>
                </a:solidFill>
                <a:latin typeface="Century Gothic" panose="020B0502020202020204" pitchFamily="34" charset="0"/>
              </a:rPr>
              <a:t>5</a:t>
            </a:r>
            <a:r>
              <a:rPr lang="zh-CN" altLang="en-US" sz="2800" b="1" smtClean="0">
                <a:solidFill>
                  <a:schemeClr val="tx1">
                    <a:lumMod val="75000"/>
                    <a:lumOff val="25000"/>
                  </a:schemeClr>
                </a:solidFill>
                <a:latin typeface="Century Gothic" panose="020B0502020202020204" pitchFamily="34" charset="0"/>
              </a:rPr>
              <a:t>、建立质量管理体系</a:t>
            </a:r>
            <a:r>
              <a:rPr lang="en-US" altLang="zh-CN" sz="2800" b="1" smtClean="0">
                <a:solidFill>
                  <a:schemeClr val="tx1">
                    <a:lumMod val="75000"/>
                    <a:lumOff val="25000"/>
                  </a:schemeClr>
                </a:solidFill>
                <a:latin typeface="Century Gothic" panose="020B0502020202020204" pitchFamily="34" charset="0"/>
              </a:rPr>
              <a:t>(</a:t>
            </a:r>
            <a:r>
              <a:rPr lang="zh-CN" altLang="en-US" sz="2800" b="1" smtClean="0">
                <a:solidFill>
                  <a:schemeClr val="tx1">
                    <a:lumMod val="75000"/>
                    <a:lumOff val="25000"/>
                  </a:schemeClr>
                </a:solidFill>
                <a:latin typeface="Century Gothic" panose="020B0502020202020204" pitchFamily="34" charset="0"/>
              </a:rPr>
              <a:t>动态成本管控体系</a:t>
            </a:r>
            <a:r>
              <a:rPr lang="en-US" altLang="zh-CN" sz="2800" b="1" smtClean="0">
                <a:solidFill>
                  <a:schemeClr val="tx1">
                    <a:lumMod val="75000"/>
                    <a:lumOff val="25000"/>
                  </a:schemeClr>
                </a:solidFill>
                <a:latin typeface="Century Gothic" panose="020B0502020202020204" pitchFamily="34" charset="0"/>
              </a:rPr>
              <a:t>)</a:t>
            </a:r>
            <a:endParaRPr lang="en-US" altLang="zh-CN" sz="2800" b="1" smtClean="0">
              <a:solidFill>
                <a:schemeClr val="tx1">
                  <a:lumMod val="75000"/>
                  <a:lumOff val="25000"/>
                </a:schemeClr>
              </a:solidFill>
              <a:latin typeface="Century Gothic" panose="020B0502020202020204" pitchFamily="34" charset="0"/>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1"/>
          <a:stretch>
            <a:fillRect/>
          </a:stretch>
        </p:blipFill>
        <p:spPr>
          <a:xfrm>
            <a:off x="1515745" y="1296035"/>
            <a:ext cx="9442450" cy="4809490"/>
          </a:xfrm>
          <a:prstGeom prst="rect">
            <a:avLst/>
          </a:prstGeom>
        </p:spPr>
      </p:pic>
      <p:pic>
        <p:nvPicPr>
          <p:cNvPr id="4" name="图片 3"/>
          <p:cNvPicPr>
            <a:picLocks noChangeAspect="1"/>
          </p:cNvPicPr>
          <p:nvPr/>
        </p:nvPicPr>
        <p:blipFill>
          <a:blip r:embed="rId2"/>
          <a:stretch>
            <a:fillRect/>
          </a:stretch>
        </p:blipFill>
        <p:spPr>
          <a:xfrm>
            <a:off x="8711565" y="249555"/>
            <a:ext cx="3242310" cy="664210"/>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515745" y="330200"/>
            <a:ext cx="9181465" cy="583565"/>
          </a:xfrm>
          <a:prstGeom prst="rect">
            <a:avLst/>
          </a:prstGeom>
          <a:noFill/>
        </p:spPr>
        <p:txBody>
          <a:bodyPr wrap="square" rtlCol="0">
            <a:spAutoFit/>
            <a:scene3d>
              <a:camera prst="orthographicFront"/>
              <a:lightRig rig="threePt" dir="t"/>
            </a:scene3d>
            <a:sp3d contourW="12700"/>
          </a:bodyPr>
          <a:lstStyle/>
          <a:p>
            <a:pPr algn="l"/>
            <a:r>
              <a:rPr lang="en-US" altLang="zh-CN" sz="3200" b="1" smtClean="0">
                <a:solidFill>
                  <a:schemeClr val="tx1">
                    <a:lumMod val="75000"/>
                    <a:lumOff val="25000"/>
                  </a:schemeClr>
                </a:solidFill>
                <a:latin typeface="Century Gothic" panose="020B0502020202020204" pitchFamily="34" charset="0"/>
              </a:rPr>
              <a:t>6</a:t>
            </a:r>
            <a:r>
              <a:rPr lang="zh-CN" altLang="en-US" sz="3200" b="1" smtClean="0">
                <a:solidFill>
                  <a:schemeClr val="tx1">
                    <a:lumMod val="75000"/>
                    <a:lumOff val="25000"/>
                  </a:schemeClr>
                </a:solidFill>
                <a:latin typeface="Century Gothic" panose="020B0502020202020204" pitchFamily="34" charset="0"/>
              </a:rPr>
              <a:t>、建立培训体系</a:t>
            </a:r>
            <a:endParaRPr lang="zh-CN" altLang="en-US" sz="3200" b="1" smtClean="0">
              <a:solidFill>
                <a:schemeClr val="tx1">
                  <a:lumMod val="75000"/>
                  <a:lumOff val="25000"/>
                </a:schemeClr>
              </a:solidFill>
              <a:latin typeface="Century Gothic" panose="020B0502020202020204" pitchFamily="34" charset="0"/>
            </a:endParaRPr>
          </a:p>
        </p:txBody>
      </p:sp>
      <p:grpSp>
        <p:nvGrpSpPr>
          <p:cNvPr id="22" name="组合 21"/>
          <p:cNvGrpSpPr/>
          <p:nvPr/>
        </p:nvGrpSpPr>
        <p:grpSpPr>
          <a:xfrm>
            <a:off x="567214" y="467012"/>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1"/>
          <a:stretch>
            <a:fillRect/>
          </a:stretch>
        </p:blipFill>
        <p:spPr>
          <a:xfrm>
            <a:off x="8702040" y="269240"/>
            <a:ext cx="3242310" cy="664210"/>
          </a:xfrm>
          <a:prstGeom prst="rect">
            <a:avLst/>
          </a:prstGeom>
        </p:spPr>
      </p:pic>
      <p:sp>
        <p:nvSpPr>
          <p:cNvPr id="31" name="MH_Other_1"/>
          <p:cNvSpPr>
            <a:spLocks noChangeShapeType="1"/>
          </p:cNvSpPr>
          <p:nvPr>
            <p:custDataLst>
              <p:tags r:id="rId2"/>
            </p:custDataLst>
          </p:nvPr>
        </p:nvSpPr>
        <p:spPr bwMode="auto">
          <a:xfrm flipH="1">
            <a:off x="4906963" y="3891348"/>
            <a:ext cx="188912" cy="0"/>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2" name="MH_Other_2"/>
          <p:cNvSpPr>
            <a:spLocks noChangeShapeType="1"/>
          </p:cNvSpPr>
          <p:nvPr>
            <p:custDataLst>
              <p:tags r:id="rId3"/>
            </p:custDataLst>
          </p:nvPr>
        </p:nvSpPr>
        <p:spPr bwMode="auto">
          <a:xfrm>
            <a:off x="7077076" y="3891348"/>
            <a:ext cx="187325" cy="0"/>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3" name="MH_Other_3"/>
          <p:cNvSpPr>
            <a:spLocks noChangeShapeType="1"/>
          </p:cNvSpPr>
          <p:nvPr>
            <p:custDataLst>
              <p:tags r:id="rId4"/>
            </p:custDataLst>
          </p:nvPr>
        </p:nvSpPr>
        <p:spPr bwMode="auto">
          <a:xfrm flipV="1">
            <a:off x="6578601" y="2969012"/>
            <a:ext cx="100013" cy="122237"/>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4" name="MH_Other_4"/>
          <p:cNvSpPr>
            <a:spLocks noChangeShapeType="1"/>
          </p:cNvSpPr>
          <p:nvPr>
            <p:custDataLst>
              <p:tags r:id="rId5"/>
            </p:custDataLst>
          </p:nvPr>
        </p:nvSpPr>
        <p:spPr bwMode="auto">
          <a:xfrm flipH="1" flipV="1">
            <a:off x="5491163" y="2969012"/>
            <a:ext cx="100012" cy="122237"/>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5" name="MH_Other_5"/>
          <p:cNvSpPr>
            <a:spLocks noChangeShapeType="1"/>
          </p:cNvSpPr>
          <p:nvPr>
            <p:custDataLst>
              <p:tags r:id="rId6"/>
            </p:custDataLst>
          </p:nvPr>
        </p:nvSpPr>
        <p:spPr bwMode="auto">
          <a:xfrm>
            <a:off x="6578601" y="4686687"/>
            <a:ext cx="100013" cy="122237"/>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6" name="MH_Other_6"/>
          <p:cNvSpPr>
            <a:spLocks noChangeShapeType="1"/>
          </p:cNvSpPr>
          <p:nvPr>
            <p:custDataLst>
              <p:tags r:id="rId7"/>
            </p:custDataLst>
          </p:nvPr>
        </p:nvSpPr>
        <p:spPr bwMode="auto">
          <a:xfrm flipH="1">
            <a:off x="5491163" y="4686687"/>
            <a:ext cx="100012" cy="122237"/>
          </a:xfrm>
          <a:prstGeom prst="line">
            <a:avLst/>
          </a:prstGeom>
          <a:noFill/>
          <a:ln w="19050" cmpd="sng">
            <a:solidFill>
              <a:srgbClr val="FFC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sp>
        <p:nvSpPr>
          <p:cNvPr id="37" name="MH_SubTitle_6"/>
          <p:cNvSpPr>
            <a:spLocks noChangeArrowheads="1"/>
          </p:cNvSpPr>
          <p:nvPr>
            <p:custDataLst>
              <p:tags r:id="rId8"/>
            </p:custDataLst>
          </p:nvPr>
        </p:nvSpPr>
        <p:spPr bwMode="auto">
          <a:xfrm>
            <a:off x="4184650" y="3567498"/>
            <a:ext cx="636588" cy="635000"/>
          </a:xfrm>
          <a:prstGeom prst="ellipse">
            <a:avLst/>
          </a:prstGeom>
          <a:solidFill>
            <a:schemeClr val="bg2">
              <a:lumMod val="50000"/>
            </a:schemeClr>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06</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3" name="MH_SubTitle_5"/>
          <p:cNvSpPr>
            <a:spLocks noChangeArrowheads="1"/>
          </p:cNvSpPr>
          <p:nvPr>
            <p:custDataLst>
              <p:tags r:id="rId9"/>
            </p:custDataLst>
          </p:nvPr>
        </p:nvSpPr>
        <p:spPr bwMode="auto">
          <a:xfrm>
            <a:off x="4879975" y="4773998"/>
            <a:ext cx="635000" cy="635000"/>
          </a:xfrm>
          <a:prstGeom prst="ellipse">
            <a:avLst/>
          </a:prstGeom>
          <a:solidFill>
            <a:schemeClr val="bg2">
              <a:lumMod val="50000"/>
            </a:schemeClr>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05</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39" name="MH_SubTitle_4"/>
          <p:cNvSpPr>
            <a:spLocks noChangeArrowheads="1"/>
          </p:cNvSpPr>
          <p:nvPr>
            <p:custDataLst>
              <p:tags r:id="rId10"/>
            </p:custDataLst>
          </p:nvPr>
        </p:nvSpPr>
        <p:spPr bwMode="auto">
          <a:xfrm>
            <a:off x="6643689" y="4773998"/>
            <a:ext cx="636587" cy="635000"/>
          </a:xfrm>
          <a:prstGeom prst="ellipse">
            <a:avLst/>
          </a:prstGeom>
          <a:solidFill>
            <a:schemeClr val="bg2">
              <a:lumMod val="50000"/>
            </a:schemeClr>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04</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40" name="MH_SubTitle_3"/>
          <p:cNvSpPr>
            <a:spLocks noChangeArrowheads="1"/>
          </p:cNvSpPr>
          <p:nvPr>
            <p:custDataLst>
              <p:tags r:id="rId11"/>
            </p:custDataLst>
          </p:nvPr>
        </p:nvSpPr>
        <p:spPr bwMode="auto">
          <a:xfrm>
            <a:off x="7370764" y="3557973"/>
            <a:ext cx="636587" cy="635000"/>
          </a:xfrm>
          <a:prstGeom prst="ellipse">
            <a:avLst/>
          </a:prstGeom>
          <a:solidFill>
            <a:schemeClr val="bg2">
              <a:lumMod val="50000"/>
            </a:schemeClr>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03</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41" name="MH_SubTitle_2"/>
          <p:cNvSpPr>
            <a:spLocks noChangeArrowheads="1"/>
          </p:cNvSpPr>
          <p:nvPr>
            <p:custDataLst>
              <p:tags r:id="rId12"/>
            </p:custDataLst>
          </p:nvPr>
        </p:nvSpPr>
        <p:spPr bwMode="auto">
          <a:xfrm>
            <a:off x="6657975" y="2360998"/>
            <a:ext cx="635000" cy="635000"/>
          </a:xfrm>
          <a:prstGeom prst="ellipse">
            <a:avLst/>
          </a:prstGeom>
          <a:solidFill>
            <a:schemeClr val="bg2">
              <a:lumMod val="50000"/>
            </a:schemeClr>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02</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42" name="MH_SubTitle_1"/>
          <p:cNvSpPr>
            <a:spLocks noChangeArrowheads="1"/>
          </p:cNvSpPr>
          <p:nvPr>
            <p:custDataLst>
              <p:tags r:id="rId13"/>
            </p:custDataLst>
          </p:nvPr>
        </p:nvSpPr>
        <p:spPr bwMode="auto">
          <a:xfrm>
            <a:off x="4887913" y="2360998"/>
            <a:ext cx="635000" cy="635000"/>
          </a:xfrm>
          <a:prstGeom prst="ellipse">
            <a:avLst/>
          </a:prstGeom>
          <a:solidFill>
            <a:schemeClr val="bg2">
              <a:lumMod val="50000"/>
            </a:schemeClr>
          </a:solidFill>
          <a:ln w="76200" cmpd="dbl">
            <a:solidFill>
              <a:srgbClr val="FFFFFF"/>
            </a:solidFill>
          </a:ln>
        </p:spPr>
        <p:txBody>
          <a:bodyPr lIns="0" tIns="0" rIns="0" bIns="0" anchor="ctr">
            <a:normAutofit/>
          </a:bodyPr>
          <a:lstStyle/>
          <a:p>
            <a:pPr algn="ctr">
              <a:defRPr/>
            </a:pPr>
            <a:r>
              <a:rPr lang="en-US" altLang="zh-CN" sz="2000" kern="0" dirty="0">
                <a:solidFill>
                  <a:srgbClr val="FFFFFF"/>
                </a:solidFill>
                <a:latin typeface="微软雅黑" panose="020B0503020204020204" pitchFamily="34" charset="-122"/>
                <a:ea typeface="微软雅黑" panose="020B0503020204020204" pitchFamily="34" charset="-122"/>
              </a:rPr>
              <a:t>01</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43" name="MH_Title_1"/>
          <p:cNvSpPr>
            <a:spLocks noChangeArrowheads="1"/>
          </p:cNvSpPr>
          <p:nvPr>
            <p:custDataLst>
              <p:tags r:id="rId14"/>
            </p:custDataLst>
          </p:nvPr>
        </p:nvSpPr>
        <p:spPr bwMode="auto">
          <a:xfrm>
            <a:off x="5218113" y="3184911"/>
            <a:ext cx="1731962" cy="1403350"/>
          </a:xfrm>
          <a:prstGeom prst="hexagon">
            <a:avLst>
              <a:gd name="adj" fmla="val 30852"/>
              <a:gd name="vf" fmla="val 115470"/>
            </a:avLst>
          </a:prstGeom>
          <a:solidFill>
            <a:schemeClr val="tx2">
              <a:lumMod val="60000"/>
              <a:lumOff val="40000"/>
            </a:schemeClr>
          </a:solidFill>
          <a:ln w="76200" cmpd="dbl">
            <a:solidFill>
              <a:srgbClr val="FFFFFF"/>
            </a:solidFill>
            <a:miter lim="800000"/>
          </a:ln>
          <a:effectLst/>
        </p:spPr>
        <p:txBody>
          <a:bodyPr lIns="0" tIns="0" rIns="0" bIns="0" anchor="ctr">
            <a:normAutofit/>
          </a:bodyPr>
          <a:lstStyle/>
          <a:p>
            <a:pPr algn="ctr">
              <a:defRPr/>
            </a:pPr>
            <a:r>
              <a:rPr lang="en-US" altLang="zh-CN" sz="2400" kern="0" dirty="0">
                <a:solidFill>
                  <a:srgbClr val="FFFFFF"/>
                </a:solidFill>
                <a:latin typeface="微软雅黑" panose="020B0503020204020204" pitchFamily="34" charset="-122"/>
                <a:ea typeface="微软雅黑" panose="020B0503020204020204" pitchFamily="34" charset="-122"/>
              </a:rPr>
              <a:t>DIP</a:t>
            </a:r>
            <a:r>
              <a:rPr lang="zh-CN" altLang="en-US" sz="2400" kern="0" dirty="0">
                <a:solidFill>
                  <a:srgbClr val="FFFFFF"/>
                </a:solidFill>
                <a:latin typeface="微软雅黑" panose="020B0503020204020204" pitchFamily="34" charset="-122"/>
                <a:ea typeface="微软雅黑" panose="020B0503020204020204" pitchFamily="34" charset="-122"/>
              </a:rPr>
              <a:t>培训体系</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44" name="MH_Text_2"/>
          <p:cNvSpPr txBox="1">
            <a:spLocks noChangeArrowheads="1"/>
          </p:cNvSpPr>
          <p:nvPr>
            <p:custDataLst>
              <p:tags r:id="rId15"/>
            </p:custDataLst>
          </p:nvPr>
        </p:nvSpPr>
        <p:spPr bwMode="auto">
          <a:xfrm>
            <a:off x="7426325" y="2160974"/>
            <a:ext cx="26860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20000"/>
              </a:lnSpc>
            </a:pPr>
            <a:r>
              <a:rPr lang="zh-CN" altLang="en-US" sz="2000" dirty="0">
                <a:latin typeface="微软雅黑" panose="020B0503020204020204" pitchFamily="34" charset="-122"/>
                <a:ea typeface="微软雅黑" panose="020B0503020204020204" pitchFamily="34" charset="-122"/>
              </a:rPr>
              <a:t>病案编码</a:t>
            </a:r>
            <a:endParaRPr lang="zh-CN" altLang="en-US" sz="2000" dirty="0">
              <a:latin typeface="微软雅黑" panose="020B0503020204020204" pitchFamily="34" charset="-122"/>
              <a:ea typeface="微软雅黑" panose="020B0503020204020204" pitchFamily="34" charset="-122"/>
            </a:endParaRPr>
          </a:p>
          <a:p>
            <a:pPr eaLnBrk="1" hangingPunct="1">
              <a:lnSpc>
                <a:spcPct val="120000"/>
              </a:lnSpc>
            </a:pPr>
            <a:r>
              <a:rPr lang="zh-CN" altLang="en-US" sz="2000" dirty="0">
                <a:latin typeface="微软雅黑" panose="020B0503020204020204" pitchFamily="34" charset="-122"/>
                <a:ea typeface="微软雅黑" panose="020B0503020204020204" pitchFamily="34" charset="-122"/>
              </a:rPr>
              <a:t>专业培训</a:t>
            </a:r>
            <a:endParaRPr lang="zh-CN" altLang="en-US" sz="2000" dirty="0">
              <a:latin typeface="微软雅黑" panose="020B0503020204020204" pitchFamily="34" charset="-122"/>
              <a:ea typeface="微软雅黑" panose="020B0503020204020204" pitchFamily="34" charset="-122"/>
            </a:endParaRPr>
          </a:p>
        </p:txBody>
      </p:sp>
      <p:sp>
        <p:nvSpPr>
          <p:cNvPr id="45" name="MH_Text_3"/>
          <p:cNvSpPr txBox="1">
            <a:spLocks noChangeArrowheads="1"/>
          </p:cNvSpPr>
          <p:nvPr>
            <p:custDataLst>
              <p:tags r:id="rId16"/>
            </p:custDataLst>
          </p:nvPr>
        </p:nvSpPr>
        <p:spPr bwMode="auto">
          <a:xfrm>
            <a:off x="8132763" y="3383349"/>
            <a:ext cx="19796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20000"/>
              </a:lnSpc>
            </a:pPr>
            <a:r>
              <a:rPr lang="en-US" altLang="zh-CN" sz="2000" dirty="0">
                <a:latin typeface="微软雅黑" panose="020B0503020204020204" pitchFamily="34" charset="-122"/>
                <a:ea typeface="微软雅黑" panose="020B0503020204020204" pitchFamily="34" charset="-122"/>
              </a:rPr>
              <a:t>DIP</a:t>
            </a:r>
            <a:r>
              <a:rPr lang="zh-CN" altLang="en-US" sz="2000" dirty="0">
                <a:latin typeface="微软雅黑" panose="020B0503020204020204" pitchFamily="34" charset="-122"/>
                <a:ea typeface="微软雅黑" panose="020B0503020204020204" pitchFamily="34" charset="-122"/>
              </a:rPr>
              <a:t>分组</a:t>
            </a: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pPr>
            <a:r>
              <a:rPr lang="zh-CN" altLang="en-US" sz="2000" dirty="0">
                <a:latin typeface="微软雅黑" panose="020B0503020204020204" pitchFamily="34" charset="-122"/>
                <a:ea typeface="微软雅黑" panose="020B0503020204020204" pitchFamily="34" charset="-122"/>
              </a:rPr>
              <a:t>专业培训</a:t>
            </a:r>
            <a:endParaRPr lang="zh-CN" altLang="en-US" sz="2000" dirty="0">
              <a:latin typeface="微软雅黑" panose="020B0503020204020204" pitchFamily="34" charset="-122"/>
              <a:ea typeface="微软雅黑" panose="020B0503020204020204" pitchFamily="34" charset="-122"/>
            </a:endParaRPr>
          </a:p>
        </p:txBody>
      </p:sp>
      <p:sp>
        <p:nvSpPr>
          <p:cNvPr id="46" name="MH_Text_4"/>
          <p:cNvSpPr txBox="1">
            <a:spLocks noChangeArrowheads="1"/>
          </p:cNvSpPr>
          <p:nvPr>
            <p:custDataLst>
              <p:tags r:id="rId17"/>
            </p:custDataLst>
          </p:nvPr>
        </p:nvSpPr>
        <p:spPr bwMode="auto">
          <a:xfrm>
            <a:off x="7412039" y="4415224"/>
            <a:ext cx="2700337"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20000"/>
              </a:lnSpc>
            </a:pPr>
            <a:r>
              <a:rPr lang="en-US" altLang="zh-CN" sz="2000" dirty="0">
                <a:latin typeface="微软雅黑" panose="020B0503020204020204" pitchFamily="34" charset="-122"/>
                <a:ea typeface="微软雅黑" panose="020B0503020204020204" pitchFamily="34" charset="-122"/>
              </a:rPr>
              <a:t>DIP</a:t>
            </a:r>
            <a:r>
              <a:rPr lang="zh-CN" altLang="en-US" sz="2000" dirty="0">
                <a:latin typeface="微软雅黑" panose="020B0503020204020204" pitchFamily="34" charset="-122"/>
                <a:ea typeface="微软雅黑" panose="020B0503020204020204" pitchFamily="34" charset="-122"/>
              </a:rPr>
              <a:t>实施</a:t>
            </a:r>
            <a:endParaRPr lang="zh-CN" altLang="en-US" sz="2000" dirty="0">
              <a:latin typeface="微软雅黑" panose="020B0503020204020204" pitchFamily="34" charset="-122"/>
              <a:ea typeface="微软雅黑" panose="020B0503020204020204" pitchFamily="34" charset="-122"/>
            </a:endParaRPr>
          </a:p>
          <a:p>
            <a:pPr eaLnBrk="1" hangingPunct="1">
              <a:lnSpc>
                <a:spcPct val="120000"/>
              </a:lnSpc>
            </a:pPr>
            <a:r>
              <a:rPr lang="zh-CN" altLang="en-US" sz="2000" dirty="0">
                <a:latin typeface="微软雅黑" panose="020B0503020204020204" pitchFamily="34" charset="-122"/>
                <a:ea typeface="微软雅黑" panose="020B0503020204020204" pitchFamily="34" charset="-122"/>
              </a:rPr>
              <a:t>经验交流</a:t>
            </a:r>
            <a:endParaRPr lang="zh-CN" altLang="en-US" sz="2000" dirty="0">
              <a:latin typeface="微软雅黑" panose="020B0503020204020204" pitchFamily="34" charset="-122"/>
              <a:ea typeface="微软雅黑" panose="020B0503020204020204" pitchFamily="34" charset="-122"/>
            </a:endParaRPr>
          </a:p>
        </p:txBody>
      </p:sp>
      <p:sp>
        <p:nvSpPr>
          <p:cNvPr id="47" name="MH_Text_1"/>
          <p:cNvSpPr txBox="1">
            <a:spLocks noChangeArrowheads="1"/>
          </p:cNvSpPr>
          <p:nvPr>
            <p:custDataLst>
              <p:tags r:id="rId18"/>
            </p:custDataLst>
          </p:nvPr>
        </p:nvSpPr>
        <p:spPr bwMode="auto">
          <a:xfrm>
            <a:off x="2251075" y="2171769"/>
            <a:ext cx="24907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20000"/>
              </a:lnSpc>
            </a:pPr>
            <a:r>
              <a:rPr lang="en-US" altLang="zh-CN" sz="2000" dirty="0">
                <a:latin typeface="微软雅黑" panose="020B0503020204020204" pitchFamily="34" charset="-122"/>
                <a:ea typeface="微软雅黑" panose="020B0503020204020204" pitchFamily="34" charset="-122"/>
              </a:rPr>
              <a:t>DIP</a:t>
            </a:r>
            <a:r>
              <a:rPr lang="zh-CN" altLang="en-US" sz="2000" dirty="0">
                <a:latin typeface="微软雅黑" panose="020B0503020204020204" pitchFamily="34" charset="-122"/>
                <a:ea typeface="微软雅黑" panose="020B0503020204020204" pitchFamily="34" charset="-122"/>
              </a:rPr>
              <a:t>基础</a:t>
            </a:r>
            <a:endParaRPr lang="zh-CN" altLang="en-US" sz="2000" dirty="0">
              <a:latin typeface="微软雅黑" panose="020B0503020204020204" pitchFamily="34" charset="-122"/>
              <a:ea typeface="微软雅黑" panose="020B0503020204020204" pitchFamily="34" charset="-122"/>
            </a:endParaRPr>
          </a:p>
          <a:p>
            <a:pPr algn="r" eaLnBrk="1" hangingPunct="1">
              <a:lnSpc>
                <a:spcPct val="120000"/>
              </a:lnSpc>
            </a:pPr>
            <a:r>
              <a:rPr lang="zh-CN" altLang="en-US" sz="2000" dirty="0">
                <a:latin typeface="微软雅黑" panose="020B0503020204020204" pitchFamily="34" charset="-122"/>
                <a:ea typeface="微软雅黑" panose="020B0503020204020204" pitchFamily="34" charset="-122"/>
              </a:rPr>
              <a:t>知识培训</a:t>
            </a:r>
            <a:endParaRPr lang="zh-CN" altLang="en-US" sz="2000" dirty="0">
              <a:latin typeface="微软雅黑" panose="020B0503020204020204" pitchFamily="34" charset="-122"/>
              <a:ea typeface="微软雅黑" panose="020B0503020204020204" pitchFamily="34" charset="-122"/>
            </a:endParaRPr>
          </a:p>
        </p:txBody>
      </p:sp>
      <p:sp>
        <p:nvSpPr>
          <p:cNvPr id="48" name="MH_Text_6"/>
          <p:cNvSpPr txBox="1">
            <a:spLocks noChangeArrowheads="1"/>
          </p:cNvSpPr>
          <p:nvPr>
            <p:custDataLst>
              <p:tags r:id="rId19"/>
            </p:custDataLst>
          </p:nvPr>
        </p:nvSpPr>
        <p:spPr bwMode="auto">
          <a:xfrm>
            <a:off x="2251075" y="3383349"/>
            <a:ext cx="1790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20000"/>
              </a:lnSpc>
            </a:pPr>
            <a:r>
              <a:rPr lang="en-US" altLang="zh-CN" sz="2000" dirty="0">
                <a:latin typeface="微软雅黑" panose="020B0503020204020204" pitchFamily="34" charset="-122"/>
                <a:ea typeface="微软雅黑" panose="020B0503020204020204" pitchFamily="34" charset="-122"/>
              </a:rPr>
              <a:t>DIP</a:t>
            </a:r>
            <a:r>
              <a:rPr lang="zh-CN" altLang="en-US" sz="2000" dirty="0">
                <a:latin typeface="微软雅黑" panose="020B0503020204020204" pitchFamily="34" charset="-122"/>
                <a:ea typeface="微软雅黑" panose="020B0503020204020204" pitchFamily="34" charset="-122"/>
              </a:rPr>
              <a:t>系统</a:t>
            </a:r>
            <a:endParaRPr lang="en-US" altLang="zh-CN" sz="2000" dirty="0">
              <a:latin typeface="微软雅黑" panose="020B0503020204020204" pitchFamily="34" charset="-122"/>
              <a:ea typeface="微软雅黑" panose="020B0503020204020204" pitchFamily="34" charset="-122"/>
            </a:endParaRPr>
          </a:p>
          <a:p>
            <a:pPr algn="r" eaLnBrk="1" hangingPunct="1">
              <a:lnSpc>
                <a:spcPct val="120000"/>
              </a:lnSpc>
            </a:pPr>
            <a:r>
              <a:rPr lang="zh-CN" altLang="en-US" sz="2000" dirty="0">
                <a:latin typeface="微软雅黑" panose="020B0503020204020204" pitchFamily="34" charset="-122"/>
                <a:ea typeface="微软雅黑" panose="020B0503020204020204" pitchFamily="34" charset="-122"/>
              </a:rPr>
              <a:t>操作培训</a:t>
            </a:r>
            <a:endParaRPr lang="zh-CN" altLang="en-US" sz="2000" dirty="0">
              <a:latin typeface="微软雅黑" panose="020B0503020204020204" pitchFamily="34" charset="-122"/>
              <a:ea typeface="微软雅黑" panose="020B0503020204020204" pitchFamily="34" charset="-122"/>
            </a:endParaRPr>
          </a:p>
        </p:txBody>
      </p:sp>
      <p:sp>
        <p:nvSpPr>
          <p:cNvPr id="49" name="MH_Text_5"/>
          <p:cNvSpPr txBox="1">
            <a:spLocks noChangeArrowheads="1"/>
          </p:cNvSpPr>
          <p:nvPr>
            <p:custDataLst>
              <p:tags r:id="rId20"/>
            </p:custDataLst>
          </p:nvPr>
        </p:nvSpPr>
        <p:spPr bwMode="auto">
          <a:xfrm>
            <a:off x="2251076" y="4686687"/>
            <a:ext cx="24860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20000"/>
              </a:lnSpc>
            </a:pPr>
            <a:r>
              <a:rPr lang="en-US" altLang="zh-CN" sz="2000" dirty="0">
                <a:latin typeface="微软雅黑" panose="020B0503020204020204" pitchFamily="34" charset="-122"/>
                <a:ea typeface="微软雅黑" panose="020B0503020204020204" pitchFamily="34" charset="-122"/>
              </a:rPr>
              <a:t>DIP</a:t>
            </a:r>
            <a:r>
              <a:rPr lang="zh-CN" altLang="en-US" sz="2000" dirty="0">
                <a:latin typeface="微软雅黑" panose="020B0503020204020204" pitchFamily="34" charset="-122"/>
                <a:ea typeface="微软雅黑" panose="020B0503020204020204" pitchFamily="34" charset="-122"/>
              </a:rPr>
              <a:t>政策</a:t>
            </a:r>
            <a:endParaRPr lang="en-US" altLang="zh-CN" sz="2000" dirty="0">
              <a:latin typeface="微软雅黑" panose="020B0503020204020204" pitchFamily="34" charset="-122"/>
              <a:ea typeface="微软雅黑" panose="020B0503020204020204" pitchFamily="34" charset="-122"/>
            </a:endParaRPr>
          </a:p>
          <a:p>
            <a:pPr algn="r" eaLnBrk="1" hangingPunct="1">
              <a:lnSpc>
                <a:spcPct val="120000"/>
              </a:lnSpc>
            </a:pPr>
            <a:r>
              <a:rPr lang="zh-CN" altLang="en-US" sz="2000" dirty="0">
                <a:latin typeface="微软雅黑" panose="020B0503020204020204" pitchFamily="34" charset="-122"/>
                <a:ea typeface="微软雅黑" panose="020B0503020204020204" pitchFamily="34" charset="-122"/>
              </a:rPr>
              <a:t>知识培训</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0" y="1797050"/>
            <a:ext cx="12191304" cy="2283321"/>
            <a:chOff x="0" y="1778000"/>
            <a:chExt cx="12191304" cy="2283321"/>
          </a:xfrm>
        </p:grpSpPr>
        <p:sp>
          <p:nvSpPr>
            <p:cNvPr id="4" name="iSlîḋè"/>
            <p:cNvSpPr/>
            <p:nvPr/>
          </p:nvSpPr>
          <p:spPr>
            <a:xfrm>
              <a:off x="0" y="1778000"/>
              <a:ext cx="12191304" cy="2283315"/>
            </a:xfrm>
            <a:prstGeom prst="rect">
              <a:avLst/>
            </a:prstGeom>
            <a:blipFill>
              <a:blip r:embed="rId1"/>
              <a:stretch>
                <a:fillRect t="-128618" b="-127196"/>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6" name="iṡḻíḑe"/>
            <p:cNvSpPr/>
            <p:nvPr/>
          </p:nvSpPr>
          <p:spPr>
            <a:xfrm rot="5400000">
              <a:off x="1232402" y="783727"/>
              <a:ext cx="2283315" cy="4271872"/>
            </a:xfrm>
            <a:custGeom>
              <a:avLst/>
              <a:gdLst>
                <a:gd name="connsiteX0" fmla="*/ 0 w 2000467"/>
                <a:gd name="connsiteY0" fmla="*/ 5293888 h 5293888"/>
                <a:gd name="connsiteX1" fmla="*/ 0 w 2000467"/>
                <a:gd name="connsiteY1" fmla="*/ 206000 h 5293888"/>
                <a:gd name="connsiteX2" fmla="*/ 869938 w 2000467"/>
                <a:gd name="connsiteY2" fmla="*/ 206000 h 5293888"/>
                <a:gd name="connsiteX3" fmla="*/ 989418 w 2000467"/>
                <a:gd name="connsiteY3" fmla="*/ 0 h 5293888"/>
                <a:gd name="connsiteX4" fmla="*/ 1108898 w 2000467"/>
                <a:gd name="connsiteY4" fmla="*/ 206000 h 5293888"/>
                <a:gd name="connsiteX5" fmla="*/ 2000467 w 2000467"/>
                <a:gd name="connsiteY5" fmla="*/ 206000 h 5293888"/>
                <a:gd name="connsiteX6" fmla="*/ 2000467 w 2000467"/>
                <a:gd name="connsiteY6" fmla="*/ 5293888 h 52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467" h="5293888">
                  <a:moveTo>
                    <a:pt x="0" y="5293888"/>
                  </a:moveTo>
                  <a:lnTo>
                    <a:pt x="0" y="206000"/>
                  </a:lnTo>
                  <a:lnTo>
                    <a:pt x="869938" y="206000"/>
                  </a:lnTo>
                  <a:lnTo>
                    <a:pt x="989418" y="0"/>
                  </a:lnTo>
                  <a:lnTo>
                    <a:pt x="1108898" y="206000"/>
                  </a:lnTo>
                  <a:lnTo>
                    <a:pt x="2000467" y="206000"/>
                  </a:lnTo>
                  <a:lnTo>
                    <a:pt x="2000467" y="5293888"/>
                  </a:lnTo>
                  <a:close/>
                </a:path>
              </a:pathLst>
            </a:custGeom>
            <a:solidFill>
              <a:schemeClr val="accent1">
                <a:alpha val="70000"/>
              </a:scheme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ndParaRPr>
            </a:p>
          </p:txBody>
        </p:sp>
        <p:sp>
          <p:nvSpPr>
            <p:cNvPr id="28" name="ïşḷîḓè"/>
            <p:cNvSpPr/>
            <p:nvPr/>
          </p:nvSpPr>
          <p:spPr>
            <a:xfrm>
              <a:off x="1112312" y="2369961"/>
              <a:ext cx="1281360" cy="556472"/>
            </a:xfrm>
            <a:prstGeom prst="rect">
              <a:avLst/>
            </a:prstGeom>
          </p:spPr>
          <p:txBody>
            <a:bodyPr wrap="square" lIns="0" tIns="0" rIns="0" bIns="0">
              <a:normAutofit/>
            </a:bodyPr>
            <a:lstStyle/>
            <a:p>
              <a:endParaRPr lang="en-US" altLang="zh-CN" sz="3600">
                <a:solidFill>
                  <a:schemeClr val="bg1"/>
                </a:solidFill>
                <a:effectLst/>
                <a:latin typeface="Century Gothic" panose="020B0502020202020204" pitchFamily="34" charset="0"/>
              </a:endParaRPr>
            </a:p>
          </p:txBody>
        </p:sp>
        <p:grpSp>
          <p:nvGrpSpPr>
            <p:cNvPr id="44" name="组合 43"/>
            <p:cNvGrpSpPr/>
            <p:nvPr/>
          </p:nvGrpSpPr>
          <p:grpSpPr>
            <a:xfrm>
              <a:off x="743399" y="2548048"/>
              <a:ext cx="2824703" cy="604619"/>
              <a:chOff x="3624779" y="2412339"/>
              <a:chExt cx="2824703" cy="604619"/>
            </a:xfrm>
          </p:grpSpPr>
          <p:sp>
            <p:nvSpPr>
              <p:cNvPr id="45" name="文本框 44"/>
              <p:cNvSpPr txBox="1"/>
              <p:nvPr/>
            </p:nvSpPr>
            <p:spPr>
              <a:xfrm>
                <a:off x="4315701" y="2412339"/>
                <a:ext cx="2133781" cy="368300"/>
              </a:xfrm>
              <a:prstGeom prst="rect">
                <a:avLst/>
              </a:prstGeom>
              <a:noFill/>
            </p:spPr>
            <p:txBody>
              <a:bodyPr wrap="square" rtlCol="0">
                <a:spAutoFit/>
                <a:scene3d>
                  <a:camera prst="orthographicFront"/>
                  <a:lightRig rig="threePt" dir="t"/>
                </a:scene3d>
                <a:sp3d contourW="12700"/>
              </a:bodyPr>
              <a:lstStyle/>
              <a:p>
                <a:pPr algn="r"/>
                <a:endParaRPr lang="zh-CN" altLang="en-US" b="1">
                  <a:solidFill>
                    <a:schemeClr val="bg1"/>
                  </a:solidFill>
                  <a:latin typeface="Century Gothic" panose="020B0502020202020204" pitchFamily="34" charset="0"/>
                </a:endParaRPr>
              </a:p>
            </p:txBody>
          </p:sp>
          <p:sp>
            <p:nvSpPr>
              <p:cNvPr id="46" name="文本框 45"/>
              <p:cNvSpPr txBox="1"/>
              <p:nvPr/>
            </p:nvSpPr>
            <p:spPr>
              <a:xfrm>
                <a:off x="3624779" y="2750893"/>
                <a:ext cx="2824703" cy="266065"/>
              </a:xfrm>
              <a:prstGeom prst="rect">
                <a:avLst/>
              </a:prstGeom>
              <a:noFill/>
            </p:spPr>
            <p:txBody>
              <a:bodyPr wrap="square" rtlCol="0">
                <a:spAutoFit/>
                <a:scene3d>
                  <a:camera prst="orthographicFront"/>
                  <a:lightRig rig="threePt" dir="t"/>
                </a:scene3d>
                <a:sp3d contourW="12700"/>
              </a:bodyPr>
              <a:lstStyle/>
              <a:p>
                <a:pPr algn="r">
                  <a:lnSpc>
                    <a:spcPct val="114000"/>
                  </a:lnSpc>
                </a:pPr>
                <a:endParaRPr lang="en-US" altLang="zh-CN" sz="1000">
                  <a:solidFill>
                    <a:schemeClr val="bg1"/>
                  </a:solidFill>
                  <a:latin typeface="Century Gothic" panose="020B0502020202020204" pitchFamily="34" charset="0"/>
                  <a:ea typeface="+mj-ea"/>
                </a:endParaRPr>
              </a:p>
            </p:txBody>
          </p:sp>
        </p:grpSp>
      </p:grpSp>
      <p:grpSp>
        <p:nvGrpSpPr>
          <p:cNvPr id="30" name="组合 29"/>
          <p:cNvGrpSpPr/>
          <p:nvPr/>
        </p:nvGrpSpPr>
        <p:grpSpPr>
          <a:xfrm>
            <a:off x="524669" y="461297"/>
            <a:ext cx="700087" cy="457200"/>
            <a:chOff x="524669" y="550197"/>
            <a:chExt cx="700087" cy="457200"/>
          </a:xfrm>
        </p:grpSpPr>
        <p:cxnSp>
          <p:nvCxnSpPr>
            <p:cNvPr id="31" name="直接连接符 30"/>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320925" y="4526280"/>
            <a:ext cx="8332470" cy="2031325"/>
          </a:xfrm>
          <a:prstGeom prst="rect">
            <a:avLst/>
          </a:prstGeom>
          <a:noFill/>
        </p:spPr>
        <p:txBody>
          <a:bodyPr wrap="square" rtlCol="0">
            <a:spAutoFit/>
          </a:bodyPr>
          <a:lstStyle/>
          <a:p>
            <a:pPr algn="ctr" fontAlgn="auto">
              <a:lnSpc>
                <a:spcPct val="150000"/>
              </a:lnSpc>
            </a:pPr>
            <a:r>
              <a:rPr lang="zh-CN" altLang="en-US" sz="2800" dirty="0"/>
              <a:t>要做好DlP付费改革工作，我们必须要做到</a:t>
            </a:r>
            <a:r>
              <a:rPr lang="zh-CN" altLang="en-US" sz="2800" dirty="0" smtClean="0"/>
              <a:t>事前预防、</a:t>
            </a:r>
            <a:r>
              <a:rPr lang="zh-CN" altLang="en-US" sz="2800" dirty="0"/>
              <a:t>事</a:t>
            </a:r>
            <a:r>
              <a:rPr lang="zh-CN" altLang="en-US" sz="2800" dirty="0" smtClean="0"/>
              <a:t>中预警、事后分析，与绩效挂钩的全流程闭环</a:t>
            </a:r>
            <a:r>
              <a:rPr lang="zh-CN" altLang="en-US" sz="2800" dirty="0"/>
              <a:t>管理。</a:t>
            </a:r>
            <a:endParaRPr lang="zh-CN" altLang="en-US" sz="2800" dirty="0"/>
          </a:p>
        </p:txBody>
      </p:sp>
      <p:pic>
        <p:nvPicPr>
          <p:cNvPr id="3" name="图片 2"/>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14"/>
          <p:cNvSpPr/>
          <p:nvPr/>
        </p:nvSpPr>
        <p:spPr>
          <a:xfrm>
            <a:off x="2269954" y="262224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文本框 32"/>
          <p:cNvSpPr txBox="1"/>
          <p:nvPr/>
        </p:nvSpPr>
        <p:spPr>
          <a:xfrm>
            <a:off x="1540341" y="3491550"/>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bg1"/>
                </a:solidFill>
                <a:latin typeface="Century Gothic" panose="020B0502020202020204" pitchFamily="34" charset="0"/>
              </a:rPr>
              <a:t>医院某病种分值</a:t>
            </a:r>
            <a:r>
              <a:rPr lang="en-US" altLang="zh-CN" b="1" dirty="0" smtClean="0">
                <a:solidFill>
                  <a:schemeClr val="bg1"/>
                </a:solidFill>
                <a:latin typeface="Century Gothic" panose="020B0502020202020204" pitchFamily="34" charset="0"/>
              </a:rPr>
              <a:t>L</a:t>
            </a:r>
            <a:endParaRPr lang="zh-CN" altLang="en-US" b="1" dirty="0" smtClean="0">
              <a:solidFill>
                <a:schemeClr val="bg1"/>
              </a:solidFill>
              <a:latin typeface="Century Gothic" panose="020B0502020202020204" pitchFamily="34" charset="0"/>
            </a:endParaRPr>
          </a:p>
        </p:txBody>
      </p:sp>
      <p:grpSp>
        <p:nvGrpSpPr>
          <p:cNvPr id="22" name="组合 21"/>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
        <p:nvSpPr>
          <p:cNvPr id="3" name="文本框 2"/>
          <p:cNvSpPr txBox="1"/>
          <p:nvPr/>
        </p:nvSpPr>
        <p:spPr>
          <a:xfrm>
            <a:off x="1502410" y="309245"/>
            <a:ext cx="5168900" cy="521970"/>
          </a:xfrm>
          <a:prstGeom prst="rect">
            <a:avLst/>
          </a:prstGeom>
          <a:noFill/>
        </p:spPr>
        <p:txBody>
          <a:bodyPr wrap="none" rtlCol="0">
            <a:spAutoFit/>
            <a:scene3d>
              <a:camera prst="orthographicFront"/>
              <a:lightRig rig="threePt" dir="t"/>
            </a:scene3d>
            <a:sp3d contourW="12700"/>
          </a:bodyPr>
          <a:lstStyle/>
          <a:p>
            <a:pPr algn="l"/>
            <a:r>
              <a:rPr lang="en-US" altLang="zh-CN" sz="2800" b="1" smtClean="0">
                <a:solidFill>
                  <a:schemeClr val="tx1">
                    <a:lumMod val="75000"/>
                    <a:lumOff val="25000"/>
                  </a:schemeClr>
                </a:solidFill>
                <a:latin typeface="Century Gothic" panose="020B0502020202020204" pitchFamily="34" charset="0"/>
              </a:rPr>
              <a:t>4</a:t>
            </a:r>
            <a:r>
              <a:rPr lang="zh-CN" altLang="en-US" sz="2800" b="1" smtClean="0">
                <a:solidFill>
                  <a:schemeClr val="tx1">
                    <a:lumMod val="75000"/>
                    <a:lumOff val="25000"/>
                  </a:schemeClr>
                </a:solidFill>
                <a:latin typeface="Century Gothic" panose="020B0502020202020204" pitchFamily="34" charset="0"/>
              </a:rPr>
              <a:t>、DIP将会对医院带来哪些影响</a:t>
            </a:r>
            <a:endParaRPr lang="zh-CN" altLang="en-US" sz="2800" b="1" smtClean="0">
              <a:solidFill>
                <a:schemeClr val="tx1">
                  <a:lumMod val="75000"/>
                  <a:lumOff val="25000"/>
                </a:schemeClr>
              </a:solidFill>
              <a:latin typeface="Century Gothic" panose="020B0502020202020204" pitchFamily="34" charset="0"/>
            </a:endParaRPr>
          </a:p>
        </p:txBody>
      </p:sp>
      <p:sp>
        <p:nvSpPr>
          <p:cNvPr id="4" name="文本框 3"/>
          <p:cNvSpPr txBox="1"/>
          <p:nvPr/>
        </p:nvSpPr>
        <p:spPr>
          <a:xfrm>
            <a:off x="1945005" y="1261745"/>
            <a:ext cx="8789670" cy="460375"/>
          </a:xfrm>
          <a:prstGeom prst="rect">
            <a:avLst/>
          </a:prstGeom>
          <a:noFill/>
        </p:spPr>
        <p:txBody>
          <a:bodyPr wrap="square" rtlCol="0">
            <a:spAutoFit/>
          </a:bodyPr>
          <a:p>
            <a:r>
              <a:rPr lang="en-US" altLang="zh-CN" sz="2400"/>
              <a:t>    </a:t>
            </a:r>
            <a:endParaRPr lang="zh-CN" altLang="en-US" sz="2400"/>
          </a:p>
        </p:txBody>
      </p:sp>
      <p:graphicFrame>
        <p:nvGraphicFramePr>
          <p:cNvPr id="6" name="表格 5"/>
          <p:cNvGraphicFramePr/>
          <p:nvPr>
            <p:custDataLst>
              <p:tags r:id="rId2"/>
            </p:custDataLst>
          </p:nvPr>
        </p:nvGraphicFramePr>
        <p:xfrm>
          <a:off x="1313180" y="932815"/>
          <a:ext cx="9796145" cy="5306060"/>
        </p:xfrm>
        <a:graphic>
          <a:graphicData uri="http://schemas.openxmlformats.org/drawingml/2006/table">
            <a:tbl>
              <a:tblPr firstRow="1" bandRow="1">
                <a:tableStyleId>{5C22544A-7EE6-4342-B048-85BDC9FD1C3A}</a:tableStyleId>
              </a:tblPr>
              <a:tblGrid>
                <a:gridCol w="9796145"/>
              </a:tblGrid>
              <a:tr h="556895">
                <a:tc>
                  <a:txBody>
                    <a:bodyPr/>
                    <a:p>
                      <a:pPr>
                        <a:buNone/>
                      </a:pPr>
                      <a:r>
                        <a:rPr lang="zh-CN" altLang="en-US" sz="2800" smtClean="0">
                          <a:solidFill>
                            <a:schemeClr val="tx1">
                              <a:lumMod val="75000"/>
                              <a:lumOff val="25000"/>
                            </a:schemeClr>
                          </a:solidFill>
                          <a:latin typeface="Century Gothic" panose="020B0502020202020204" pitchFamily="34" charset="0"/>
                          <a:sym typeface="+mn-ea"/>
                        </a:rPr>
                        <a:t>DIP对医院影响</a:t>
                      </a:r>
                      <a:endParaRPr lang="zh-CN" altLang="en-US" sz="2800"/>
                    </a:p>
                  </a:txBody>
                  <a:tcPr/>
                </a:tc>
              </a:tr>
              <a:tr h="636905">
                <a:tc>
                  <a:txBody>
                    <a:bodyPr/>
                    <a:p>
                      <a:pPr>
                        <a:buNone/>
                      </a:pPr>
                      <a:r>
                        <a:rPr lang="zh-CN" altLang="en-US" sz="1400">
                          <a:solidFill>
                            <a:srgbClr val="FF0000"/>
                          </a:solidFill>
                        </a:rPr>
                        <a:t>DIP分值对医院的影响：</a:t>
                      </a:r>
                      <a:r>
                        <a:rPr lang="zh-CN" altLang="en-US" sz="1400">
                          <a:solidFill>
                            <a:schemeClr val="tx1"/>
                          </a:solidFill>
                        </a:rPr>
                        <a:t>使用“均值”测算病种分值，高于均值的医院就可能影响到医保收入的减少，低于均值</a:t>
                      </a:r>
                      <a:r>
                        <a:rPr lang="en-US" altLang="zh-CN" sz="1400">
                          <a:solidFill>
                            <a:schemeClr val="tx1"/>
                          </a:solidFill>
                        </a:rPr>
                        <a:t> </a:t>
                      </a:r>
                      <a:r>
                        <a:rPr lang="zh-CN" altLang="en-US" sz="1400">
                          <a:solidFill>
                            <a:schemeClr val="tx1"/>
                          </a:solidFill>
                        </a:rPr>
                        <a:t>的医院就可能医保收入增加。</a:t>
                      </a:r>
                      <a:endParaRPr lang="zh-CN" altLang="en-US" sz="1400">
                        <a:solidFill>
                          <a:schemeClr val="tx1"/>
                        </a:solidFill>
                      </a:endParaRPr>
                    </a:p>
                  </a:txBody>
                  <a:tcPr/>
                </a:tc>
              </a:tr>
              <a:tr h="638175">
                <a:tc>
                  <a:txBody>
                    <a:bodyPr/>
                    <a:p>
                      <a:pPr>
                        <a:buNone/>
                      </a:pPr>
                      <a:r>
                        <a:rPr lang="zh-CN" altLang="en-US" sz="1400">
                          <a:solidFill>
                            <a:srgbClr val="FF0000"/>
                          </a:solidFill>
                        </a:rPr>
                        <a:t>病种分值结构对医院的影响</a:t>
                      </a:r>
                      <a:r>
                        <a:rPr lang="en-US" altLang="zh-CN" sz="1400">
                          <a:solidFill>
                            <a:srgbClr val="FF0000"/>
                          </a:solidFill>
                        </a:rPr>
                        <a:t>:</a:t>
                      </a:r>
                      <a:r>
                        <a:rPr lang="en-US" altLang="zh-CN" sz="1400">
                          <a:solidFill>
                            <a:schemeClr val="tx1"/>
                          </a:solidFill>
                        </a:rPr>
                        <a:t> DIP 药占比</a:t>
                      </a:r>
                      <a:r>
                        <a:rPr lang="zh-CN" altLang="en-US" sz="1400">
                          <a:solidFill>
                            <a:schemeClr val="tx1"/>
                          </a:solidFill>
                        </a:rPr>
                        <a:t>、</a:t>
                      </a:r>
                      <a:r>
                        <a:rPr lang="en-US" altLang="zh-CN" sz="1400">
                          <a:solidFill>
                            <a:schemeClr val="tx1"/>
                          </a:solidFill>
                        </a:rPr>
                        <a:t>耗材占比越高，DIP医保收入就低，反之数值越低，医院DIP医保收入就高</a:t>
                      </a:r>
                      <a:r>
                        <a:rPr lang="zh-CN" altLang="en-US" sz="1400">
                          <a:solidFill>
                            <a:schemeClr val="tx1"/>
                          </a:solidFill>
                        </a:rPr>
                        <a:t>。医院必须</a:t>
                      </a:r>
                      <a:r>
                        <a:rPr lang="en-US" altLang="zh-CN" sz="1400">
                          <a:solidFill>
                            <a:schemeClr val="tx1"/>
                          </a:solidFill>
                        </a:rPr>
                        <a:t>加强病种成本管控，努力降低药占比和耗材</a:t>
                      </a:r>
                      <a:r>
                        <a:rPr lang="zh-CN" altLang="en-US" sz="1400">
                          <a:solidFill>
                            <a:schemeClr val="tx1"/>
                          </a:solidFill>
                        </a:rPr>
                        <a:t>占</a:t>
                      </a:r>
                      <a:r>
                        <a:rPr lang="en-US" altLang="zh-CN" sz="1400">
                          <a:solidFill>
                            <a:schemeClr val="tx1"/>
                          </a:solidFill>
                        </a:rPr>
                        <a:t>比</a:t>
                      </a:r>
                      <a:r>
                        <a:rPr lang="zh-CN" altLang="en-US" sz="1400">
                          <a:solidFill>
                            <a:schemeClr val="tx1"/>
                          </a:solidFill>
                        </a:rPr>
                        <a:t>。</a:t>
                      </a:r>
                      <a:endParaRPr lang="zh-CN" altLang="en-US" sz="1400">
                        <a:solidFill>
                          <a:schemeClr val="tx1"/>
                        </a:solidFill>
                      </a:endParaRPr>
                    </a:p>
                  </a:txBody>
                  <a:tcPr/>
                </a:tc>
              </a:tr>
              <a:tr h="461645">
                <a:tc>
                  <a:txBody>
                    <a:bodyPr/>
                    <a:p>
                      <a:pPr>
                        <a:buNone/>
                      </a:pPr>
                      <a:r>
                        <a:rPr lang="zh-CN" altLang="en-US" sz="1400">
                          <a:solidFill>
                            <a:srgbClr val="FF0000"/>
                          </a:solidFill>
                        </a:rPr>
                        <a:t>DIP数量多少对医院的影响</a:t>
                      </a:r>
                      <a:r>
                        <a:rPr lang="en-US" altLang="zh-CN" sz="1400">
                          <a:solidFill>
                            <a:srgbClr val="FF0000"/>
                          </a:solidFill>
                        </a:rPr>
                        <a:t>: </a:t>
                      </a:r>
                      <a:r>
                        <a:rPr lang="en-US" altLang="zh-CN" sz="1400">
                          <a:solidFill>
                            <a:schemeClr val="tx1"/>
                          </a:solidFill>
                        </a:rPr>
                        <a:t>DIP数量的多少，直接影响到医院的医保收</a:t>
                      </a:r>
                      <a:r>
                        <a:rPr lang="zh-CN" altLang="en-US" sz="1400">
                          <a:solidFill>
                            <a:schemeClr val="tx1"/>
                          </a:solidFill>
                        </a:rPr>
                        <a:t>多少。</a:t>
                      </a:r>
                      <a:endParaRPr lang="zh-CN" altLang="en-US" sz="1400">
                        <a:solidFill>
                          <a:schemeClr val="tx1"/>
                        </a:solidFill>
                      </a:endParaRPr>
                    </a:p>
                  </a:txBody>
                  <a:tcPr/>
                </a:tc>
              </a:tr>
              <a:tr h="637540">
                <a:tc>
                  <a:txBody>
                    <a:bodyPr/>
                    <a:p>
                      <a:pPr>
                        <a:buNone/>
                      </a:pPr>
                      <a:r>
                        <a:rPr lang="zh-CN" altLang="en-US" sz="1400">
                          <a:solidFill>
                            <a:srgbClr val="FF0000"/>
                          </a:solidFill>
                        </a:rPr>
                        <a:t>DIP结构对医院的影响</a:t>
                      </a:r>
                      <a:r>
                        <a:rPr lang="en-US" altLang="zh-CN" sz="1400">
                          <a:solidFill>
                            <a:srgbClr val="FF0000"/>
                          </a:solidFill>
                        </a:rPr>
                        <a:t>:</a:t>
                      </a:r>
                      <a:r>
                        <a:rPr lang="en-US" altLang="zh-CN" sz="1400">
                          <a:solidFill>
                            <a:schemeClr val="tx1"/>
                          </a:solidFill>
                        </a:rPr>
                        <a:t> 病种分值高,</a:t>
                      </a:r>
                      <a:r>
                        <a:rPr lang="zh-CN" altLang="en-US" sz="1400">
                          <a:solidFill>
                            <a:schemeClr val="tx1"/>
                          </a:solidFill>
                        </a:rPr>
                        <a:t>就</a:t>
                      </a:r>
                      <a:r>
                        <a:rPr lang="en-US" altLang="zh-CN" sz="1400">
                          <a:solidFill>
                            <a:schemeClr val="tx1"/>
                          </a:solidFill>
                        </a:rPr>
                        <a:t>医保收入较高，病种分值低</a:t>
                      </a:r>
                      <a:r>
                        <a:rPr lang="zh-CN" altLang="en-US" sz="1400">
                          <a:solidFill>
                            <a:schemeClr val="tx1"/>
                          </a:solidFill>
                        </a:rPr>
                        <a:t>，</a:t>
                      </a:r>
                      <a:r>
                        <a:rPr lang="en-US" altLang="zh-CN" sz="1400">
                          <a:solidFill>
                            <a:schemeClr val="tx1"/>
                          </a:solidFill>
                        </a:rPr>
                        <a:t>医院医保收入就少。医院在一定DIP数量的基础上，选择病种分值高的就可以获得较好的医保医保收入。</a:t>
                      </a:r>
                      <a:r>
                        <a:rPr lang="zh-CN" altLang="en-US" sz="1400">
                          <a:solidFill>
                            <a:schemeClr val="tx1"/>
                          </a:solidFill>
                        </a:rPr>
                        <a:t>因此，</a:t>
                      </a:r>
                      <a:r>
                        <a:rPr lang="en-US" altLang="zh-CN" sz="1400">
                          <a:solidFill>
                            <a:schemeClr val="tx1"/>
                          </a:solidFill>
                        </a:rPr>
                        <a:t>医院加强学科建设，提高DIP病种集中度</a:t>
                      </a:r>
                      <a:r>
                        <a:rPr lang="zh-CN" altLang="en-US" sz="1400">
                          <a:solidFill>
                            <a:schemeClr val="tx1"/>
                          </a:solidFill>
                        </a:rPr>
                        <a:t>。</a:t>
                      </a:r>
                      <a:endParaRPr lang="zh-CN" altLang="en-US" sz="1400">
                        <a:solidFill>
                          <a:schemeClr val="tx1"/>
                        </a:solidFill>
                      </a:endParaRPr>
                    </a:p>
                  </a:txBody>
                  <a:tcPr/>
                </a:tc>
              </a:tr>
              <a:tr h="637540">
                <a:tc>
                  <a:txBody>
                    <a:bodyPr/>
                    <a:p>
                      <a:pPr>
                        <a:buNone/>
                      </a:pPr>
                      <a:r>
                        <a:rPr lang="zh-CN" altLang="en-US" sz="1400">
                          <a:solidFill>
                            <a:srgbClr val="FF0000"/>
                          </a:solidFill>
                        </a:rPr>
                        <a:t>机构系数对医院的影响</a:t>
                      </a:r>
                      <a:r>
                        <a:rPr lang="en-US" altLang="zh-CN" sz="1400">
                          <a:solidFill>
                            <a:srgbClr val="FF0000"/>
                          </a:solidFill>
                        </a:rPr>
                        <a:t>:</a:t>
                      </a:r>
                      <a:r>
                        <a:rPr lang="en-US" altLang="zh-CN" sz="1400">
                          <a:solidFill>
                            <a:schemeClr val="tx1"/>
                          </a:solidFill>
                        </a:rPr>
                        <a:t>DIP付费按照</a:t>
                      </a:r>
                      <a:r>
                        <a:rPr lang="zh-CN" altLang="en-US" sz="1400">
                          <a:solidFill>
                            <a:schemeClr val="tx1"/>
                          </a:solidFill>
                        </a:rPr>
                        <a:t>医院级别</a:t>
                      </a:r>
                      <a:r>
                        <a:rPr lang="en-US" altLang="zh-CN" sz="1400">
                          <a:solidFill>
                            <a:schemeClr val="tx1"/>
                          </a:solidFill>
                        </a:rPr>
                        <a:t>，设定相应的系数，级别高</a:t>
                      </a:r>
                      <a:r>
                        <a:rPr lang="zh-CN" altLang="en-US" sz="1400">
                          <a:solidFill>
                            <a:schemeClr val="tx1"/>
                          </a:solidFill>
                        </a:rPr>
                        <a:t>系数</a:t>
                      </a:r>
                      <a:r>
                        <a:rPr lang="en-US" altLang="zh-CN" sz="1400">
                          <a:solidFill>
                            <a:schemeClr val="tx1"/>
                          </a:solidFill>
                        </a:rPr>
                        <a:t>高，系数高医保支付结算率就高，医院获得医保收入相应越多。有助于医院选择符合功能定位的病种，也容易推动医院升级冲动</a:t>
                      </a:r>
                      <a:r>
                        <a:rPr lang="zh-CN" altLang="en-US" sz="1400">
                          <a:solidFill>
                            <a:schemeClr val="tx1"/>
                          </a:solidFill>
                        </a:rPr>
                        <a:t>。</a:t>
                      </a:r>
                      <a:endParaRPr lang="zh-CN" altLang="en-US" sz="1400">
                        <a:solidFill>
                          <a:schemeClr val="tx1"/>
                        </a:solidFill>
                      </a:endParaRPr>
                    </a:p>
                  </a:txBody>
                  <a:tcPr/>
                </a:tc>
              </a:tr>
              <a:tr h="636905">
                <a:tc>
                  <a:txBody>
                    <a:bodyPr/>
                    <a:p>
                      <a:pPr>
                        <a:buNone/>
                      </a:pPr>
                      <a:r>
                        <a:rPr lang="zh-CN" altLang="en-US" sz="1400">
                          <a:solidFill>
                            <a:srgbClr val="FF0000"/>
                          </a:solidFill>
                        </a:rPr>
                        <a:t>CCI 指数对医院的影响</a:t>
                      </a:r>
                      <a:r>
                        <a:rPr lang="en-US" altLang="zh-CN" sz="1400">
                          <a:solidFill>
                            <a:srgbClr val="FF0000"/>
                          </a:solidFill>
                        </a:rPr>
                        <a:t>: </a:t>
                      </a:r>
                      <a:r>
                        <a:rPr lang="en-US" altLang="zh-CN" sz="1400">
                          <a:solidFill>
                            <a:schemeClr val="tx1"/>
                          </a:solidFill>
                        </a:rPr>
                        <a:t>疾病严重程度越高，医保收入就较多，反之越低,医保收入就少。有助于提高医院医疗服务能力提升，提高接诊危急重症</a:t>
                      </a:r>
                      <a:r>
                        <a:rPr lang="zh-CN" altLang="en-US" sz="1400">
                          <a:solidFill>
                            <a:schemeClr val="tx1"/>
                          </a:solidFill>
                        </a:rPr>
                        <a:t>患者</a:t>
                      </a:r>
                      <a:endParaRPr lang="zh-CN" altLang="en-US" sz="1400">
                        <a:solidFill>
                          <a:schemeClr val="tx1"/>
                        </a:solidFill>
                      </a:endParaRPr>
                    </a:p>
                  </a:txBody>
                  <a:tcPr/>
                </a:tc>
              </a:tr>
              <a:tr h="637540">
                <a:tc>
                  <a:txBody>
                    <a:bodyPr/>
                    <a:p>
                      <a:pPr>
                        <a:buNone/>
                      </a:pPr>
                      <a:r>
                        <a:rPr lang="zh-CN" altLang="en-US" sz="1400">
                          <a:solidFill>
                            <a:srgbClr val="FF0000"/>
                          </a:solidFill>
                        </a:rPr>
                        <a:t>肿瘤严重程度分型对医院的影响</a:t>
                      </a:r>
                      <a:r>
                        <a:rPr lang="en-US" altLang="zh-CN" sz="1400">
                          <a:solidFill>
                            <a:srgbClr val="FF0000"/>
                          </a:solidFill>
                        </a:rPr>
                        <a:t>:</a:t>
                      </a:r>
                      <a:r>
                        <a:rPr lang="en-US" altLang="zh-CN" sz="1400">
                          <a:solidFill>
                            <a:schemeClr val="tx1"/>
                          </a:solidFill>
                        </a:rPr>
                        <a:t> 肿瘤严重程度分型,</a:t>
                      </a:r>
                      <a:r>
                        <a:rPr lang="zh-CN" altLang="en-US" sz="1400">
                          <a:solidFill>
                            <a:schemeClr val="tx1"/>
                          </a:solidFill>
                        </a:rPr>
                        <a:t>在</a:t>
                      </a:r>
                      <a:r>
                        <a:rPr lang="en-US" altLang="zh-CN" sz="1400">
                          <a:solidFill>
                            <a:schemeClr val="tx1"/>
                          </a:solidFill>
                        </a:rPr>
                        <a:t>辅助目录的基础上叠加肿瘤转移、放化疗等</a:t>
                      </a:r>
                      <a:r>
                        <a:rPr lang="zh-CN" altLang="en-US" sz="1400">
                          <a:solidFill>
                            <a:schemeClr val="tx1"/>
                          </a:solidFill>
                        </a:rPr>
                        <a:t>将肿瘤</a:t>
                      </a:r>
                      <a:r>
                        <a:rPr lang="en-US" altLang="zh-CN" sz="1400">
                          <a:solidFill>
                            <a:schemeClr val="tx1"/>
                          </a:solidFill>
                        </a:rPr>
                        <a:t>严重程度分5</a:t>
                      </a:r>
                      <a:r>
                        <a:rPr lang="zh-CN" altLang="en-US" sz="1400">
                          <a:solidFill>
                            <a:schemeClr val="tx1"/>
                          </a:solidFill>
                        </a:rPr>
                        <a:t>级，严重程度越高，医保收入较高。有利于医院提高对肿瘤发展的重视程度，也容易导致肿瘤患者分值偏高情况发生。</a:t>
                      </a:r>
                      <a:endParaRPr lang="zh-CN" altLang="en-US" sz="1400">
                        <a:solidFill>
                          <a:schemeClr val="tx1"/>
                        </a:solidFill>
                      </a:endParaRPr>
                    </a:p>
                  </a:txBody>
                  <a:tcPr/>
                </a:tc>
              </a:tr>
              <a:tr h="462915">
                <a:tc>
                  <a:txBody>
                    <a:bodyPr/>
                    <a:p>
                      <a:pPr>
                        <a:buNone/>
                      </a:pPr>
                      <a:r>
                        <a:rPr lang="zh-CN" altLang="en-US" sz="1400">
                          <a:solidFill>
                            <a:srgbClr val="FF0000"/>
                          </a:solidFill>
                        </a:rPr>
                        <a:t>次要诊断病种对医院的影响</a:t>
                      </a:r>
                      <a:r>
                        <a:rPr lang="en-US" altLang="zh-CN" sz="1400">
                          <a:solidFill>
                            <a:srgbClr val="FF0000"/>
                          </a:solidFill>
                        </a:rPr>
                        <a:t>: </a:t>
                      </a:r>
                      <a:r>
                        <a:rPr lang="zh-CN" altLang="en-US" sz="1400">
                          <a:solidFill>
                            <a:schemeClr val="tx1"/>
                          </a:solidFill>
                        </a:rPr>
                        <a:t>有助于</a:t>
                      </a:r>
                      <a:r>
                        <a:rPr lang="en-US" altLang="zh-CN" sz="1400">
                          <a:solidFill>
                            <a:schemeClr val="tx1"/>
                          </a:solidFill>
                        </a:rPr>
                        <a:t>推进医生填写病案首页规范，减少人为因素增加更多的次要诊断 </a:t>
                      </a:r>
                      <a:r>
                        <a:rPr lang="zh-CN" altLang="en-US" sz="1400">
                          <a:solidFill>
                            <a:schemeClr val="tx1"/>
                          </a:solidFill>
                        </a:rPr>
                        <a:t>。</a:t>
                      </a:r>
                      <a:endParaRPr lang="zh-CN" altLang="en-US" sz="1400">
                        <a:solidFill>
                          <a:schemeClr val="tx1"/>
                        </a:solidFill>
                      </a:endParaRPr>
                    </a:p>
                  </a:txBody>
                  <a:tcPr/>
                </a:tc>
              </a:tr>
            </a:tbl>
          </a:graphicData>
        </a:graphic>
      </p:graphicFrame>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rcRect l="17353" b="18407"/>
          <a:stretch>
            <a:fillRect/>
          </a:stretch>
        </p:blipFill>
        <p:spPr>
          <a:xfrm flipH="1">
            <a:off x="4345969" y="-92084"/>
            <a:ext cx="7610556" cy="6747494"/>
          </a:xfrm>
          <a:prstGeom prst="rect">
            <a:avLst/>
          </a:prstGeom>
          <a:effectLst/>
        </p:spPr>
      </p:pic>
      <p:sp>
        <p:nvSpPr>
          <p:cNvPr id="2" name="文本框 1"/>
          <p:cNvSpPr txBox="1"/>
          <p:nvPr/>
        </p:nvSpPr>
        <p:spPr>
          <a:xfrm>
            <a:off x="3069907" y="2635332"/>
            <a:ext cx="3454792" cy="646331"/>
          </a:xfrm>
          <a:prstGeom prst="rect">
            <a:avLst/>
          </a:prstGeom>
          <a:noFill/>
        </p:spPr>
        <p:txBody>
          <a:bodyPr wrap="none" rtlCol="0">
            <a:spAutoFit/>
            <a:scene3d>
              <a:camera prst="orthographicFront"/>
              <a:lightRig rig="threePt" dir="t"/>
            </a:scene3d>
            <a:sp3d contourW="12700"/>
          </a:bodyPr>
          <a:lstStyle/>
          <a:p>
            <a:pPr algn="r"/>
            <a:r>
              <a:rPr lang="en-US" altLang="zh-CN" sz="3600" smtClean="0">
                <a:solidFill>
                  <a:schemeClr val="tx1">
                    <a:lumMod val="75000"/>
                    <a:lumOff val="25000"/>
                  </a:schemeClr>
                </a:solidFill>
                <a:latin typeface="Century Gothic" panose="020B0502020202020204" pitchFamily="34" charset="0"/>
              </a:rPr>
              <a:t>BUSINESS PLAN</a:t>
            </a:r>
            <a:endParaRPr lang="zh-CN" altLang="en-US" sz="3600">
              <a:solidFill>
                <a:schemeClr val="tx1">
                  <a:lumMod val="75000"/>
                  <a:lumOff val="25000"/>
                </a:schemeClr>
              </a:solidFill>
              <a:latin typeface="Century Gothic" panose="020B0502020202020204" pitchFamily="34" charset="0"/>
            </a:endParaRPr>
          </a:p>
        </p:txBody>
      </p:sp>
      <p:sp>
        <p:nvSpPr>
          <p:cNvPr id="3" name="文本框 2"/>
          <p:cNvSpPr txBox="1"/>
          <p:nvPr/>
        </p:nvSpPr>
        <p:spPr>
          <a:xfrm>
            <a:off x="663721" y="3217771"/>
            <a:ext cx="5860978" cy="1107996"/>
          </a:xfrm>
          <a:prstGeom prst="rect">
            <a:avLst/>
          </a:prstGeom>
          <a:noFill/>
        </p:spPr>
        <p:txBody>
          <a:bodyPr wrap="square" rtlCol="0">
            <a:spAutoFit/>
            <a:scene3d>
              <a:camera prst="orthographicFront"/>
              <a:lightRig rig="threePt" dir="t"/>
            </a:scene3d>
            <a:sp3d contourW="12700"/>
          </a:bodyPr>
          <a:lstStyle/>
          <a:p>
            <a:pPr algn="r"/>
            <a:r>
              <a:rPr lang="zh-CN" altLang="en-US" sz="6600" b="1" spc="300" smtClean="0">
                <a:solidFill>
                  <a:schemeClr val="accent3"/>
                </a:solidFill>
                <a:latin typeface="Century Gothic" panose="020B0502020202020204" pitchFamily="34" charset="0"/>
              </a:rPr>
              <a:t>感谢</a:t>
            </a:r>
            <a:r>
              <a:rPr lang="zh-CN" altLang="en-US" sz="6600" b="1" spc="300" smtClean="0">
                <a:latin typeface="Century Gothic" panose="020B0502020202020204" pitchFamily="34" charset="0"/>
              </a:rPr>
              <a:t>您的</a:t>
            </a:r>
            <a:r>
              <a:rPr lang="zh-CN" altLang="en-US" sz="6600" b="1" spc="300" smtClean="0">
                <a:solidFill>
                  <a:schemeClr val="accent3"/>
                </a:solidFill>
                <a:latin typeface="Century Gothic" panose="020B0502020202020204" pitchFamily="34" charset="0"/>
              </a:rPr>
              <a:t>收看</a:t>
            </a:r>
            <a:endParaRPr lang="zh-CN" altLang="en-US" sz="6600" b="1" spc="300">
              <a:solidFill>
                <a:schemeClr val="accent3"/>
              </a:solidFill>
              <a:latin typeface="Century Gothic" panose="020B0502020202020204" pitchFamily="34" charset="0"/>
            </a:endParaRPr>
          </a:p>
        </p:txBody>
      </p:sp>
      <p:sp>
        <p:nvSpPr>
          <p:cNvPr id="4" name="文本框 3"/>
          <p:cNvSpPr txBox="1"/>
          <p:nvPr/>
        </p:nvSpPr>
        <p:spPr>
          <a:xfrm>
            <a:off x="3598619" y="1481010"/>
            <a:ext cx="2926080" cy="1198880"/>
          </a:xfrm>
          <a:prstGeom prst="rect">
            <a:avLst/>
          </a:prstGeom>
          <a:noFill/>
        </p:spPr>
        <p:txBody>
          <a:bodyPr wrap="none" rtlCol="0">
            <a:spAutoFit/>
            <a:scene3d>
              <a:camera prst="orthographicFront"/>
              <a:lightRig rig="threePt" dir="t"/>
            </a:scene3d>
            <a:sp3d contourW="12700"/>
          </a:bodyPr>
          <a:lstStyle/>
          <a:p>
            <a:pPr algn="r"/>
            <a:r>
              <a:rPr lang="en-US" altLang="zh-CN" sz="7200" smtClean="0">
                <a:solidFill>
                  <a:schemeClr val="accent1"/>
                </a:solidFill>
                <a:latin typeface="Century Gothic" panose="020B0502020202020204" pitchFamily="34" charset="0"/>
              </a:rPr>
              <a:t>2022</a:t>
            </a:r>
            <a:r>
              <a:rPr lang="zh-CN" altLang="en-US" sz="7200" smtClean="0">
                <a:solidFill>
                  <a:schemeClr val="accent1"/>
                </a:solidFill>
                <a:latin typeface="Century Gothic" panose="020B0502020202020204" pitchFamily="34" charset="0"/>
              </a:rPr>
              <a:t>年</a:t>
            </a:r>
            <a:endParaRPr lang="zh-CN" altLang="en-US" sz="7200" smtClean="0">
              <a:solidFill>
                <a:schemeClr val="accent1"/>
              </a:solidFill>
              <a:latin typeface="Century Gothic" panose="020B0502020202020204" pitchFamily="34" charset="0"/>
            </a:endParaRPr>
          </a:p>
        </p:txBody>
      </p:sp>
      <p:sp>
        <p:nvSpPr>
          <p:cNvPr id="5" name="文本框 4"/>
          <p:cNvSpPr txBox="1"/>
          <p:nvPr/>
        </p:nvSpPr>
        <p:spPr>
          <a:xfrm>
            <a:off x="651866" y="4298235"/>
            <a:ext cx="5844256" cy="430887"/>
          </a:xfrm>
          <a:prstGeom prst="rect">
            <a:avLst/>
          </a:prstGeom>
          <a:noFill/>
        </p:spPr>
        <p:txBody>
          <a:bodyPr wrap="square" rtlCol="0">
            <a:spAutoFit/>
            <a:scene3d>
              <a:camera prst="orthographicFront"/>
              <a:lightRig rig="threePt" dir="t"/>
            </a:scene3d>
            <a:sp3d contourW="12700"/>
          </a:bodyPr>
          <a:lstStyle/>
          <a:p>
            <a:pPr algn="r"/>
            <a:r>
              <a:rPr lang="en-US" altLang="zh-CN" sz="110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 field</a:t>
            </a:r>
            <a:endParaRPr lang="en-US" altLang="zh-CN" sz="1100">
              <a:solidFill>
                <a:schemeClr val="bg1">
                  <a:lumMod val="65000"/>
                </a:schemeClr>
              </a:solidFill>
              <a:latin typeface="Century Gothic" panose="020B0502020202020204" pitchFamily="34" charset="0"/>
            </a:endParaRPr>
          </a:p>
        </p:txBody>
      </p:sp>
      <p:sp>
        <p:nvSpPr>
          <p:cNvPr id="10" name="文本框 9"/>
          <p:cNvSpPr txBox="1"/>
          <p:nvPr/>
        </p:nvSpPr>
        <p:spPr>
          <a:xfrm>
            <a:off x="9693124" y="516301"/>
            <a:ext cx="2101857" cy="523220"/>
          </a:xfrm>
          <a:prstGeom prst="rect">
            <a:avLst/>
          </a:prstGeom>
          <a:noFill/>
        </p:spPr>
        <p:txBody>
          <a:bodyPr wrap="none" rtlCol="0">
            <a:spAutoFit/>
            <a:scene3d>
              <a:camera prst="orthographicFront"/>
              <a:lightRig rig="threePt" dir="t"/>
            </a:scene3d>
            <a:sp3d contourW="12700"/>
          </a:bodyPr>
          <a:lstStyle/>
          <a:p>
            <a:r>
              <a:rPr lang="en-US" altLang="zh-CN" sz="2800" b="1" smtClean="0">
                <a:solidFill>
                  <a:schemeClr val="accent1"/>
                </a:solidFill>
                <a:latin typeface="Century Gothic" panose="020B0502020202020204" pitchFamily="34" charset="0"/>
              </a:rPr>
              <a:t>YOU LOGO</a:t>
            </a:r>
            <a:endParaRPr lang="zh-CN" altLang="en-US" sz="2800" b="1">
              <a:solidFill>
                <a:schemeClr val="accent1"/>
              </a:solidFill>
              <a:latin typeface="Century Gothic" panose="020B0502020202020204" pitchFamily="34" charset="0"/>
            </a:endParaRPr>
          </a:p>
        </p:txBody>
      </p:sp>
      <p:pic>
        <p:nvPicPr>
          <p:cNvPr id="11" name="图片 10"/>
          <p:cNvPicPr>
            <a:picLocks noChangeAspect="1"/>
          </p:cNvPicPr>
          <p:nvPr/>
        </p:nvPicPr>
        <p:blipFill>
          <a:blip r:embed="rId2"/>
          <a:stretch>
            <a:fillRect/>
          </a:stretch>
        </p:blipFill>
        <p:spPr>
          <a:xfrm>
            <a:off x="8711565" y="249555"/>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split/>
      </p:transition>
    </mc:Choice>
    <mc:Fallback>
      <p:transition spd="slow" advClick="0">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14"/>
          <p:cNvSpPr/>
          <p:nvPr/>
        </p:nvSpPr>
        <p:spPr>
          <a:xfrm>
            <a:off x="2269954" y="2622247"/>
            <a:ext cx="674557" cy="62294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25"/>
          <p:cNvSpPr/>
          <p:nvPr/>
        </p:nvSpPr>
        <p:spPr>
          <a:xfrm>
            <a:off x="4526326" y="2596442"/>
            <a:ext cx="615193" cy="67455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文本框 32"/>
          <p:cNvSpPr txBox="1"/>
          <p:nvPr/>
        </p:nvSpPr>
        <p:spPr>
          <a:xfrm>
            <a:off x="1540341" y="3491550"/>
            <a:ext cx="213378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bg1"/>
                </a:solidFill>
                <a:latin typeface="Century Gothic" panose="020B0502020202020204" pitchFamily="34" charset="0"/>
              </a:rPr>
              <a:t>医院某病种分值</a:t>
            </a:r>
            <a:r>
              <a:rPr lang="en-US" altLang="zh-CN" b="1" dirty="0" smtClean="0">
                <a:solidFill>
                  <a:schemeClr val="bg1"/>
                </a:solidFill>
                <a:latin typeface="Century Gothic" panose="020B0502020202020204" pitchFamily="34" charset="0"/>
              </a:rPr>
              <a:t>L</a:t>
            </a:r>
            <a:endParaRPr lang="zh-CN" altLang="en-US" b="1" dirty="0" smtClean="0">
              <a:solidFill>
                <a:schemeClr val="bg1"/>
              </a:solidFill>
              <a:latin typeface="Century Gothic" panose="020B0502020202020204" pitchFamily="34" charset="0"/>
            </a:endParaRPr>
          </a:p>
        </p:txBody>
      </p:sp>
      <p:grpSp>
        <p:nvGrpSpPr>
          <p:cNvPr id="22" name="组合 21"/>
          <p:cNvGrpSpPr/>
          <p:nvPr/>
        </p:nvGrpSpPr>
        <p:grpSpPr>
          <a:xfrm>
            <a:off x="524669" y="461297"/>
            <a:ext cx="700087" cy="457200"/>
            <a:chOff x="524669" y="550197"/>
            <a:chExt cx="700087" cy="457200"/>
          </a:xfrm>
        </p:grpSpPr>
        <p:cxnSp>
          <p:nvCxnSpPr>
            <p:cNvPr id="23" name="直接连接符 22"/>
            <p:cNvCxnSpPr/>
            <p:nvPr/>
          </p:nvCxnSpPr>
          <p:spPr>
            <a:xfrm>
              <a:off x="524669" y="550197"/>
              <a:ext cx="700087" cy="0"/>
            </a:xfrm>
            <a:prstGeom prst="line">
              <a:avLst/>
            </a:prstGeom>
            <a:ln w="76200" cap="rnd">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4669" y="778797"/>
              <a:ext cx="7000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669" y="1007397"/>
              <a:ext cx="700087" cy="0"/>
            </a:xfrm>
            <a:prstGeom prst="line">
              <a:avLst/>
            </a:prstGeom>
            <a:ln w="762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8702040" y="269240"/>
            <a:ext cx="3242310" cy="664210"/>
          </a:xfrm>
          <a:prstGeom prst="rect">
            <a:avLst/>
          </a:prstGeom>
        </p:spPr>
      </p:pic>
      <p:sp>
        <p:nvSpPr>
          <p:cNvPr id="3" name="文本框 2"/>
          <p:cNvSpPr txBox="1"/>
          <p:nvPr/>
        </p:nvSpPr>
        <p:spPr>
          <a:xfrm>
            <a:off x="1502410" y="309245"/>
            <a:ext cx="5168900" cy="521970"/>
          </a:xfrm>
          <a:prstGeom prst="rect">
            <a:avLst/>
          </a:prstGeom>
          <a:noFill/>
        </p:spPr>
        <p:txBody>
          <a:bodyPr wrap="none" rtlCol="0">
            <a:spAutoFit/>
            <a:scene3d>
              <a:camera prst="orthographicFront"/>
              <a:lightRig rig="threePt" dir="t"/>
            </a:scene3d>
            <a:sp3d contourW="12700"/>
          </a:bodyPr>
          <a:lstStyle/>
          <a:p>
            <a:pPr algn="l"/>
            <a:r>
              <a:rPr lang="en-US" altLang="zh-CN" sz="2800" b="1" smtClean="0">
                <a:solidFill>
                  <a:schemeClr val="tx1">
                    <a:lumMod val="75000"/>
                    <a:lumOff val="25000"/>
                  </a:schemeClr>
                </a:solidFill>
                <a:latin typeface="Century Gothic" panose="020B0502020202020204" pitchFamily="34" charset="0"/>
              </a:rPr>
              <a:t>4</a:t>
            </a:r>
            <a:r>
              <a:rPr lang="zh-CN" altLang="en-US" sz="2800" b="1" smtClean="0">
                <a:solidFill>
                  <a:schemeClr val="tx1">
                    <a:lumMod val="75000"/>
                    <a:lumOff val="25000"/>
                  </a:schemeClr>
                </a:solidFill>
                <a:latin typeface="Century Gothic" panose="020B0502020202020204" pitchFamily="34" charset="0"/>
              </a:rPr>
              <a:t>、DIP将会对医院带来哪些影响</a:t>
            </a:r>
            <a:endParaRPr lang="zh-CN" altLang="en-US" sz="2800" b="1" smtClean="0">
              <a:solidFill>
                <a:schemeClr val="tx1">
                  <a:lumMod val="75000"/>
                  <a:lumOff val="25000"/>
                </a:schemeClr>
              </a:solidFill>
              <a:latin typeface="Century Gothic" panose="020B0502020202020204" pitchFamily="34" charset="0"/>
            </a:endParaRPr>
          </a:p>
        </p:txBody>
      </p:sp>
      <p:sp>
        <p:nvSpPr>
          <p:cNvPr id="4" name="文本框 3"/>
          <p:cNvSpPr txBox="1"/>
          <p:nvPr/>
        </p:nvSpPr>
        <p:spPr>
          <a:xfrm>
            <a:off x="1945005" y="1261745"/>
            <a:ext cx="8789670" cy="460375"/>
          </a:xfrm>
          <a:prstGeom prst="rect">
            <a:avLst/>
          </a:prstGeom>
          <a:noFill/>
        </p:spPr>
        <p:txBody>
          <a:bodyPr wrap="square" rtlCol="0">
            <a:spAutoFit/>
          </a:bodyPr>
          <a:p>
            <a:r>
              <a:rPr lang="en-US" altLang="zh-CN" sz="2400"/>
              <a:t>    </a:t>
            </a:r>
            <a:endParaRPr lang="zh-CN" altLang="en-US" sz="2400"/>
          </a:p>
        </p:txBody>
      </p:sp>
      <p:graphicFrame>
        <p:nvGraphicFramePr>
          <p:cNvPr id="6" name="表格 5"/>
          <p:cNvGraphicFramePr/>
          <p:nvPr>
            <p:custDataLst>
              <p:tags r:id="rId2"/>
            </p:custDataLst>
          </p:nvPr>
        </p:nvGraphicFramePr>
        <p:xfrm>
          <a:off x="1313180" y="1180465"/>
          <a:ext cx="9796145" cy="4508500"/>
        </p:xfrm>
        <a:graphic>
          <a:graphicData uri="http://schemas.openxmlformats.org/drawingml/2006/table">
            <a:tbl>
              <a:tblPr firstRow="1" bandRow="1">
                <a:tableStyleId>{5C22544A-7EE6-4342-B048-85BDC9FD1C3A}</a:tableStyleId>
              </a:tblPr>
              <a:tblGrid>
                <a:gridCol w="9796145"/>
              </a:tblGrid>
              <a:tr h="619760">
                <a:tc>
                  <a:txBody>
                    <a:bodyPr/>
                    <a:p>
                      <a:pPr>
                        <a:buNone/>
                      </a:pPr>
                      <a:r>
                        <a:rPr lang="zh-CN" altLang="en-US" sz="2800" smtClean="0">
                          <a:solidFill>
                            <a:schemeClr val="tx1">
                              <a:lumMod val="75000"/>
                              <a:lumOff val="25000"/>
                            </a:schemeClr>
                          </a:solidFill>
                          <a:latin typeface="Century Gothic" panose="020B0502020202020204" pitchFamily="34" charset="0"/>
                          <a:sym typeface="+mn-ea"/>
                        </a:rPr>
                        <a:t>DIP对医院影响</a:t>
                      </a:r>
                      <a:endParaRPr lang="zh-CN" altLang="en-US" sz="2800"/>
                    </a:p>
                  </a:txBody>
                  <a:tcPr/>
                </a:tc>
              </a:tr>
              <a:tr h="856615">
                <a:tc>
                  <a:txBody>
                    <a:bodyPr/>
                    <a:p>
                      <a:pPr fontAlgn="auto">
                        <a:lnSpc>
                          <a:spcPct val="100000"/>
                        </a:lnSpc>
                        <a:buNone/>
                      </a:pPr>
                      <a:r>
                        <a:rPr lang="zh-CN" altLang="en-US" sz="1600">
                          <a:solidFill>
                            <a:srgbClr val="FF0000"/>
                          </a:solidFill>
                          <a:sym typeface="+mn-ea"/>
                        </a:rPr>
                        <a:t>年龄特征病种对医院的影响</a:t>
                      </a:r>
                      <a:r>
                        <a:rPr lang="en-US" altLang="zh-CN" sz="1600">
                          <a:solidFill>
                            <a:srgbClr val="FF0000"/>
                          </a:solidFill>
                          <a:sym typeface="+mn-ea"/>
                        </a:rPr>
                        <a:t>: </a:t>
                      </a:r>
                      <a:r>
                        <a:rPr lang="en-US" altLang="zh-CN" sz="1600">
                          <a:solidFill>
                            <a:schemeClr val="tx1"/>
                          </a:solidFill>
                          <a:sym typeface="+mn-ea"/>
                        </a:rPr>
                        <a:t>18岁以下及 65 岁以上的病种比例越高，获得的医保收入就高。有利于提高医院对儿童及老年公益性强的科室激励倾斜的积极性，提供适宜的医疗服务</a:t>
                      </a:r>
                      <a:r>
                        <a:rPr lang="zh-CN" altLang="en-US" sz="1600">
                          <a:solidFill>
                            <a:schemeClr val="tx1"/>
                          </a:solidFill>
                          <a:sym typeface="+mn-ea"/>
                        </a:rPr>
                        <a:t>。</a:t>
                      </a:r>
                      <a:endParaRPr lang="zh-CN" altLang="en-US" sz="1600">
                        <a:solidFill>
                          <a:schemeClr val="tx1"/>
                        </a:solidFill>
                      </a:endParaRPr>
                    </a:p>
                    <a:p>
                      <a:pPr>
                        <a:buNone/>
                      </a:pPr>
                      <a:endParaRPr lang="zh-CN" altLang="en-US" sz="1600">
                        <a:solidFill>
                          <a:schemeClr val="tx1"/>
                        </a:solidFill>
                      </a:endParaRPr>
                    </a:p>
                  </a:txBody>
                  <a:tcPr/>
                </a:tc>
              </a:tr>
              <a:tr h="571500">
                <a:tc>
                  <a:txBody>
                    <a:bodyPr/>
                    <a:p>
                      <a:pPr fontAlgn="auto">
                        <a:lnSpc>
                          <a:spcPct val="100000"/>
                        </a:lnSpc>
                        <a:buNone/>
                      </a:pPr>
                      <a:r>
                        <a:rPr lang="zh-CN" altLang="en-US" sz="1600">
                          <a:solidFill>
                            <a:srgbClr val="FF0000"/>
                          </a:solidFill>
                        </a:rPr>
                        <a:t>违规行为监管对医院的影响：</a:t>
                      </a:r>
                      <a:r>
                        <a:rPr lang="zh-CN" altLang="en-US" sz="1600">
                          <a:solidFill>
                            <a:schemeClr val="tx1"/>
                          </a:solidFill>
                        </a:rPr>
                        <a:t>推动医疗大数据应用，提高医保智能监控水平</a:t>
                      </a:r>
                      <a:endParaRPr lang="zh-CN" altLang="en-US" sz="1600">
                        <a:solidFill>
                          <a:schemeClr val="tx1"/>
                        </a:solidFill>
                      </a:endParaRPr>
                    </a:p>
                  </a:txBody>
                  <a:tcPr/>
                </a:tc>
              </a:tr>
              <a:tr h="619760">
                <a:tc>
                  <a:txBody>
                    <a:bodyPr/>
                    <a:p>
                      <a:pPr fontAlgn="auto">
                        <a:lnSpc>
                          <a:spcPct val="100000"/>
                        </a:lnSpc>
                        <a:buNone/>
                      </a:pPr>
                      <a:r>
                        <a:rPr lang="zh-CN" altLang="en-US" sz="1600">
                          <a:solidFill>
                            <a:srgbClr val="FF0000"/>
                          </a:solidFill>
                        </a:rPr>
                        <a:t>费用超低（高）病例对医院的影响</a:t>
                      </a:r>
                      <a:r>
                        <a:rPr lang="en-US" altLang="zh-CN" sz="1600">
                          <a:solidFill>
                            <a:srgbClr val="FF0000"/>
                          </a:solidFill>
                        </a:rPr>
                        <a:t>:</a:t>
                      </a:r>
                      <a:r>
                        <a:rPr lang="en-US" altLang="zh-CN" sz="1600">
                          <a:solidFill>
                            <a:schemeClr val="tx1"/>
                          </a:solidFill>
                        </a:rPr>
                        <a:t> 费用超低或超高病例占比过高，都会影响医院的医保医保收入。有助于对于正费用超低和超高的纠正，促进医保支付更加公平公正</a:t>
                      </a:r>
                      <a:r>
                        <a:rPr lang="zh-CN" altLang="en-US" sz="1600">
                          <a:solidFill>
                            <a:schemeClr val="tx1"/>
                          </a:solidFill>
                        </a:rPr>
                        <a:t>。</a:t>
                      </a:r>
                      <a:endParaRPr lang="zh-CN" altLang="en-US" sz="1600">
                        <a:solidFill>
                          <a:schemeClr val="tx1"/>
                        </a:solidFill>
                      </a:endParaRPr>
                    </a:p>
                  </a:txBody>
                  <a:tcPr/>
                </a:tc>
              </a:tr>
              <a:tr h="609600">
                <a:tc>
                  <a:txBody>
                    <a:bodyPr/>
                    <a:p>
                      <a:pPr fontAlgn="auto">
                        <a:lnSpc>
                          <a:spcPct val="100000"/>
                        </a:lnSpc>
                        <a:buNone/>
                      </a:pPr>
                      <a:r>
                        <a:rPr lang="zh-CN" altLang="en-US" sz="1600">
                          <a:solidFill>
                            <a:srgbClr val="FF0000"/>
                          </a:solidFill>
                        </a:rPr>
                        <a:t>区域点数法总额预算对医院的影响</a:t>
                      </a:r>
                      <a:r>
                        <a:rPr lang="en-US" altLang="zh-CN" sz="1600">
                          <a:solidFill>
                            <a:srgbClr val="FF0000"/>
                          </a:solidFill>
                        </a:rPr>
                        <a:t>: </a:t>
                      </a:r>
                      <a:r>
                        <a:rPr lang="zh-CN" altLang="en-US" sz="1600">
                          <a:solidFill>
                            <a:schemeClr val="tx1"/>
                          </a:solidFill>
                        </a:rPr>
                        <a:t>有助于加强医保基金风险防范，确保医保不穿底风险发生。</a:t>
                      </a:r>
                      <a:endParaRPr lang="zh-CN" altLang="en-US" sz="1600">
                        <a:solidFill>
                          <a:schemeClr val="tx1"/>
                        </a:solidFill>
                      </a:endParaRPr>
                    </a:p>
                  </a:txBody>
                  <a:tcPr/>
                </a:tc>
              </a:tr>
              <a:tr h="611505">
                <a:tc>
                  <a:txBody>
                    <a:bodyPr/>
                    <a:p>
                      <a:pPr fontAlgn="auto">
                        <a:lnSpc>
                          <a:spcPct val="100000"/>
                        </a:lnSpc>
                        <a:buNone/>
                      </a:pPr>
                      <a:r>
                        <a:rPr lang="zh-CN" altLang="en-US" sz="1600">
                          <a:solidFill>
                            <a:srgbClr val="FF0000"/>
                          </a:solidFill>
                        </a:rPr>
                        <a:t>异常费用调校对医院的影响</a:t>
                      </a:r>
                      <a:r>
                        <a:rPr lang="en-US" altLang="zh-CN" sz="1600">
                          <a:solidFill>
                            <a:srgbClr val="FF0000"/>
                          </a:solidFill>
                        </a:rPr>
                        <a:t>: </a:t>
                      </a:r>
                      <a:r>
                        <a:rPr lang="zh-CN" altLang="en-US" sz="1600">
                          <a:solidFill>
                            <a:schemeClr val="tx1"/>
                          </a:solidFill>
                          <a:sym typeface="+mn-ea"/>
                        </a:rPr>
                        <a:t>异常费用调校直接影响医保收入的多收。</a:t>
                      </a:r>
                      <a:endParaRPr lang="en-US" altLang="zh-CN" sz="1600">
                        <a:solidFill>
                          <a:schemeClr val="tx1"/>
                        </a:solidFill>
                        <a:sym typeface="+mn-ea"/>
                      </a:endParaRPr>
                    </a:p>
                  </a:txBody>
                  <a:tcPr/>
                </a:tc>
              </a:tr>
              <a:tr h="619760">
                <a:tc>
                  <a:txBody>
                    <a:bodyPr/>
                    <a:p>
                      <a:pPr fontAlgn="auto">
                        <a:lnSpc>
                          <a:spcPct val="100000"/>
                        </a:lnSpc>
                        <a:buNone/>
                      </a:pPr>
                      <a:r>
                        <a:rPr lang="zh-CN" altLang="en-US" sz="1600">
                          <a:solidFill>
                            <a:srgbClr val="FF0000"/>
                          </a:solidFill>
                        </a:rPr>
                        <a:t>监管考核对医院的影响</a:t>
                      </a:r>
                      <a:r>
                        <a:rPr lang="en-US" altLang="zh-CN" sz="1600">
                          <a:solidFill>
                            <a:srgbClr val="FF0000"/>
                          </a:solidFill>
                        </a:rPr>
                        <a:t>: </a:t>
                      </a:r>
                      <a:r>
                        <a:rPr lang="zh-CN" altLang="en-US" sz="1600">
                          <a:solidFill>
                            <a:schemeClr val="tx1"/>
                          </a:solidFill>
                        </a:rPr>
                        <a:t>应用信息化手段进行的智能监管</a:t>
                      </a:r>
                      <a:r>
                        <a:rPr lang="en-US" altLang="zh-CN" sz="1600">
                          <a:solidFill>
                            <a:schemeClr val="tx1"/>
                          </a:solidFill>
                        </a:rPr>
                        <a:t>,有助于促进支付方式改革由一般性转型为战略性，最终实现“医、患、保”三方和谐共赢。</a:t>
                      </a:r>
                      <a:endParaRPr lang="en-US" altLang="zh-CN" sz="1600">
                        <a:solidFill>
                          <a:schemeClr val="tx1"/>
                        </a:solidFill>
                      </a:endParaRPr>
                    </a:p>
                  </a:txBody>
                  <a:tcPr/>
                </a:tc>
              </a:tr>
            </a:tbl>
          </a:graphicData>
        </a:graphic>
      </p:graphicFrame>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787608" y="3627204"/>
            <a:ext cx="5262980" cy="701731"/>
          </a:xfrm>
          <a:prstGeom prst="rect">
            <a:avLst/>
          </a:prstGeom>
          <a:noFill/>
        </p:spPr>
        <p:txBody>
          <a:bodyPr wrap="square" rtlCol="0">
            <a:spAutoFit/>
            <a:scene3d>
              <a:camera prst="orthographicFront"/>
              <a:lightRig rig="threePt" dir="t"/>
            </a:scene3d>
            <a:sp3d contourW="12700"/>
          </a:bodyPr>
          <a:lstStyle/>
          <a:p>
            <a:pPr lvl="0">
              <a:lnSpc>
                <a:spcPct val="120000"/>
              </a:lnSpc>
              <a:defRPr/>
            </a:pPr>
            <a:r>
              <a:rPr lang="en-US" altLang="zh-CN" sz="1100">
                <a:solidFill>
                  <a:schemeClr val="accent1"/>
                </a:solidFill>
                <a:latin typeface="Century Gothic" panose="020B0502020202020204" pitchFamily="34" charset="0"/>
              </a:rPr>
              <a:t>The user can demonstrate on a projector or computer or print the it into a film to be used in a wider fieldThe user can demonstrate on a projector or computer or print the it into a film to be used in a wider </a:t>
            </a:r>
            <a:r>
              <a:rPr lang="en-US" altLang="zh-CN" sz="1100" smtClean="0">
                <a:solidFill>
                  <a:schemeClr val="accent1"/>
                </a:solidFill>
                <a:latin typeface="Century Gothic" panose="020B0502020202020204" pitchFamily="34" charset="0"/>
              </a:rPr>
              <a:t>field</a:t>
            </a:r>
            <a:endParaRPr lang="en-US" altLang="zh-CN" sz="1100">
              <a:solidFill>
                <a:schemeClr val="accent1"/>
              </a:solidFill>
              <a:latin typeface="Century Gothic" panose="020B0502020202020204" pitchFamily="34" charset="0"/>
            </a:endParaRPr>
          </a:p>
        </p:txBody>
      </p:sp>
      <p:sp>
        <p:nvSpPr>
          <p:cNvPr id="6" name="文本框 5"/>
          <p:cNvSpPr txBox="1"/>
          <p:nvPr/>
        </p:nvSpPr>
        <p:spPr>
          <a:xfrm>
            <a:off x="5787608" y="2611541"/>
            <a:ext cx="4787265" cy="1014730"/>
          </a:xfrm>
          <a:prstGeom prst="rect">
            <a:avLst/>
          </a:prstGeom>
          <a:noFill/>
        </p:spPr>
        <p:txBody>
          <a:bodyPr wrap="none" rtlCol="0">
            <a:spAutoFit/>
            <a:scene3d>
              <a:camera prst="orthographicFront"/>
              <a:lightRig rig="threePt" dir="t"/>
            </a:scene3d>
            <a:sp3d contourW="12700"/>
          </a:bodyPr>
          <a:lstStyle/>
          <a:p>
            <a:pPr lvl="0" algn="l">
              <a:defRPr/>
            </a:pPr>
            <a:r>
              <a:rPr lang="zh-CN" altLang="en-US" sz="6000" b="1">
                <a:solidFill>
                  <a:schemeClr val="accent1"/>
                </a:solidFill>
                <a:latin typeface="+mj-ea"/>
                <a:ea typeface="+mj-ea"/>
              </a:rPr>
              <a:t> DlP政策历程</a:t>
            </a:r>
            <a:endParaRPr lang="zh-CN" altLang="en-US" sz="6000" b="1">
              <a:solidFill>
                <a:schemeClr val="accent1"/>
              </a:solidFill>
              <a:latin typeface="+mj-ea"/>
              <a:ea typeface="+mj-ea"/>
            </a:endParaRPr>
          </a:p>
        </p:txBody>
      </p:sp>
      <p:grpSp>
        <p:nvGrpSpPr>
          <p:cNvPr id="8" name="组合 7"/>
          <p:cNvGrpSpPr/>
          <p:nvPr/>
        </p:nvGrpSpPr>
        <p:grpSpPr>
          <a:xfrm>
            <a:off x="836613" y="876301"/>
            <a:ext cx="5100144" cy="5105400"/>
            <a:chOff x="836613" y="876301"/>
            <a:chExt cx="5100144" cy="5105400"/>
          </a:xfrm>
        </p:grpSpPr>
        <p:pic>
          <p:nvPicPr>
            <p:cNvPr id="4" name="图片 3"/>
            <p:cNvPicPr>
              <a:picLocks noChangeAspect="1"/>
            </p:cNvPicPr>
            <p:nvPr/>
          </p:nvPicPr>
          <p:blipFill>
            <a:blip r:embed="rId1"/>
            <a:stretch>
              <a:fillRect/>
            </a:stretch>
          </p:blipFill>
          <p:spPr>
            <a:xfrm>
              <a:off x="836613" y="876301"/>
              <a:ext cx="5100144" cy="5105400"/>
            </a:xfrm>
            <a:prstGeom prst="rect">
              <a:avLst/>
            </a:prstGeom>
          </p:spPr>
        </p:pic>
        <p:sp>
          <p:nvSpPr>
            <p:cNvPr id="7" name="文本框 6"/>
            <p:cNvSpPr txBox="1"/>
            <p:nvPr/>
          </p:nvSpPr>
          <p:spPr>
            <a:xfrm>
              <a:off x="1339445" y="2705726"/>
              <a:ext cx="4094480" cy="1445260"/>
            </a:xfrm>
            <a:prstGeom prst="rect">
              <a:avLst/>
            </a:prstGeom>
            <a:noFill/>
          </p:spPr>
          <p:txBody>
            <a:bodyPr wrap="none" rtlCol="0">
              <a:spAutoFit/>
              <a:scene3d>
                <a:camera prst="orthographicFront"/>
                <a:lightRig rig="threePt" dir="t"/>
              </a:scene3d>
              <a:sp3d contourW="12700"/>
            </a:bodyPr>
            <a:lstStyle/>
            <a:p>
              <a:pPr algn="ctr"/>
              <a:r>
                <a:rPr lang="en-US" altLang="zh-CN" sz="8800" smtClean="0">
                  <a:solidFill>
                    <a:schemeClr val="accent1"/>
                  </a:solidFill>
                  <a:latin typeface="Century Gothic" panose="020B0502020202020204" pitchFamily="34" charset="0"/>
                </a:rPr>
                <a:t>Part 02</a:t>
              </a:r>
              <a:endParaRPr lang="zh-CN" altLang="en-US" sz="8800">
                <a:solidFill>
                  <a:schemeClr val="accent1"/>
                </a:solidFill>
                <a:latin typeface="Century Gothic" panose="020B0502020202020204" pitchFamily="34" charset="0"/>
              </a:endParaRPr>
            </a:p>
          </p:txBody>
        </p:sp>
      </p:grpSp>
      <p:pic>
        <p:nvPicPr>
          <p:cNvPr id="2" name="图片 1"/>
          <p:cNvPicPr>
            <a:picLocks noChangeAspect="1"/>
          </p:cNvPicPr>
          <p:nvPr/>
        </p:nvPicPr>
        <p:blipFill>
          <a:blip r:embed="rId2"/>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826" y="3792401"/>
            <a:ext cx="11858017" cy="349607"/>
            <a:chOff x="950259" y="3240861"/>
            <a:chExt cx="10130117" cy="349607"/>
          </a:xfrm>
        </p:grpSpPr>
        <p:cxnSp>
          <p:nvCxnSpPr>
            <p:cNvPr id="3" name="直接箭头连接符 2"/>
            <p:cNvCxnSpPr/>
            <p:nvPr/>
          </p:nvCxnSpPr>
          <p:spPr>
            <a:xfrm>
              <a:off x="950259" y="3429000"/>
              <a:ext cx="10130117" cy="0"/>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320018" y="3240861"/>
              <a:ext cx="349623" cy="349607"/>
              <a:chOff x="1320018" y="3240861"/>
              <a:chExt cx="349623" cy="349607"/>
            </a:xfrm>
          </p:grpSpPr>
          <p:sp>
            <p:nvSpPr>
              <p:cNvPr id="5" name="椭圆 4"/>
              <p:cNvSpPr/>
              <p:nvPr/>
            </p:nvSpPr>
            <p:spPr>
              <a:xfrm>
                <a:off x="1320018" y="3240861"/>
                <a:ext cx="349623" cy="349607"/>
              </a:xfrm>
              <a:prstGeom prst="ellipse">
                <a:avLst/>
              </a:prstGeom>
              <a:solidFill>
                <a:schemeClr val="bg1">
                  <a:lumMod val="65000"/>
                </a:schemeClr>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368220" y="3305751"/>
                <a:ext cx="253217" cy="24649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grpSp>
        <p:nvGrpSpPr>
          <p:cNvPr id="7" name="组合 6"/>
          <p:cNvGrpSpPr/>
          <p:nvPr/>
        </p:nvGrpSpPr>
        <p:grpSpPr>
          <a:xfrm>
            <a:off x="4202327" y="3809652"/>
            <a:ext cx="349623" cy="349607"/>
            <a:chOff x="3041296" y="3805736"/>
            <a:chExt cx="349623" cy="349607"/>
          </a:xfrm>
        </p:grpSpPr>
        <p:sp>
          <p:nvSpPr>
            <p:cNvPr id="8" name="椭圆 7"/>
            <p:cNvSpPr/>
            <p:nvPr/>
          </p:nvSpPr>
          <p:spPr>
            <a:xfrm>
              <a:off x="3041296" y="3805736"/>
              <a:ext cx="349623" cy="349607"/>
            </a:xfrm>
            <a:prstGeom prst="ellipse">
              <a:avLst/>
            </a:prstGeom>
            <a:solidFill>
              <a:schemeClr val="tx2"/>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089498" y="3857291"/>
              <a:ext cx="253217" cy="24649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0" name="组合 9"/>
          <p:cNvGrpSpPr/>
          <p:nvPr/>
        </p:nvGrpSpPr>
        <p:grpSpPr>
          <a:xfrm>
            <a:off x="5829775" y="3805736"/>
            <a:ext cx="349623" cy="349607"/>
            <a:chOff x="3041296" y="3805736"/>
            <a:chExt cx="349623" cy="349607"/>
          </a:xfrm>
        </p:grpSpPr>
        <p:sp>
          <p:nvSpPr>
            <p:cNvPr id="11" name="椭圆 10"/>
            <p:cNvSpPr/>
            <p:nvPr/>
          </p:nvSpPr>
          <p:spPr>
            <a:xfrm>
              <a:off x="3041296" y="3805736"/>
              <a:ext cx="349623" cy="349607"/>
            </a:xfrm>
            <a:prstGeom prst="ellipse">
              <a:avLst/>
            </a:prstGeom>
            <a:solidFill>
              <a:schemeClr val="tx2"/>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089498" y="3857291"/>
              <a:ext cx="253217" cy="24649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3" name="矩形 12"/>
          <p:cNvSpPr/>
          <p:nvPr/>
        </p:nvSpPr>
        <p:spPr>
          <a:xfrm>
            <a:off x="2200656" y="4217127"/>
            <a:ext cx="1154312" cy="41677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1"/>
                </a:solidFill>
              </a:rPr>
              <a:t>2020.10</a:t>
            </a:r>
            <a:endParaRPr lang="en-US" altLang="zh-CN" b="1" dirty="0">
              <a:solidFill>
                <a:schemeClr val="accent1"/>
              </a:solidFill>
            </a:endParaRPr>
          </a:p>
        </p:txBody>
      </p:sp>
      <p:sp>
        <p:nvSpPr>
          <p:cNvPr id="14" name="矩形: 圆角 13"/>
          <p:cNvSpPr/>
          <p:nvPr/>
        </p:nvSpPr>
        <p:spPr>
          <a:xfrm>
            <a:off x="1681372" y="1535494"/>
            <a:ext cx="1826141" cy="2138558"/>
          </a:xfrm>
          <a:prstGeom prst="round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a:t>
            </a:r>
            <a:r>
              <a:rPr lang="zh-CN" altLang="en-US" sz="1400" dirty="0">
                <a:solidFill>
                  <a:schemeClr val="tx1"/>
                </a:solidFill>
              </a:rPr>
              <a:t>国家医疗保障局办公室关于印发区域点数法总额预算和按病种分值付费试点工作方案的通知</a:t>
            </a:r>
            <a:r>
              <a:rPr lang="en-US" altLang="zh-CN" sz="1400" dirty="0">
                <a:solidFill>
                  <a:schemeClr val="tx1"/>
                </a:solidFill>
              </a:rPr>
              <a:t>》</a:t>
            </a:r>
            <a:r>
              <a:rPr lang="zh-CN" altLang="en-US" sz="1400" dirty="0">
                <a:solidFill>
                  <a:schemeClr val="tx1"/>
                </a:solidFill>
              </a:rPr>
              <a:t>医保办发</a:t>
            </a:r>
            <a:r>
              <a:rPr lang="en-US" altLang="zh-CN" sz="1800" dirty="0">
                <a:solidFill>
                  <a:schemeClr val="tx1"/>
                </a:solidFill>
                <a:effectLst/>
                <a:ea typeface="Times New Roman" panose="02020603050405020304" pitchFamily="18" charset="0"/>
              </a:rPr>
              <a:t>〔</a:t>
            </a:r>
            <a:r>
              <a:rPr lang="en-US" altLang="zh-CN" sz="1400" dirty="0">
                <a:solidFill>
                  <a:schemeClr val="tx1"/>
                </a:solidFill>
              </a:rPr>
              <a:t>2020〕45</a:t>
            </a:r>
            <a:r>
              <a:rPr lang="zh-CN" altLang="en-US" sz="1400" dirty="0">
                <a:solidFill>
                  <a:schemeClr val="tx1"/>
                </a:solidFill>
              </a:rPr>
              <a:t>号</a:t>
            </a:r>
            <a:endParaRPr lang="zh-CN" altLang="en-US" sz="1400" dirty="0">
              <a:solidFill>
                <a:schemeClr val="tx1"/>
              </a:solidFill>
            </a:endParaRPr>
          </a:p>
        </p:txBody>
      </p:sp>
      <p:sp>
        <p:nvSpPr>
          <p:cNvPr id="15" name="矩形 14"/>
          <p:cNvSpPr/>
          <p:nvPr/>
        </p:nvSpPr>
        <p:spPr>
          <a:xfrm>
            <a:off x="3535615" y="3271548"/>
            <a:ext cx="1372552" cy="41677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1"/>
                </a:solidFill>
              </a:rPr>
              <a:t>2020.11.3</a:t>
            </a:r>
            <a:endParaRPr lang="en-US" altLang="zh-CN" b="1" dirty="0">
              <a:solidFill>
                <a:schemeClr val="accent1"/>
              </a:solidFill>
            </a:endParaRPr>
          </a:p>
        </p:txBody>
      </p:sp>
      <p:sp>
        <p:nvSpPr>
          <p:cNvPr id="16" name="矩形: 圆角 15"/>
          <p:cNvSpPr/>
          <p:nvPr/>
        </p:nvSpPr>
        <p:spPr>
          <a:xfrm>
            <a:off x="3468524" y="4211377"/>
            <a:ext cx="1826141" cy="2138558"/>
          </a:xfrm>
          <a:prstGeom prst="roundRect">
            <a:avLst/>
          </a:prstGeom>
          <a:noFill/>
          <a:ln>
            <a:solidFill>
              <a:schemeClr val="accent1"/>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a:t>
            </a:r>
            <a:r>
              <a:rPr lang="zh-CN" altLang="en-US" sz="1400" dirty="0">
                <a:solidFill>
                  <a:schemeClr val="tx1"/>
                </a:solidFill>
              </a:rPr>
              <a:t>国家医疗保障局办公室关于印发区域点数法总额预算和按病种分值付费试点城市名单的通知</a:t>
            </a:r>
            <a:r>
              <a:rPr lang="en-US" altLang="zh-CN" sz="1400" dirty="0">
                <a:solidFill>
                  <a:schemeClr val="tx1"/>
                </a:solidFill>
              </a:rPr>
              <a:t>》</a:t>
            </a:r>
            <a:r>
              <a:rPr lang="zh-CN" altLang="en-US" sz="1400" dirty="0">
                <a:solidFill>
                  <a:schemeClr val="tx1"/>
                </a:solidFill>
              </a:rPr>
              <a:t>医保办发</a:t>
            </a:r>
            <a:r>
              <a:rPr lang="en-US" altLang="zh-CN" sz="1800" dirty="0">
                <a:solidFill>
                  <a:schemeClr val="tx1"/>
                </a:solidFill>
                <a:effectLst/>
                <a:ea typeface="Times New Roman" panose="02020603050405020304" pitchFamily="18" charset="0"/>
              </a:rPr>
              <a:t>〔</a:t>
            </a:r>
            <a:r>
              <a:rPr lang="en-US" altLang="zh-CN" sz="1400" dirty="0">
                <a:solidFill>
                  <a:schemeClr val="tx1"/>
                </a:solidFill>
              </a:rPr>
              <a:t>2020〕49</a:t>
            </a:r>
            <a:r>
              <a:rPr lang="zh-CN" altLang="en-US" sz="1400" dirty="0">
                <a:solidFill>
                  <a:schemeClr val="tx1"/>
                </a:solidFill>
              </a:rPr>
              <a:t>号</a:t>
            </a:r>
            <a:endParaRPr lang="zh-CN" altLang="en-US" sz="1400" dirty="0">
              <a:solidFill>
                <a:schemeClr val="tx1"/>
              </a:solidFill>
            </a:endParaRPr>
          </a:p>
        </p:txBody>
      </p:sp>
      <p:grpSp>
        <p:nvGrpSpPr>
          <p:cNvPr id="17" name="组合 16"/>
          <p:cNvGrpSpPr/>
          <p:nvPr/>
        </p:nvGrpSpPr>
        <p:grpSpPr>
          <a:xfrm>
            <a:off x="7457223" y="3805736"/>
            <a:ext cx="349623" cy="349607"/>
            <a:chOff x="3041296" y="3805736"/>
            <a:chExt cx="349623" cy="349607"/>
          </a:xfrm>
        </p:grpSpPr>
        <p:sp>
          <p:nvSpPr>
            <p:cNvPr id="18" name="椭圆 17"/>
            <p:cNvSpPr/>
            <p:nvPr/>
          </p:nvSpPr>
          <p:spPr>
            <a:xfrm>
              <a:off x="3041296" y="3805736"/>
              <a:ext cx="349623" cy="349607"/>
            </a:xfrm>
            <a:prstGeom prst="ellipse">
              <a:avLst/>
            </a:prstGeom>
            <a:solidFill>
              <a:schemeClr val="tx2"/>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89498" y="3857291"/>
              <a:ext cx="253217" cy="24649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0" name="矩形 19"/>
          <p:cNvSpPr/>
          <p:nvPr/>
        </p:nvSpPr>
        <p:spPr>
          <a:xfrm>
            <a:off x="5377035" y="4213211"/>
            <a:ext cx="1372552" cy="41677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1"/>
                </a:solidFill>
              </a:rPr>
              <a:t>2020.11.9</a:t>
            </a:r>
            <a:endParaRPr lang="en-US" altLang="zh-CN" b="1" dirty="0">
              <a:solidFill>
                <a:schemeClr val="accent1"/>
              </a:solidFill>
            </a:endParaRPr>
          </a:p>
        </p:txBody>
      </p:sp>
      <p:sp>
        <p:nvSpPr>
          <p:cNvPr id="21" name="矩形: 圆角 20"/>
          <p:cNvSpPr/>
          <p:nvPr/>
        </p:nvSpPr>
        <p:spPr>
          <a:xfrm>
            <a:off x="4968875" y="1529080"/>
            <a:ext cx="1826260" cy="2181225"/>
          </a:xfrm>
          <a:prstGeom prst="roundRect">
            <a:avLst/>
          </a:prstGeom>
          <a:noFill/>
          <a:ln>
            <a:solidFill>
              <a:schemeClr val="accent1"/>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a:t>
            </a:r>
            <a:r>
              <a:rPr lang="zh-CN" altLang="en-US" sz="1400" dirty="0">
                <a:solidFill>
                  <a:schemeClr val="tx1"/>
                </a:solidFill>
              </a:rPr>
              <a:t>国家医疗保障局办公室关于印发国家医疗保障按病种分值付费（</a:t>
            </a:r>
            <a:r>
              <a:rPr lang="en-US" altLang="zh-CN" sz="1400" dirty="0">
                <a:solidFill>
                  <a:schemeClr val="tx1"/>
                </a:solidFill>
              </a:rPr>
              <a:t>DIP</a:t>
            </a:r>
            <a:r>
              <a:rPr lang="zh-CN" altLang="en-US" sz="1400" dirty="0">
                <a:solidFill>
                  <a:schemeClr val="tx1"/>
                </a:solidFill>
              </a:rPr>
              <a:t>）技术规范和</a:t>
            </a:r>
            <a:r>
              <a:rPr lang="en-US" altLang="zh-CN" sz="1400" dirty="0">
                <a:solidFill>
                  <a:schemeClr val="tx1"/>
                </a:solidFill>
              </a:rPr>
              <a:t>DIP</a:t>
            </a:r>
            <a:r>
              <a:rPr lang="zh-CN" altLang="en-US" sz="1400" dirty="0">
                <a:solidFill>
                  <a:schemeClr val="tx1"/>
                </a:solidFill>
              </a:rPr>
              <a:t>病种目录库（</a:t>
            </a:r>
            <a:r>
              <a:rPr lang="en-US" altLang="zh-CN" sz="1400" dirty="0">
                <a:solidFill>
                  <a:schemeClr val="tx1"/>
                </a:solidFill>
              </a:rPr>
              <a:t>1.0</a:t>
            </a:r>
            <a:r>
              <a:rPr lang="zh-CN" altLang="en-US" sz="1400" dirty="0">
                <a:solidFill>
                  <a:schemeClr val="tx1"/>
                </a:solidFill>
              </a:rPr>
              <a:t>）版的通知</a:t>
            </a:r>
            <a:r>
              <a:rPr lang="en-US" altLang="zh-CN" sz="1400" dirty="0">
                <a:solidFill>
                  <a:schemeClr val="tx1"/>
                </a:solidFill>
              </a:rPr>
              <a:t>》</a:t>
            </a:r>
            <a:r>
              <a:rPr lang="zh-CN" altLang="en-US" sz="1400" dirty="0">
                <a:solidFill>
                  <a:schemeClr val="tx1"/>
                </a:solidFill>
              </a:rPr>
              <a:t>医保办发</a:t>
            </a:r>
            <a:r>
              <a:rPr lang="en-US" altLang="zh-CN" sz="1800" dirty="0">
                <a:solidFill>
                  <a:schemeClr val="tx1"/>
                </a:solidFill>
                <a:effectLst/>
                <a:ea typeface="Times New Roman" panose="02020603050405020304" pitchFamily="18" charset="0"/>
              </a:rPr>
              <a:t>〔</a:t>
            </a:r>
            <a:r>
              <a:rPr lang="en-US" altLang="zh-CN" sz="1400" dirty="0">
                <a:solidFill>
                  <a:schemeClr val="tx1"/>
                </a:solidFill>
              </a:rPr>
              <a:t>2020〕50</a:t>
            </a:r>
            <a:r>
              <a:rPr lang="zh-CN" altLang="en-US" sz="1400" dirty="0">
                <a:solidFill>
                  <a:schemeClr val="tx1"/>
                </a:solidFill>
              </a:rPr>
              <a:t>号</a:t>
            </a:r>
            <a:endParaRPr lang="zh-CN" altLang="en-US" sz="1400" dirty="0">
              <a:solidFill>
                <a:schemeClr val="tx1"/>
              </a:solidFill>
            </a:endParaRPr>
          </a:p>
        </p:txBody>
      </p:sp>
      <p:grpSp>
        <p:nvGrpSpPr>
          <p:cNvPr id="22" name="组合 21"/>
          <p:cNvGrpSpPr/>
          <p:nvPr/>
        </p:nvGrpSpPr>
        <p:grpSpPr>
          <a:xfrm>
            <a:off x="9132114" y="3790873"/>
            <a:ext cx="349623" cy="349607"/>
            <a:chOff x="3041296" y="3805736"/>
            <a:chExt cx="349623" cy="349607"/>
          </a:xfrm>
        </p:grpSpPr>
        <p:sp>
          <p:nvSpPr>
            <p:cNvPr id="23" name="椭圆 22"/>
            <p:cNvSpPr/>
            <p:nvPr/>
          </p:nvSpPr>
          <p:spPr>
            <a:xfrm>
              <a:off x="3041296" y="3805736"/>
              <a:ext cx="349623" cy="349607"/>
            </a:xfrm>
            <a:prstGeom prst="ellipse">
              <a:avLst/>
            </a:prstGeom>
            <a:solidFill>
              <a:schemeClr val="tx2"/>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089498" y="3857291"/>
              <a:ext cx="253217" cy="24649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5" name="矩形 24"/>
          <p:cNvSpPr/>
          <p:nvPr/>
        </p:nvSpPr>
        <p:spPr>
          <a:xfrm>
            <a:off x="6857571" y="3275988"/>
            <a:ext cx="1425210" cy="41677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1"/>
                </a:solidFill>
              </a:rPr>
              <a:t>2020.12.9</a:t>
            </a:r>
            <a:endParaRPr lang="en-US" altLang="zh-CN" b="1" dirty="0">
              <a:solidFill>
                <a:schemeClr val="accent1"/>
              </a:solidFill>
            </a:endParaRPr>
          </a:p>
        </p:txBody>
      </p:sp>
      <p:sp>
        <p:nvSpPr>
          <p:cNvPr id="26" name="矩形: 圆角 25"/>
          <p:cNvSpPr/>
          <p:nvPr/>
        </p:nvSpPr>
        <p:spPr>
          <a:xfrm>
            <a:off x="8472421" y="1584474"/>
            <a:ext cx="1826141" cy="2138558"/>
          </a:xfrm>
          <a:prstGeom prst="roundRect">
            <a:avLst/>
          </a:prstGeom>
          <a:noFill/>
          <a:ln>
            <a:solidFill>
              <a:schemeClr val="accent1"/>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国家医疗保障研究院发</a:t>
            </a:r>
            <a:r>
              <a:rPr lang="en-US" altLang="zh-CN" sz="1400" dirty="0">
                <a:solidFill>
                  <a:schemeClr val="tx1"/>
                </a:solidFill>
              </a:rPr>
              <a:t>《</a:t>
            </a:r>
            <a:r>
              <a:rPr lang="zh-CN" altLang="en-US" sz="1400" dirty="0">
                <a:solidFill>
                  <a:schemeClr val="tx1"/>
                </a:solidFill>
              </a:rPr>
              <a:t>区域点数法总额预算和按病种分值付费（</a:t>
            </a:r>
            <a:r>
              <a:rPr lang="en-US" altLang="zh-CN" sz="1400" dirty="0">
                <a:solidFill>
                  <a:schemeClr val="tx1"/>
                </a:solidFill>
              </a:rPr>
              <a:t>DIP</a:t>
            </a:r>
            <a:r>
              <a:rPr lang="zh-CN" altLang="en-US" sz="1400" dirty="0">
                <a:solidFill>
                  <a:schemeClr val="tx1"/>
                </a:solidFill>
              </a:rPr>
              <a:t>）专家组工作方案</a:t>
            </a:r>
            <a:r>
              <a:rPr lang="en-US" altLang="zh-CN" sz="1400" dirty="0">
                <a:solidFill>
                  <a:schemeClr val="tx1"/>
                </a:solidFill>
              </a:rPr>
              <a:t>》</a:t>
            </a:r>
            <a:r>
              <a:rPr lang="zh-CN" altLang="en-US" sz="1400" dirty="0">
                <a:solidFill>
                  <a:schemeClr val="tx1"/>
                </a:solidFill>
              </a:rPr>
              <a:t>、</a:t>
            </a:r>
            <a:r>
              <a:rPr lang="en-US" altLang="zh-CN" sz="1400" dirty="0">
                <a:solidFill>
                  <a:schemeClr val="tx1"/>
                </a:solidFill>
              </a:rPr>
              <a:t>《</a:t>
            </a:r>
            <a:r>
              <a:rPr lang="zh-CN" altLang="en-US" sz="1400" dirty="0">
                <a:solidFill>
                  <a:schemeClr val="tx1"/>
                </a:solidFill>
              </a:rPr>
              <a:t>关于公布按病种分值付费（</a:t>
            </a:r>
            <a:r>
              <a:rPr lang="en-US" altLang="zh-CN" sz="1400" dirty="0">
                <a:solidFill>
                  <a:schemeClr val="tx1"/>
                </a:solidFill>
              </a:rPr>
              <a:t>DIP</a:t>
            </a:r>
            <a:r>
              <a:rPr lang="zh-CN" altLang="en-US" sz="1400" dirty="0">
                <a:solidFill>
                  <a:schemeClr val="tx1"/>
                </a:solidFill>
              </a:rPr>
              <a:t>）第一批预分组完成城市名单的通知</a:t>
            </a:r>
            <a:r>
              <a:rPr lang="en-US" altLang="zh-CN" sz="1400" dirty="0">
                <a:solidFill>
                  <a:schemeClr val="tx1"/>
                </a:solidFill>
              </a:rPr>
              <a:t>》</a:t>
            </a:r>
            <a:endParaRPr lang="en-US" altLang="zh-CN" sz="1400" dirty="0">
              <a:solidFill>
                <a:schemeClr val="tx1"/>
              </a:solidFill>
            </a:endParaRPr>
          </a:p>
        </p:txBody>
      </p:sp>
      <p:sp>
        <p:nvSpPr>
          <p:cNvPr id="27" name="矩形: 圆角 26"/>
          <p:cNvSpPr/>
          <p:nvPr/>
        </p:nvSpPr>
        <p:spPr>
          <a:xfrm>
            <a:off x="6803589" y="4213211"/>
            <a:ext cx="1826141" cy="2138558"/>
          </a:xfrm>
          <a:prstGeom prst="roundRect">
            <a:avLst/>
          </a:prstGeom>
          <a:noFill/>
          <a:ln>
            <a:solidFill>
              <a:schemeClr val="accent1"/>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a:t>
            </a:r>
            <a:r>
              <a:rPr lang="zh-CN" altLang="en-US" sz="1400" dirty="0">
                <a:solidFill>
                  <a:schemeClr val="tx1"/>
                </a:solidFill>
              </a:rPr>
              <a:t>国家医疗保障局办公室关于建立区域点数法总额预算和按病种分值付费</a:t>
            </a:r>
            <a:r>
              <a:rPr lang="en-US" altLang="zh-CN" sz="1400" dirty="0">
                <a:solidFill>
                  <a:schemeClr val="tx1"/>
                </a:solidFill>
              </a:rPr>
              <a:t>(DIP)</a:t>
            </a:r>
            <a:r>
              <a:rPr lang="zh-CN" altLang="en-US" sz="1400" dirty="0">
                <a:solidFill>
                  <a:schemeClr val="tx1"/>
                </a:solidFill>
              </a:rPr>
              <a:t>专家库的通知</a:t>
            </a:r>
            <a:r>
              <a:rPr lang="en-US" altLang="zh-CN" sz="1400" dirty="0">
                <a:solidFill>
                  <a:schemeClr val="tx1"/>
                </a:solidFill>
              </a:rPr>
              <a:t>》</a:t>
            </a:r>
            <a:r>
              <a:rPr lang="zh-CN" altLang="en-US" sz="1400" dirty="0">
                <a:solidFill>
                  <a:schemeClr val="tx1"/>
                </a:solidFill>
              </a:rPr>
              <a:t>医保办发</a:t>
            </a:r>
            <a:r>
              <a:rPr lang="en-US" altLang="zh-CN" sz="1800" dirty="0">
                <a:solidFill>
                  <a:schemeClr val="tx1"/>
                </a:solidFill>
                <a:effectLst/>
                <a:ea typeface="Times New Roman" panose="02020603050405020304" pitchFamily="18" charset="0"/>
              </a:rPr>
              <a:t>〔</a:t>
            </a:r>
            <a:r>
              <a:rPr lang="en-US" altLang="zh-CN" sz="1400" dirty="0">
                <a:solidFill>
                  <a:schemeClr val="tx1"/>
                </a:solidFill>
              </a:rPr>
              <a:t>2020〕54</a:t>
            </a:r>
            <a:r>
              <a:rPr lang="zh-CN" altLang="en-US" sz="1400" dirty="0">
                <a:solidFill>
                  <a:schemeClr val="tx1"/>
                </a:solidFill>
              </a:rPr>
              <a:t>号</a:t>
            </a:r>
            <a:endParaRPr lang="zh-CN" altLang="en-US" sz="1400" dirty="0">
              <a:solidFill>
                <a:schemeClr val="tx1"/>
              </a:solidFill>
            </a:endParaRPr>
          </a:p>
        </p:txBody>
      </p:sp>
      <p:grpSp>
        <p:nvGrpSpPr>
          <p:cNvPr id="28" name="组合 27"/>
          <p:cNvGrpSpPr/>
          <p:nvPr/>
        </p:nvGrpSpPr>
        <p:grpSpPr>
          <a:xfrm>
            <a:off x="10993373" y="3800399"/>
            <a:ext cx="349623" cy="349607"/>
            <a:chOff x="3041296" y="3805736"/>
            <a:chExt cx="349623" cy="349607"/>
          </a:xfrm>
        </p:grpSpPr>
        <p:sp>
          <p:nvSpPr>
            <p:cNvPr id="29" name="椭圆 28"/>
            <p:cNvSpPr/>
            <p:nvPr/>
          </p:nvSpPr>
          <p:spPr>
            <a:xfrm>
              <a:off x="3041296" y="3805736"/>
              <a:ext cx="349623" cy="349607"/>
            </a:xfrm>
            <a:prstGeom prst="ellipse">
              <a:avLst/>
            </a:prstGeom>
            <a:solidFill>
              <a:schemeClr val="tx2"/>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089498" y="3857291"/>
              <a:ext cx="253217" cy="24649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1" name="矩形 30"/>
          <p:cNvSpPr/>
          <p:nvPr/>
        </p:nvSpPr>
        <p:spPr>
          <a:xfrm>
            <a:off x="8835686" y="4176266"/>
            <a:ext cx="1462876" cy="41677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1"/>
                </a:solidFill>
              </a:rPr>
              <a:t>2020.12.25</a:t>
            </a:r>
            <a:endParaRPr lang="en-US" altLang="zh-CN" b="1" dirty="0">
              <a:solidFill>
                <a:schemeClr val="accent1"/>
              </a:solidFill>
            </a:endParaRPr>
          </a:p>
        </p:txBody>
      </p:sp>
      <p:grpSp>
        <p:nvGrpSpPr>
          <p:cNvPr id="32" name="组合 31"/>
          <p:cNvGrpSpPr/>
          <p:nvPr/>
        </p:nvGrpSpPr>
        <p:grpSpPr>
          <a:xfrm>
            <a:off x="2478987" y="3844117"/>
            <a:ext cx="349623" cy="349607"/>
            <a:chOff x="3041296" y="3805736"/>
            <a:chExt cx="349623" cy="349607"/>
          </a:xfrm>
        </p:grpSpPr>
        <p:sp>
          <p:nvSpPr>
            <p:cNvPr id="33" name="椭圆 32"/>
            <p:cNvSpPr/>
            <p:nvPr/>
          </p:nvSpPr>
          <p:spPr>
            <a:xfrm>
              <a:off x="3041296" y="3805736"/>
              <a:ext cx="349623" cy="349607"/>
            </a:xfrm>
            <a:prstGeom prst="ellipse">
              <a:avLst/>
            </a:prstGeom>
            <a:solidFill>
              <a:schemeClr val="tx2"/>
            </a:solid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089498" y="3857291"/>
              <a:ext cx="253217" cy="24649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5" name="矩形 34"/>
          <p:cNvSpPr/>
          <p:nvPr/>
        </p:nvSpPr>
        <p:spPr>
          <a:xfrm>
            <a:off x="184826" y="3333424"/>
            <a:ext cx="1468443" cy="41677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1"/>
                </a:solidFill>
              </a:rPr>
              <a:t>2020.02.25</a:t>
            </a:r>
            <a:endParaRPr lang="en-US" altLang="zh-CN" b="1" dirty="0">
              <a:solidFill>
                <a:schemeClr val="accent1"/>
              </a:solidFill>
            </a:endParaRPr>
          </a:p>
        </p:txBody>
      </p:sp>
      <p:sp>
        <p:nvSpPr>
          <p:cNvPr id="36" name="矩形: 圆角 35"/>
          <p:cNvSpPr/>
          <p:nvPr/>
        </p:nvSpPr>
        <p:spPr>
          <a:xfrm>
            <a:off x="143136" y="4273253"/>
            <a:ext cx="1826141" cy="2138558"/>
          </a:xfrm>
          <a:prstGeom prst="roundRect">
            <a:avLst/>
          </a:prstGeom>
          <a:noFill/>
          <a:ln>
            <a:solidFill>
              <a:schemeClr val="accent1"/>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a:t>
            </a:r>
            <a:r>
              <a:rPr lang="zh-CN" altLang="en-US" sz="1400" dirty="0">
                <a:solidFill>
                  <a:schemeClr val="tx1"/>
                </a:solidFill>
              </a:rPr>
              <a:t>中共中央 国务院 关于深化医疗保障制度改革的意见</a:t>
            </a:r>
            <a:r>
              <a:rPr lang="en-US" altLang="zh-CN" sz="1400" dirty="0">
                <a:solidFill>
                  <a:schemeClr val="tx1"/>
                </a:solidFill>
              </a:rPr>
              <a:t>》</a:t>
            </a:r>
            <a:r>
              <a:rPr lang="zh-CN" altLang="en-US" sz="1400" dirty="0">
                <a:solidFill>
                  <a:schemeClr val="tx1"/>
                </a:solidFill>
              </a:rPr>
              <a:t>中发</a:t>
            </a:r>
            <a:r>
              <a:rPr lang="en-US" altLang="zh-CN" sz="1800" dirty="0">
                <a:solidFill>
                  <a:schemeClr val="tx1"/>
                </a:solidFill>
                <a:effectLst/>
                <a:ea typeface="Times New Roman" panose="02020603050405020304" pitchFamily="18" charset="0"/>
              </a:rPr>
              <a:t>〔</a:t>
            </a:r>
            <a:r>
              <a:rPr lang="en-US" altLang="zh-CN" sz="1400" dirty="0">
                <a:solidFill>
                  <a:schemeClr val="tx1"/>
                </a:solidFill>
              </a:rPr>
              <a:t>2020〕5</a:t>
            </a:r>
            <a:r>
              <a:rPr lang="zh-CN" altLang="en-US" sz="1400" dirty="0">
                <a:solidFill>
                  <a:schemeClr val="tx1"/>
                </a:solidFill>
              </a:rPr>
              <a:t>号</a:t>
            </a:r>
            <a:endParaRPr lang="zh-CN" altLang="en-US" sz="1400" dirty="0">
              <a:solidFill>
                <a:schemeClr val="tx1"/>
              </a:solidFill>
            </a:endParaRPr>
          </a:p>
        </p:txBody>
      </p:sp>
      <p:sp>
        <p:nvSpPr>
          <p:cNvPr id="37" name="矩形 36"/>
          <p:cNvSpPr/>
          <p:nvPr/>
        </p:nvSpPr>
        <p:spPr>
          <a:xfrm>
            <a:off x="10384159" y="3298177"/>
            <a:ext cx="1462876" cy="41677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1"/>
                </a:solidFill>
              </a:rPr>
              <a:t>2021.02.09</a:t>
            </a:r>
            <a:endParaRPr lang="en-US" altLang="zh-CN" b="1" dirty="0">
              <a:solidFill>
                <a:schemeClr val="accent1"/>
              </a:solidFill>
            </a:endParaRPr>
          </a:p>
        </p:txBody>
      </p:sp>
      <p:sp>
        <p:nvSpPr>
          <p:cNvPr id="38" name="矩形: 圆角 37"/>
          <p:cNvSpPr/>
          <p:nvPr/>
        </p:nvSpPr>
        <p:spPr>
          <a:xfrm>
            <a:off x="10298562" y="4201561"/>
            <a:ext cx="1826141" cy="2138558"/>
          </a:xfrm>
          <a:prstGeom prst="round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国家医保局下发地方</a:t>
            </a:r>
            <a:r>
              <a:rPr lang="en-US" altLang="zh-CN" sz="1400" dirty="0">
                <a:solidFill>
                  <a:schemeClr val="tx1"/>
                </a:solidFill>
              </a:rPr>
              <a:t>DIP</a:t>
            </a:r>
            <a:r>
              <a:rPr lang="zh-CN" altLang="en-US" sz="1400" dirty="0">
                <a:solidFill>
                  <a:schemeClr val="tx1"/>
                </a:solidFill>
              </a:rPr>
              <a:t>预分组</a:t>
            </a:r>
            <a:endParaRPr lang="zh-CN" altLang="en-US" sz="1400" dirty="0">
              <a:solidFill>
                <a:schemeClr val="tx1"/>
              </a:solidFill>
            </a:endParaRPr>
          </a:p>
        </p:txBody>
      </p:sp>
      <p:sp>
        <p:nvSpPr>
          <p:cNvPr id="39" name="文本框 38"/>
          <p:cNvSpPr txBox="1"/>
          <p:nvPr/>
        </p:nvSpPr>
        <p:spPr>
          <a:xfrm>
            <a:off x="720725" y="531495"/>
            <a:ext cx="3653790" cy="584835"/>
          </a:xfrm>
          <a:prstGeom prst="rect">
            <a:avLst/>
          </a:prstGeom>
        </p:spPr>
        <p:txBody>
          <a:bodyPr>
            <a:scene3d>
              <a:camera prst="orthographicFront"/>
              <a:lightRig rig="threePt" dir="t"/>
            </a:scene3d>
          </a:bodyPr>
          <a:lstStyle>
            <a:lvl1pPr>
              <a:lnSpc>
                <a:spcPts val="4200"/>
              </a:lnSpc>
              <a:spcBef>
                <a:spcPct val="0"/>
              </a:spcBef>
              <a:buNone/>
              <a:defRPr sz="3200" b="1">
                <a:solidFill>
                  <a:schemeClr val="tx2"/>
                </a:solidFill>
                <a:latin typeface="+mj-lt"/>
                <a:ea typeface="+mj-ea"/>
                <a:cs typeface="+mj-cs"/>
              </a:defRPr>
            </a:lvl1pPr>
          </a:lstStyle>
          <a:p>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a:t>
            </a:r>
            <a:r>
              <a:rPr lang="en-US" altLang="zh-CN"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DIP</a:t>
            </a: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政策历程</a:t>
            </a:r>
            <a:endPar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40" name="图片 39"/>
          <p:cNvPicPr>
            <a:picLocks noChangeAspect="1"/>
          </p:cNvPicPr>
          <p:nvPr/>
        </p:nvPicPr>
        <p:blipFill>
          <a:blip r:embed="rId1"/>
          <a:stretch>
            <a:fillRect/>
          </a:stretch>
        </p:blipFill>
        <p:spPr>
          <a:xfrm>
            <a:off x="8702040" y="269240"/>
            <a:ext cx="3242310" cy="6642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ags/tag1.xml><?xml version="1.0" encoding="utf-8"?>
<p:tagLst xmlns:p="http://schemas.openxmlformats.org/presentationml/2006/main">
  <p:tag name="KSO_WM_UNIT_TABLE_BEAUTIFY" val="smartTable{330da6b6-2146-425f-99dc-9ba46cc6a840}"/>
  <p:tag name="TABLE_ENDDRAG_ORIGIN_RECT" val="771*417"/>
  <p:tag name="TABLE_ENDDRAG_RECT" val="103*73*771*417"/>
</p:tagLst>
</file>

<file path=ppt/tags/tag10.xml><?xml version="1.0" encoding="utf-8"?>
<p:tagLst xmlns:p="http://schemas.openxmlformats.org/presentationml/2006/main">
  <p:tag name="KSO_WM_UNIT_TABLE_BEAUTIFY" val="smartTable{330da6b6-2146-425f-99dc-9ba46cc6a840}"/>
  <p:tag name="TABLE_ENDDRAG_ORIGIN_RECT" val="371*243"/>
  <p:tag name="TABLE_ENDDRAG_RECT" val="301*184*371*243"/>
</p:tagLst>
</file>

<file path=ppt/tags/tag11.xml><?xml version="1.0" encoding="utf-8"?>
<p:tagLst xmlns:p="http://schemas.openxmlformats.org/presentationml/2006/main">
  <p:tag name="MH" val="20191225194357"/>
  <p:tag name="MH_LIBRARY" val="GRAPHIC"/>
  <p:tag name="MH_TYPE" val="Text"/>
  <p:tag name="MH_ORDER" val="1"/>
</p:tagLst>
</file>

<file path=ppt/tags/tag12.xml><?xml version="1.0" encoding="utf-8"?>
<p:tagLst xmlns:p="http://schemas.openxmlformats.org/presentationml/2006/main">
  <p:tag name="MH" val="20191225194357"/>
  <p:tag name="MH_LIBRARY" val="GRAPHIC"/>
  <p:tag name="MH_TYPE" val="Text"/>
  <p:tag name="MH_ORDER" val="2"/>
</p:tagLst>
</file>

<file path=ppt/tags/tag13.xml><?xml version="1.0" encoding="utf-8"?>
<p:tagLst xmlns:p="http://schemas.openxmlformats.org/presentationml/2006/main">
  <p:tag name="MH" val="20191225194357"/>
  <p:tag name="MH_LIBRARY" val="GRAPHIC"/>
  <p:tag name="MH_TYPE" val="Text"/>
  <p:tag name="MH_ORDER" val="4"/>
</p:tagLst>
</file>

<file path=ppt/tags/tag14.xml><?xml version="1.0" encoding="utf-8"?>
<p:tagLst xmlns:p="http://schemas.openxmlformats.org/presentationml/2006/main">
  <p:tag name="MH" val="20191225194357"/>
  <p:tag name="MH_LIBRARY" val="GRAPHIC"/>
  <p:tag name="MH_TYPE" val="Text"/>
  <p:tag name="MH_ORDER" val="3"/>
</p:tagLst>
</file>

<file path=ppt/tags/tag15.xml><?xml version="1.0" encoding="utf-8"?>
<p:tagLst xmlns:p="http://schemas.openxmlformats.org/presentationml/2006/main">
  <p:tag name="MH" val="20191225194357"/>
  <p:tag name="MH_LIBRARY" val="GRAPHIC"/>
  <p:tag name="MH_TYPE" val="SubTitle"/>
  <p:tag name="MH_ORDER" val="1"/>
</p:tagLst>
</file>

<file path=ppt/tags/tag16.xml><?xml version="1.0" encoding="utf-8"?>
<p:tagLst xmlns:p="http://schemas.openxmlformats.org/presentationml/2006/main">
  <p:tag name="MH" val="20191225194357"/>
  <p:tag name="MH_LIBRARY" val="GRAPHIC"/>
  <p:tag name="MH_TYPE" val="SubTitle"/>
  <p:tag name="MH_ORDER" val="2"/>
</p:tagLst>
</file>

<file path=ppt/tags/tag17.xml><?xml version="1.0" encoding="utf-8"?>
<p:tagLst xmlns:p="http://schemas.openxmlformats.org/presentationml/2006/main">
  <p:tag name="MH" val="20191225194357"/>
  <p:tag name="MH_LIBRARY" val="GRAPHIC"/>
  <p:tag name="MH_TYPE" val="SubTitle"/>
  <p:tag name="MH_ORDER" val="4"/>
</p:tagLst>
</file>

<file path=ppt/tags/tag18.xml><?xml version="1.0" encoding="utf-8"?>
<p:tagLst xmlns:p="http://schemas.openxmlformats.org/presentationml/2006/main">
  <p:tag name="MH" val="20191225194357"/>
  <p:tag name="MH_LIBRARY" val="GRAPHIC"/>
  <p:tag name="MH_TYPE" val="SubTitle"/>
  <p:tag name="MH_ORDER" val="3"/>
</p:tagLst>
</file>

<file path=ppt/tags/tag19.xml><?xml version="1.0" encoding="utf-8"?>
<p:tagLst xmlns:p="http://schemas.openxmlformats.org/presentationml/2006/main">
  <p:tag name="MH" val="20191225194357"/>
  <p:tag name="MH_LIBRARY" val="GRAPHIC"/>
  <p:tag name="MH_TYPE" val="Title"/>
  <p:tag name="MH_ORDER" val="1"/>
</p:tagLst>
</file>

<file path=ppt/tags/tag2.xml><?xml version="1.0" encoding="utf-8"?>
<p:tagLst xmlns:p="http://schemas.openxmlformats.org/presentationml/2006/main">
  <p:tag name="KSO_WM_UNIT_TABLE_BEAUTIFY" val="smartTable{330da6b6-2146-425f-99dc-9ba46cc6a840}"/>
  <p:tag name="TABLE_ENDDRAG_ORIGIN_RECT" val="771*355"/>
  <p:tag name="TABLE_ENDDRAG_RECT" val="103*92*771*355"/>
</p:tagLst>
</file>

<file path=ppt/tags/tag20.xml><?xml version="1.0" encoding="utf-8"?>
<p:tagLst xmlns:p="http://schemas.openxmlformats.org/presentationml/2006/main">
  <p:tag name="MH" val="20191225200417"/>
  <p:tag name="MH_LIBRARY" val="GRAPHIC"/>
  <p:tag name="MH_TYPE" val="SubTitle"/>
  <p:tag name="MH_ORDER" val="1"/>
</p:tagLst>
</file>

<file path=ppt/tags/tag21.xml><?xml version="1.0" encoding="utf-8"?>
<p:tagLst xmlns:p="http://schemas.openxmlformats.org/presentationml/2006/main">
  <p:tag name="MH" val="20191225200417"/>
  <p:tag name="MH_LIBRARY" val="GRAPHIC"/>
  <p:tag name="MH_TYPE" val="SubTitle"/>
  <p:tag name="MH_ORDER" val="2"/>
</p:tagLst>
</file>

<file path=ppt/tags/tag22.xml><?xml version="1.0" encoding="utf-8"?>
<p:tagLst xmlns:p="http://schemas.openxmlformats.org/presentationml/2006/main">
  <p:tag name="MH" val="20191225200417"/>
  <p:tag name="MH_LIBRARY" val="GRAPHIC"/>
  <p:tag name="MH_TYPE" val="SubTitle"/>
  <p:tag name="MH_ORDER" val="3"/>
</p:tagLst>
</file>

<file path=ppt/tags/tag23.xml><?xml version="1.0" encoding="utf-8"?>
<p:tagLst xmlns:p="http://schemas.openxmlformats.org/presentationml/2006/main">
  <p:tag name="MH" val="20191225200417"/>
  <p:tag name="MH_LIBRARY" val="GRAPHIC"/>
  <p:tag name="MH_TYPE" val="SubTitle"/>
  <p:tag name="MH_ORDER" val="4"/>
</p:tagLst>
</file>

<file path=ppt/tags/tag24.xml><?xml version="1.0" encoding="utf-8"?>
<p:tagLst xmlns:p="http://schemas.openxmlformats.org/presentationml/2006/main">
  <p:tag name="MH" val="20191225200417"/>
  <p:tag name="MH_LIBRARY" val="GRAPHIC"/>
  <p:tag name="MH_TYPE" val="SubTitle"/>
  <p:tag name="MH_ORDER" val="2"/>
</p:tagLst>
</file>

<file path=ppt/tags/tag25.xml><?xml version="1.0" encoding="utf-8"?>
<p:tagLst xmlns:p="http://schemas.openxmlformats.org/presentationml/2006/main">
  <p:tag name="MH" val="20191225200417"/>
  <p:tag name="MH_LIBRARY" val="GRAPHIC"/>
  <p:tag name="MH_TYPE" val="SubTitle"/>
  <p:tag name="MH_ORDER" val="3"/>
</p:tagLst>
</file>

<file path=ppt/tags/tag26.xml><?xml version="1.0" encoding="utf-8"?>
<p:tagLst xmlns:p="http://schemas.openxmlformats.org/presentationml/2006/main">
  <p:tag name="MH" val="20191225200417"/>
  <p:tag name="MH_LIBRARY" val="GRAPHIC"/>
  <p:tag name="MH_TYPE" val="SubTitle"/>
  <p:tag name="MH_ORDER" val="4"/>
</p:tagLst>
</file>

<file path=ppt/tags/tag27.xml><?xml version="1.0" encoding="utf-8"?>
<p:tagLst xmlns:p="http://schemas.openxmlformats.org/presentationml/2006/main">
  <p:tag name="MH" val="20191212023749"/>
  <p:tag name="MH_LIBRARY" val="GRAPHIC"/>
  <p:tag name="MH_TYPE" val="Text"/>
  <p:tag name="MH_ORDER" val="1"/>
</p:tagLst>
</file>

<file path=ppt/tags/tag28.xml><?xml version="1.0" encoding="utf-8"?>
<p:tagLst xmlns:p="http://schemas.openxmlformats.org/presentationml/2006/main">
  <p:tag name="MH" val="20191212023749"/>
  <p:tag name="MH_LIBRARY" val="GRAPHIC"/>
  <p:tag name="MH_TYPE" val="Text"/>
  <p:tag name="MH_ORDER" val="1"/>
</p:tagLst>
</file>

<file path=ppt/tags/tag29.xml><?xml version="1.0" encoding="utf-8"?>
<p:tagLst xmlns:p="http://schemas.openxmlformats.org/presentationml/2006/main">
  <p:tag name="POCKET_APPLY_TIME" val="2020年12月5日"/>
  <p:tag name="POCKET_APPLY_TYPE" val="Slide"/>
  <p:tag name="APPLYTYPE" val="Other"/>
  <p:tag name="APPLYORDER" val="1"/>
</p:tagLst>
</file>

<file path=ppt/tags/tag3.xml><?xml version="1.0" encoding="utf-8"?>
<p:tagLst xmlns:p="http://schemas.openxmlformats.org/presentationml/2006/main">
  <p:tag name="KSO_WM_UNIT_PLACING_PICTURE_USER_VIEWPORT" val="{&quot;height&quot;:920.9055118110236,&quot;width&quot;:12321.570078740157}"/>
</p:tagLst>
</file>

<file path=ppt/tags/tag30.xml><?xml version="1.0" encoding="utf-8"?>
<p:tagLst xmlns:p="http://schemas.openxmlformats.org/presentationml/2006/main">
  <p:tag name="POCKET_APPLY_TIME" val="2020年12月5日"/>
  <p:tag name="POCKET_APPLY_TYPE" val="Slide"/>
  <p:tag name="APPLYTYPE" val="Other"/>
  <p:tag name="APPLYORDER" val="2"/>
</p:tagLst>
</file>

<file path=ppt/tags/tag31.xml><?xml version="1.0" encoding="utf-8"?>
<p:tagLst xmlns:p="http://schemas.openxmlformats.org/presentationml/2006/main">
  <p:tag name="POCKET_APPLY_TIME" val="2020年12月5日"/>
  <p:tag name="POCKET_APPLY_TYPE" val="Slide"/>
  <p:tag name="APPLYTYPE" val="Other"/>
  <p:tag name="APPLYORDER" val="3"/>
</p:tagLst>
</file>

<file path=ppt/tags/tag32.xml><?xml version="1.0" encoding="utf-8"?>
<p:tagLst xmlns:p="http://schemas.openxmlformats.org/presentationml/2006/main">
  <p:tag name="POCKET_APPLY_TIME" val="2020年12月5日"/>
  <p:tag name="POCKET_APPLY_TYPE" val="Slide"/>
  <p:tag name="APPLYTYPE" val="Other"/>
  <p:tag name="APPLYORDER" val="4"/>
</p:tagLst>
</file>

<file path=ppt/tags/tag33.xml><?xml version="1.0" encoding="utf-8"?>
<p:tagLst xmlns:p="http://schemas.openxmlformats.org/presentationml/2006/main">
  <p:tag name="POCKET_APPLY_TIME" val="2020年12月5日"/>
  <p:tag name="POCKET_APPLY_TYPE" val="Slide"/>
  <p:tag name="APPLYTYPE" val="Other"/>
  <p:tag name="APPLYORDER" val="5"/>
</p:tagLst>
</file>

<file path=ppt/tags/tag34.xml><?xml version="1.0" encoding="utf-8"?>
<p:tagLst xmlns:p="http://schemas.openxmlformats.org/presentationml/2006/main">
  <p:tag name="POCKET_APPLY_TIME" val="2020年12月5日"/>
  <p:tag name="POCKET_APPLY_TYPE" val="Slide"/>
  <p:tag name="APPLYTYPE" val="Other"/>
  <p:tag name="APPLYORDER" val="6"/>
</p:tagLst>
</file>

<file path=ppt/tags/tag35.xml><?xml version="1.0" encoding="utf-8"?>
<p:tagLst xmlns:p="http://schemas.openxmlformats.org/presentationml/2006/main">
  <p:tag name="POCKET_APPLY_TIME" val="2020年12月5日"/>
  <p:tag name="POCKET_APPLY_TYPE" val="Slide"/>
  <p:tag name="APPLYTYPE" val="SubTitle"/>
  <p:tag name="APPLYORDER" val="6"/>
</p:tagLst>
</file>

<file path=ppt/tags/tag36.xml><?xml version="1.0" encoding="utf-8"?>
<p:tagLst xmlns:p="http://schemas.openxmlformats.org/presentationml/2006/main">
  <p:tag name="POCKET_APPLY_TIME" val="2020年12月5日"/>
  <p:tag name="POCKET_APPLY_TYPE" val="Slide"/>
  <p:tag name="APPLYTYPE" val="SubTitle"/>
  <p:tag name="APPLYORDER" val="5"/>
</p:tagLst>
</file>

<file path=ppt/tags/tag37.xml><?xml version="1.0" encoding="utf-8"?>
<p:tagLst xmlns:p="http://schemas.openxmlformats.org/presentationml/2006/main">
  <p:tag name="POCKET_APPLY_TIME" val="2020年12月5日"/>
  <p:tag name="POCKET_APPLY_TYPE" val="Slide"/>
  <p:tag name="APPLYTYPE" val="SubTitle"/>
  <p:tag name="APPLYORDER" val="4"/>
</p:tagLst>
</file>

<file path=ppt/tags/tag38.xml><?xml version="1.0" encoding="utf-8"?>
<p:tagLst xmlns:p="http://schemas.openxmlformats.org/presentationml/2006/main">
  <p:tag name="POCKET_APPLY_TIME" val="2020年12月5日"/>
  <p:tag name="POCKET_APPLY_TYPE" val="Slide"/>
  <p:tag name="APPLYTYPE" val="SubTitle"/>
  <p:tag name="APPLYORDER" val="3"/>
</p:tagLst>
</file>

<file path=ppt/tags/tag39.xml><?xml version="1.0" encoding="utf-8"?>
<p:tagLst xmlns:p="http://schemas.openxmlformats.org/presentationml/2006/main">
  <p:tag name="POCKET_APPLY_TIME" val="2020年12月5日"/>
  <p:tag name="POCKET_APPLY_TYPE" val="Slide"/>
  <p:tag name="APPLYTYPE" val="SubTitle"/>
  <p:tag name="APPLYORDER" val="2"/>
</p:tagLst>
</file>

<file path=ppt/tags/tag4.xml><?xml version="1.0" encoding="utf-8"?>
<p:tagLst xmlns:p="http://schemas.openxmlformats.org/presentationml/2006/main">
  <p:tag name="KSO_WM_UNIT_PLACING_PICTURE_USER_VIEWPORT" val="{&quot;height&quot;:5445,&quot;width&quot;:8910}"/>
</p:tagLst>
</file>

<file path=ppt/tags/tag40.xml><?xml version="1.0" encoding="utf-8"?>
<p:tagLst xmlns:p="http://schemas.openxmlformats.org/presentationml/2006/main">
  <p:tag name="POCKET_APPLY_TIME" val="2020年12月5日"/>
  <p:tag name="POCKET_APPLY_TYPE" val="Slide"/>
  <p:tag name="APPLYTYPE" val="SubTitle"/>
  <p:tag name="APPLYORDER" val="1"/>
</p:tagLst>
</file>

<file path=ppt/tags/tag41.xml><?xml version="1.0" encoding="utf-8"?>
<p:tagLst xmlns:p="http://schemas.openxmlformats.org/presentationml/2006/main">
  <p:tag name="POCKET_APPLY_TIME" val="2020年12月5日"/>
  <p:tag name="POCKET_APPLY_TYPE" val="Slide"/>
  <p:tag name="APPLYTYPE" val="Title"/>
  <p:tag name="APPLYORDER" val="1"/>
</p:tagLst>
</file>

<file path=ppt/tags/tag42.xml><?xml version="1.0" encoding="utf-8"?>
<p:tagLst xmlns:p="http://schemas.openxmlformats.org/presentationml/2006/main">
  <p:tag name="POCKET_APPLY_TIME" val="2020年12月5日"/>
  <p:tag name="POCKET_APPLY_TYPE" val="Slide"/>
  <p:tag name="APPLYTYPE" val="Text"/>
  <p:tag name="APPLYORDER" val="2"/>
</p:tagLst>
</file>

<file path=ppt/tags/tag43.xml><?xml version="1.0" encoding="utf-8"?>
<p:tagLst xmlns:p="http://schemas.openxmlformats.org/presentationml/2006/main">
  <p:tag name="POCKET_APPLY_TIME" val="2020年12月5日"/>
  <p:tag name="POCKET_APPLY_TYPE" val="Slide"/>
  <p:tag name="APPLYTYPE" val="Text"/>
  <p:tag name="APPLYORDER" val="3"/>
</p:tagLst>
</file>

<file path=ppt/tags/tag44.xml><?xml version="1.0" encoding="utf-8"?>
<p:tagLst xmlns:p="http://schemas.openxmlformats.org/presentationml/2006/main">
  <p:tag name="POCKET_APPLY_TIME" val="2020年12月5日"/>
  <p:tag name="POCKET_APPLY_TYPE" val="Slide"/>
  <p:tag name="APPLYTYPE" val="Text"/>
  <p:tag name="APPLYORDER" val="4"/>
</p:tagLst>
</file>

<file path=ppt/tags/tag45.xml><?xml version="1.0" encoding="utf-8"?>
<p:tagLst xmlns:p="http://schemas.openxmlformats.org/presentationml/2006/main">
  <p:tag name="POCKET_APPLY_TIME" val="2020年12月5日"/>
  <p:tag name="POCKET_APPLY_TYPE" val="Slide"/>
  <p:tag name="APPLYTYPE" val="Text"/>
  <p:tag name="APPLYORDER" val="1"/>
</p:tagLst>
</file>

<file path=ppt/tags/tag46.xml><?xml version="1.0" encoding="utf-8"?>
<p:tagLst xmlns:p="http://schemas.openxmlformats.org/presentationml/2006/main">
  <p:tag name="POCKET_APPLY_TIME" val="2020年12月5日"/>
  <p:tag name="POCKET_APPLY_TYPE" val="Slide"/>
  <p:tag name="APPLYTYPE" val="Text"/>
  <p:tag name="APPLYORDER" val="6"/>
</p:tagLst>
</file>

<file path=ppt/tags/tag47.xml><?xml version="1.0" encoding="utf-8"?>
<p:tagLst xmlns:p="http://schemas.openxmlformats.org/presentationml/2006/main">
  <p:tag name="POCKET_APPLY_TIME" val="2020年12月5日"/>
  <p:tag name="POCKET_APPLY_TYPE" val="Slide"/>
  <p:tag name="APPLYTYPE" val="Text"/>
  <p:tag name="APPLYORDER" val="5"/>
</p:tagLst>
</file>

<file path=ppt/tags/tag48.xml><?xml version="1.0" encoding="utf-8"?>
<p:tagLst xmlns:p="http://schemas.openxmlformats.org/presentationml/2006/main">
  <p:tag name="KSO_WM_UNIT_TABLE_BEAUTIFY" val="smartTable{7a4ee4b9-71f8-4a47-86db-dcda9094756a}"/>
</p:tagLst>
</file>

<file path=ppt/tags/tag49.xml><?xml version="1.0" encoding="utf-8"?>
<p:tagLst xmlns:p="http://schemas.openxmlformats.org/presentationml/2006/main">
  <p:tag name="KSO_WM_UNIT_TABLE_BEAUTIFY" val="smartTable{58bce758-ae45-474d-bda0-d8749e99e28d}"/>
</p:tagLst>
</file>

<file path=ppt/tags/tag5.xml><?xml version="1.0" encoding="utf-8"?>
<p:tagLst xmlns:p="http://schemas.openxmlformats.org/presentationml/2006/main">
  <p:tag name="KSO_WM_UNIT_TABLE_BEAUTIFY" val="smartTable{72a4386e-de18-4d9f-ac93-f85b1c29cc89}"/>
  <p:tag name="TABLE_ENDDRAG_ORIGIN_RECT" val="906*458"/>
  <p:tag name="TABLE_ENDDRAG_RECT" val="20*75*906*458"/>
</p:tagLst>
</file>

<file path=ppt/tags/tag50.xml><?xml version="1.0" encoding="utf-8"?>
<p:tagLst xmlns:p="http://schemas.openxmlformats.org/presentationml/2006/main">
  <p:tag name="KSO_WM_UNIT_TABLE_BEAUTIFY" val="smartTable{973381a2-694b-4044-b1e0-bf3893034c6f}"/>
</p:tagLst>
</file>

<file path=ppt/tags/tag51.xml><?xml version="1.0" encoding="utf-8"?>
<p:tagLst xmlns:p="http://schemas.openxmlformats.org/presentationml/2006/main">
  <p:tag name="POCKET_APPLY_TIME" val="2020年12月5日"/>
  <p:tag name="POCKET_APPLY_TYPE" val="Slide"/>
  <p:tag name="APPLYTYPE" val="Other"/>
  <p:tag name="APPLYORDER" val="1"/>
</p:tagLst>
</file>

<file path=ppt/tags/tag52.xml><?xml version="1.0" encoding="utf-8"?>
<p:tagLst xmlns:p="http://schemas.openxmlformats.org/presentationml/2006/main">
  <p:tag name="POCKET_APPLY_TIME" val="2020年12月5日"/>
  <p:tag name="POCKET_APPLY_TYPE" val="Slide"/>
  <p:tag name="APPLYTYPE" val="Other"/>
  <p:tag name="APPLYORDER" val="2"/>
</p:tagLst>
</file>

<file path=ppt/tags/tag53.xml><?xml version="1.0" encoding="utf-8"?>
<p:tagLst xmlns:p="http://schemas.openxmlformats.org/presentationml/2006/main">
  <p:tag name="POCKET_APPLY_TIME" val="2020年12月5日"/>
  <p:tag name="POCKET_APPLY_TYPE" val="Slide"/>
  <p:tag name="APPLYTYPE" val="Other"/>
  <p:tag name="APPLYORDER" val="3"/>
</p:tagLst>
</file>

<file path=ppt/tags/tag54.xml><?xml version="1.0" encoding="utf-8"?>
<p:tagLst xmlns:p="http://schemas.openxmlformats.org/presentationml/2006/main">
  <p:tag name="POCKET_APPLY_TIME" val="2020年12月5日"/>
  <p:tag name="POCKET_APPLY_TYPE" val="Slide"/>
  <p:tag name="APPLYTYPE" val="Other"/>
  <p:tag name="APPLYORDER" val="4"/>
</p:tagLst>
</file>

<file path=ppt/tags/tag55.xml><?xml version="1.0" encoding="utf-8"?>
<p:tagLst xmlns:p="http://schemas.openxmlformats.org/presentationml/2006/main">
  <p:tag name="POCKET_APPLY_TIME" val="2020年12月5日"/>
  <p:tag name="POCKET_APPLY_TYPE" val="Slide"/>
  <p:tag name="APPLYTYPE" val="Other"/>
  <p:tag name="APPLYORDER" val="5"/>
</p:tagLst>
</file>

<file path=ppt/tags/tag56.xml><?xml version="1.0" encoding="utf-8"?>
<p:tagLst xmlns:p="http://schemas.openxmlformats.org/presentationml/2006/main">
  <p:tag name="POCKET_APPLY_TIME" val="2020年12月5日"/>
  <p:tag name="POCKET_APPLY_TYPE" val="Slide"/>
  <p:tag name="APPLYTYPE" val="Other"/>
  <p:tag name="APPLYORDER" val="6"/>
</p:tagLst>
</file>

<file path=ppt/tags/tag57.xml><?xml version="1.0" encoding="utf-8"?>
<p:tagLst xmlns:p="http://schemas.openxmlformats.org/presentationml/2006/main">
  <p:tag name="POCKET_APPLY_TIME" val="2020年12月5日"/>
  <p:tag name="POCKET_APPLY_TYPE" val="Slide"/>
  <p:tag name="APPLYTYPE" val="SubTitle"/>
  <p:tag name="APPLYORDER" val="6"/>
</p:tagLst>
</file>

<file path=ppt/tags/tag58.xml><?xml version="1.0" encoding="utf-8"?>
<p:tagLst xmlns:p="http://schemas.openxmlformats.org/presentationml/2006/main">
  <p:tag name="POCKET_APPLY_TIME" val="2020年12月5日"/>
  <p:tag name="POCKET_APPLY_TYPE" val="Slide"/>
  <p:tag name="APPLYTYPE" val="SubTitle"/>
  <p:tag name="APPLYORDER" val="5"/>
</p:tagLst>
</file>

<file path=ppt/tags/tag59.xml><?xml version="1.0" encoding="utf-8"?>
<p:tagLst xmlns:p="http://schemas.openxmlformats.org/presentationml/2006/main">
  <p:tag name="POCKET_APPLY_TIME" val="2020年12月5日"/>
  <p:tag name="POCKET_APPLY_TYPE" val="Slide"/>
  <p:tag name="APPLYTYPE" val="SubTitle"/>
  <p:tag name="APPLYORDER" val="4"/>
</p:tagLst>
</file>

<file path=ppt/tags/tag6.xml><?xml version="1.0" encoding="utf-8"?>
<p:tagLst xmlns:p="http://schemas.openxmlformats.org/presentationml/2006/main">
  <p:tag name="KSO_WM_UNIT_TABLE_BEAUTIFY" val="smartTable{72a4386e-de18-4d9f-ac93-f85b1c29cc89}"/>
  <p:tag name="TABLE_ENDDRAG_ORIGIN_RECT" val="920*436"/>
  <p:tag name="TABLE_ENDDRAG_RECT" val="20*103*920*436"/>
</p:tagLst>
</file>

<file path=ppt/tags/tag60.xml><?xml version="1.0" encoding="utf-8"?>
<p:tagLst xmlns:p="http://schemas.openxmlformats.org/presentationml/2006/main">
  <p:tag name="POCKET_APPLY_TIME" val="2020年12月5日"/>
  <p:tag name="POCKET_APPLY_TYPE" val="Slide"/>
  <p:tag name="APPLYTYPE" val="SubTitle"/>
  <p:tag name="APPLYORDER" val="3"/>
</p:tagLst>
</file>

<file path=ppt/tags/tag61.xml><?xml version="1.0" encoding="utf-8"?>
<p:tagLst xmlns:p="http://schemas.openxmlformats.org/presentationml/2006/main">
  <p:tag name="POCKET_APPLY_TIME" val="2020年12月5日"/>
  <p:tag name="POCKET_APPLY_TYPE" val="Slide"/>
  <p:tag name="APPLYTYPE" val="SubTitle"/>
  <p:tag name="APPLYORDER" val="2"/>
</p:tagLst>
</file>

<file path=ppt/tags/tag62.xml><?xml version="1.0" encoding="utf-8"?>
<p:tagLst xmlns:p="http://schemas.openxmlformats.org/presentationml/2006/main">
  <p:tag name="POCKET_APPLY_TIME" val="2020年12月5日"/>
  <p:tag name="POCKET_APPLY_TYPE" val="Slide"/>
  <p:tag name="APPLYTYPE" val="SubTitle"/>
  <p:tag name="APPLYORDER" val="1"/>
</p:tagLst>
</file>

<file path=ppt/tags/tag63.xml><?xml version="1.0" encoding="utf-8"?>
<p:tagLst xmlns:p="http://schemas.openxmlformats.org/presentationml/2006/main">
  <p:tag name="POCKET_APPLY_TIME" val="2020年12月5日"/>
  <p:tag name="POCKET_APPLY_TYPE" val="Slide"/>
  <p:tag name="APPLYTYPE" val="Title"/>
  <p:tag name="APPLYORDER" val="1"/>
</p:tagLst>
</file>

<file path=ppt/tags/tag64.xml><?xml version="1.0" encoding="utf-8"?>
<p:tagLst xmlns:p="http://schemas.openxmlformats.org/presentationml/2006/main">
  <p:tag name="POCKET_APPLY_TIME" val="2020年12月5日"/>
  <p:tag name="POCKET_APPLY_TYPE" val="Slide"/>
  <p:tag name="APPLYTYPE" val="Text"/>
  <p:tag name="APPLYORDER" val="2"/>
</p:tagLst>
</file>

<file path=ppt/tags/tag65.xml><?xml version="1.0" encoding="utf-8"?>
<p:tagLst xmlns:p="http://schemas.openxmlformats.org/presentationml/2006/main">
  <p:tag name="POCKET_APPLY_TIME" val="2020年12月5日"/>
  <p:tag name="POCKET_APPLY_TYPE" val="Slide"/>
  <p:tag name="APPLYTYPE" val="Text"/>
  <p:tag name="APPLYORDER" val="3"/>
</p:tagLst>
</file>

<file path=ppt/tags/tag66.xml><?xml version="1.0" encoding="utf-8"?>
<p:tagLst xmlns:p="http://schemas.openxmlformats.org/presentationml/2006/main">
  <p:tag name="POCKET_APPLY_TIME" val="2020年12月5日"/>
  <p:tag name="POCKET_APPLY_TYPE" val="Slide"/>
  <p:tag name="APPLYTYPE" val="Text"/>
  <p:tag name="APPLYORDER" val="4"/>
</p:tagLst>
</file>

<file path=ppt/tags/tag67.xml><?xml version="1.0" encoding="utf-8"?>
<p:tagLst xmlns:p="http://schemas.openxmlformats.org/presentationml/2006/main">
  <p:tag name="POCKET_APPLY_TIME" val="2020年12月5日"/>
  <p:tag name="POCKET_APPLY_TYPE" val="Slide"/>
  <p:tag name="APPLYTYPE" val="Text"/>
  <p:tag name="APPLYORDER" val="1"/>
</p:tagLst>
</file>

<file path=ppt/tags/tag68.xml><?xml version="1.0" encoding="utf-8"?>
<p:tagLst xmlns:p="http://schemas.openxmlformats.org/presentationml/2006/main">
  <p:tag name="POCKET_APPLY_TIME" val="2020年12月5日"/>
  <p:tag name="POCKET_APPLY_TYPE" val="Slide"/>
  <p:tag name="APPLYTYPE" val="Text"/>
  <p:tag name="APPLYORDER" val="6"/>
</p:tagLst>
</file>

<file path=ppt/tags/tag69.xml><?xml version="1.0" encoding="utf-8"?>
<p:tagLst xmlns:p="http://schemas.openxmlformats.org/presentationml/2006/main">
  <p:tag name="POCKET_APPLY_TIME" val="2020年12月5日"/>
  <p:tag name="POCKET_APPLY_TYPE" val="Slide"/>
  <p:tag name="APPLYTYPE" val="Text"/>
  <p:tag name="APPLYORDER" val="5"/>
</p:tagLst>
</file>

<file path=ppt/tags/tag7.xml><?xml version="1.0" encoding="utf-8"?>
<p:tagLst xmlns:p="http://schemas.openxmlformats.org/presentationml/2006/main">
  <p:tag name="KSO_WM_UNIT_TABLE_BEAUTIFY" val="smartTable{72a4386e-de18-4d9f-ac93-f85b1c29cc89}"/>
  <p:tag name="TABLE_ENDDRAG_ORIGIN_RECT" val="939*443"/>
  <p:tag name="TABLE_ENDDRAG_RECT" val="9*103*939*443"/>
</p:tagLst>
</file>

<file path=ppt/tags/tag70.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PowerPoint 演示文稿"/>
  <p:tag name="COMMONDATA" val="eyJoZGlkIjoiNGI2YmI1MjIyNDgxNWQ4NWRmMDc1YjY2YTdkY2UyYjkifQ=="/>
</p:tagLst>
</file>

<file path=ppt/tags/tag8.xml><?xml version="1.0" encoding="utf-8"?>
<p:tagLst xmlns:p="http://schemas.openxmlformats.org/presentationml/2006/main">
  <p:tag name="KSO_WM_UNIT_TABLE_BEAUTIFY" val="smartTable{72a4386e-de18-4d9f-ac93-f85b1c29cc89}"/>
  <p:tag name="TABLE_ENDDRAG_ORIGIN_RECT" val="924*325"/>
  <p:tag name="TABLE_ENDDRAG_RECT" val="9*103*924*325"/>
</p:tagLst>
</file>

<file path=ppt/tags/tag9.xml><?xml version="1.0" encoding="utf-8"?>
<p:tagLst xmlns:p="http://schemas.openxmlformats.org/presentationml/2006/main">
  <p:tag name="KSO_WM_UNIT_PLACING_PICTURE_USER_VIEWPORT" val="{&quot;height&quot;:11025,&quot;width&quot;:21195}"/>
</p:tagLst>
</file>

<file path=ppt/theme/theme1.xml><?xml version="1.0" encoding="utf-8"?>
<a:theme xmlns:a="http://schemas.openxmlformats.org/drawingml/2006/main" name="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包图主题2">
  <a:themeElements>
    <a:clrScheme name="自定义 19">
      <a:dk1>
        <a:sysClr val="windowText" lastClr="000000"/>
      </a:dk1>
      <a:lt1>
        <a:sysClr val="window" lastClr="FFFFFF"/>
      </a:lt1>
      <a:dk2>
        <a:srgbClr val="17406D"/>
      </a:dk2>
      <a:lt2>
        <a:srgbClr val="DBEFF9"/>
      </a:lt2>
      <a:accent1>
        <a:srgbClr val="25C5C1"/>
      </a:accent1>
      <a:accent2>
        <a:srgbClr val="25C5C1"/>
      </a:accent2>
      <a:accent3>
        <a:srgbClr val="25C5C1"/>
      </a:accent3>
      <a:accent4>
        <a:srgbClr val="25C5C1"/>
      </a:accent4>
      <a:accent5>
        <a:srgbClr val="25C5C1"/>
      </a:accent5>
      <a:accent6>
        <a:srgbClr val="25C5C1"/>
      </a:accent6>
      <a:hlink>
        <a:srgbClr val="25C5C1"/>
      </a:hlink>
      <a:folHlink>
        <a:srgbClr val="25C5C1"/>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12823</Words>
  <Application>WPS 演示</Application>
  <PresentationFormat>宽屏</PresentationFormat>
  <Paragraphs>1490</Paragraphs>
  <Slides>60</Slides>
  <Notes>33</Notes>
  <HiddenSlides>0</HiddenSlides>
  <MMClips>0</MMClips>
  <ScaleCrop>false</ScaleCrop>
  <HeadingPairs>
    <vt:vector size="8" baseType="variant">
      <vt:variant>
        <vt:lpstr>已用的字体</vt:lpstr>
      </vt:variant>
      <vt:variant>
        <vt:i4>23</vt:i4>
      </vt:variant>
      <vt:variant>
        <vt:lpstr>主题</vt:lpstr>
      </vt:variant>
      <vt:variant>
        <vt:i4>14</vt:i4>
      </vt:variant>
      <vt:variant>
        <vt:lpstr>嵌入 OLE 服务器</vt:lpstr>
      </vt:variant>
      <vt:variant>
        <vt:i4>1</vt:i4>
      </vt:variant>
      <vt:variant>
        <vt:lpstr>幻灯片标题</vt:lpstr>
      </vt:variant>
      <vt:variant>
        <vt:i4>60</vt:i4>
      </vt:variant>
    </vt:vector>
  </HeadingPairs>
  <TitlesOfParts>
    <vt:vector size="98" baseType="lpstr">
      <vt:lpstr>Arial</vt:lpstr>
      <vt:lpstr>宋体</vt:lpstr>
      <vt:lpstr>Wingdings</vt:lpstr>
      <vt:lpstr>微软雅黑</vt:lpstr>
      <vt:lpstr>思源黑体 CN Normal</vt:lpstr>
      <vt:lpstr>黑体</vt:lpstr>
      <vt:lpstr>方正大黑简体</vt:lpstr>
      <vt:lpstr>Arial</vt:lpstr>
      <vt:lpstr>Century Gothic</vt:lpstr>
      <vt:lpstr>Times New Roman</vt:lpstr>
      <vt:lpstr>字魂35号-经典雅黑</vt:lpstr>
      <vt:lpstr>Arial Unicode MS</vt:lpstr>
      <vt:lpstr>等线</vt:lpstr>
      <vt:lpstr>Arial Black</vt:lpstr>
      <vt:lpstr>华文楷体</vt:lpstr>
      <vt:lpstr>Times New Roman</vt:lpstr>
      <vt:lpstr>Cambria Math</vt:lpstr>
      <vt:lpstr>Calibri</vt:lpstr>
      <vt:lpstr>BRPIAG+MicrosoftYaHei</vt:lpstr>
      <vt:lpstr>Sitka Text</vt:lpstr>
      <vt:lpstr>Arial Narrow</vt:lpstr>
      <vt:lpstr>仿宋_GB2312</vt:lpstr>
      <vt:lpstr>仿宋</vt:lpstr>
      <vt:lpstr>包图主题2</vt:lpstr>
      <vt:lpstr>1_包图主题2</vt:lpstr>
      <vt:lpstr>3_包图主题2</vt:lpstr>
      <vt:lpstr>4_包图主题2</vt:lpstr>
      <vt:lpstr>5_包图主题2</vt:lpstr>
      <vt:lpstr>6_包图主题2</vt:lpstr>
      <vt:lpstr>7_包图主题2</vt:lpstr>
      <vt:lpstr>9_包图主题2</vt:lpstr>
      <vt:lpstr>10_包图主题2</vt:lpstr>
      <vt:lpstr>11_包图主题2</vt:lpstr>
      <vt:lpstr>12_包图主题2</vt:lpstr>
      <vt:lpstr>8_包图主题2</vt:lpstr>
      <vt:lpstr>13_包图主题2</vt:lpstr>
      <vt:lpstr>2_包图主题2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华全</cp:lastModifiedBy>
  <cp:revision>121</cp:revision>
  <dcterms:created xsi:type="dcterms:W3CDTF">2017-08-18T03:02:00Z</dcterms:created>
  <dcterms:modified xsi:type="dcterms:W3CDTF">2022-08-16T02:23:41Z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353D6083029E438D944D0D57935202ED</vt:lpwstr>
  </property>
</Properties>
</file>